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84" r:id="rId3"/>
  </p:sldMasterIdLst>
  <p:notesMasterIdLst>
    <p:notesMasterId r:id="rId58"/>
  </p:notesMasterIdLst>
  <p:handoutMasterIdLst>
    <p:handoutMasterId r:id="rId59"/>
  </p:handoutMasterIdLst>
  <p:sldIdLst>
    <p:sldId id="2147481958" r:id="rId4"/>
    <p:sldId id="2147309309" r:id="rId5"/>
    <p:sldId id="2147309046" r:id="rId6"/>
    <p:sldId id="2147309290" r:id="rId7"/>
    <p:sldId id="2147481953" r:id="rId8"/>
    <p:sldId id="2147309292" r:id="rId9"/>
    <p:sldId id="2147309294" r:id="rId10"/>
    <p:sldId id="2147309296" r:id="rId11"/>
    <p:sldId id="2147309297" r:id="rId12"/>
    <p:sldId id="2147309298" r:id="rId13"/>
    <p:sldId id="2147309357" r:id="rId14"/>
    <p:sldId id="2147309349" r:id="rId15"/>
    <p:sldId id="2147309300" r:id="rId16"/>
    <p:sldId id="2147309301" r:id="rId17"/>
    <p:sldId id="2147309302" r:id="rId18"/>
    <p:sldId id="2147309303" r:id="rId19"/>
    <p:sldId id="2147309364" r:id="rId20"/>
    <p:sldId id="2147481950" r:id="rId21"/>
    <p:sldId id="2147481951" r:id="rId22"/>
    <p:sldId id="2147481952" r:id="rId23"/>
    <p:sldId id="2147481954" r:id="rId24"/>
    <p:sldId id="2147309329" r:id="rId25"/>
    <p:sldId id="2147309316" r:id="rId26"/>
    <p:sldId id="2147309315" r:id="rId27"/>
    <p:sldId id="2147481957" r:id="rId28"/>
    <p:sldId id="2147309256" r:id="rId29"/>
    <p:sldId id="2147309250" r:id="rId30"/>
    <p:sldId id="2147309286" r:id="rId31"/>
    <p:sldId id="2147309136" r:id="rId32"/>
    <p:sldId id="2147309227" r:id="rId33"/>
    <p:sldId id="2147309225" r:id="rId34"/>
    <p:sldId id="2145707152" r:id="rId35"/>
    <p:sldId id="2147309272" r:id="rId36"/>
    <p:sldId id="2147309276" r:id="rId37"/>
    <p:sldId id="2147309241" r:id="rId38"/>
    <p:sldId id="2147309168" r:id="rId39"/>
    <p:sldId id="2147309277" r:id="rId40"/>
    <p:sldId id="2147309281" r:id="rId41"/>
    <p:sldId id="2147309279" r:id="rId42"/>
    <p:sldId id="2147309283" r:id="rId43"/>
    <p:sldId id="2147309278" r:id="rId44"/>
    <p:sldId id="2147309284" r:id="rId45"/>
    <p:sldId id="2147309273" r:id="rId46"/>
    <p:sldId id="2147309141" r:id="rId47"/>
    <p:sldId id="2147309270" r:id="rId48"/>
    <p:sldId id="2147309265" r:id="rId49"/>
    <p:sldId id="2147309289" r:id="rId50"/>
    <p:sldId id="2147309266" r:id="rId51"/>
    <p:sldId id="2147309267" r:id="rId52"/>
    <p:sldId id="2147309269" r:id="rId53"/>
    <p:sldId id="2147309259" r:id="rId54"/>
    <p:sldId id="2147481956" r:id="rId55"/>
    <p:sldId id="2147309238" r:id="rId56"/>
    <p:sldId id="214730924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31690D-0BBA-ADE2-231A-011A9C7058FE}" name="Herr, Peter" initials="" userId="S::herrp@shure.com::7a470262-7664-45ee-b8e9-959ab008b73d" providerId="AD"/>
  <p188:author id="{478B362A-0006-6DE2-B943-7AB734064F1D}" name="Troutman, Tyler" initials="TT" userId="S::troutmt@shure.com::6b076875-08dc-4e8e-976a-0e2f9e68e69c" providerId="AD"/>
  <p188:author id="{19DA8436-D7D6-7613-D12B-BDB8D8A24EED}" name="Meyer, Christopher" initials="CM" userId="S::meyerc@shure.com::f4c77afb-d4a3-44d3-bd5c-ef45036cfb74" providerId="AD"/>
  <p188:author id="{62CD873E-4FEB-C151-568F-F58B186FABA7}" name="Oegger, Eva" initials="OE" userId="S::oeggere@shure.com::92f61fbc-f165-468d-9cd7-a62171638c56" providerId="AD"/>
  <p188:author id="{FBF39E58-2309-3D39-66BD-E27DA6E5B237}" name="Vaveris, Erik" initials="EV" userId="S::vaverie@shure.com::15f2147a-d319-452a-9507-dbd5bde5ade9" providerId="AD"/>
  <p188:author id="{CCBA0174-D22A-B54B-5F65-9847CC13464A}" name="Smith, Rob" initials="SR" userId="S::smithro@shure.com::2e161085-76c2-474b-bcc4-27f7d8e47fdb" providerId="AD"/>
  <p188:author id="{6613CBC8-2C85-1ABB-4D40-1CA65DFD7E81}" name="Barrett, Claire" initials="BC" userId="S::barretc@shure.com::71bd2ff6-ea6d-41f0-9159-d164fedf1633" providerId="AD"/>
  <p188:author id="{417123D7-6439-FB5E-77CF-7A77A70F2741}" name="Merrick, Chris" initials="MC" userId="S::merricc@shure.com::98a8ba29-3882-461f-8081-9e7ceb1adf1c" providerId="AD"/>
  <p188:author id="{2FC2D5E8-A67D-FED1-CB95-BF9177E6B997}" name="Guerra, Luis" initials="" userId="S::guerral@shure.com::2dabdac1-a6aa-48fe-90f4-21a4eea2582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CA9FF"/>
    <a:srgbClr val="FFFFFF"/>
    <a:srgbClr val="A0A0A4"/>
    <a:srgbClr val="B2FF33"/>
    <a:srgbClr val="B3B3B3"/>
    <a:srgbClr val="8FE500"/>
    <a:srgbClr val="BC8ADB"/>
    <a:srgbClr val="BC8ABD"/>
    <a:srgbClr val="DCC2EC"/>
    <a:srgbClr val="480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4F336-BB9E-17E5-807B-D3DF5416B314}" v="87" dt="2025-06-06T18:16:44.5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0767" autoAdjust="0"/>
  </p:normalViewPr>
  <p:slideViewPr>
    <p:cSldViewPr snapToGrid="0">
      <p:cViewPr varScale="1">
        <p:scale>
          <a:sx n="99" d="100"/>
          <a:sy n="99" d="100"/>
        </p:scale>
        <p:origin x="1373" y="29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2E00D7-6B31-B889-1CF7-9C6F623E15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3F63A8-DE5B-78EA-CB89-CA97061868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9C1EDD-47E3-49BB-8540-FE289C96AC70}" type="datetimeFigureOut">
              <a:rPr lang="en-US" smtClean="0"/>
              <a:t>6/6/2025</a:t>
            </a:fld>
            <a:endParaRPr lang="en-US"/>
          </a:p>
        </p:txBody>
      </p:sp>
      <p:sp>
        <p:nvSpPr>
          <p:cNvPr id="4" name="Footer Placeholder 3">
            <a:extLst>
              <a:ext uri="{FF2B5EF4-FFF2-40B4-BE49-F238E27FC236}">
                <a16:creationId xmlns:a16="http://schemas.microsoft.com/office/drawing/2014/main" id="{D5CE7711-5304-E5F3-FDB1-0DF847866F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DCDB21-F9C7-EF39-250A-56A59A2F81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A5EE16-50A8-4898-BBA9-9BDC3B898A38}" type="slidenum">
              <a:rPr lang="en-US" smtClean="0"/>
              <a:t>‹#›</a:t>
            </a:fld>
            <a:endParaRPr lang="en-US"/>
          </a:p>
        </p:txBody>
      </p:sp>
    </p:spTree>
    <p:extLst>
      <p:ext uri="{BB962C8B-B14F-4D97-AF65-F5344CB8AC3E}">
        <p14:creationId xmlns:p14="http://schemas.microsoft.com/office/powerpoint/2010/main" val="1644755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29E06-1125-42A8-870D-BFC7CF5BB606}" type="datetimeFigureOut">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51FF4-8EF9-4C2E-8C79-3B1BF5C1BF97}" type="slidenum">
              <a:t>‹#›</a:t>
            </a:fld>
            <a:endParaRPr lang="en-US"/>
          </a:p>
        </p:txBody>
      </p:sp>
    </p:spTree>
    <p:extLst>
      <p:ext uri="{BB962C8B-B14F-4D97-AF65-F5344CB8AC3E}">
        <p14:creationId xmlns:p14="http://schemas.microsoft.com/office/powerpoint/2010/main" val="320528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1011C-3209-E6DB-498B-FDD023440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5686E-B3D5-C2A4-FCC5-4BC0DBABF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11293-3DC7-1877-6A1A-C839DB543A59}"/>
              </a:ext>
            </a:extLst>
          </p:cNvPr>
          <p:cNvSpPr>
            <a:spLocks noGrp="1"/>
          </p:cNvSpPr>
          <p:nvPr>
            <p:ph type="body" idx="1"/>
          </p:nvPr>
        </p:nvSpPr>
        <p:spPr/>
        <p:txBody>
          <a:bodyPr/>
          <a:lstStyle/>
          <a:p>
            <a:r>
              <a:rPr lang="en-US" dirty="0">
                <a:ea typeface="Calibri"/>
                <a:cs typeface="Calibri"/>
              </a:rPr>
              <a:t>Hi everyone, and welcome to </a:t>
            </a:r>
            <a:r>
              <a:rPr lang="en-US" dirty="0" err="1">
                <a:ea typeface="Calibri"/>
                <a:cs typeface="Calibri"/>
              </a:rPr>
              <a:t>Infocomm</a:t>
            </a:r>
            <a:r>
              <a:rPr lang="en-US" dirty="0">
                <a:ea typeface="Calibri" panose="020F0502020204030204"/>
                <a:cs typeface="Calibri" panose="020F0502020204030204"/>
              </a:rPr>
              <a:t> 25.</a:t>
            </a:r>
          </a:p>
          <a:p>
            <a:endParaRPr lang="en-US" dirty="0">
              <a:ea typeface="Calibri" panose="020F0502020204030204"/>
              <a:cs typeface="Calibri" panose="020F0502020204030204"/>
            </a:endParaRPr>
          </a:p>
          <a:p>
            <a:r>
              <a:rPr lang="en-US" dirty="0">
                <a:ea typeface="Calibri" panose="020F0502020204030204"/>
                <a:cs typeface="Calibri" panose="020F0502020204030204"/>
              </a:rPr>
              <a:t>I am Ben Cook, I am honored to handle market development for Shure in the great white north. Canadians always love coming to Orlando in June, just in time for the first really humid sticky days of summer. If only we did </a:t>
            </a:r>
            <a:r>
              <a:rPr lang="en-US" dirty="0" err="1">
                <a:ea typeface="Calibri" panose="020F0502020204030204"/>
                <a:cs typeface="Calibri" panose="020F0502020204030204"/>
              </a:rPr>
              <a:t>Infocomm</a:t>
            </a:r>
            <a:r>
              <a:rPr lang="en-US" dirty="0">
                <a:ea typeface="Calibri" panose="020F0502020204030204"/>
                <a:cs typeface="Calibri" panose="020F0502020204030204"/>
              </a:rPr>
              <a:t> in a drier climate, oh wait, what? Oh, </a:t>
            </a:r>
            <a:r>
              <a:rPr lang="en-US" dirty="0" err="1">
                <a:ea typeface="Calibri" panose="020F0502020204030204"/>
                <a:cs typeface="Calibri" panose="020F0502020204030204"/>
              </a:rPr>
              <a:t>nevermind</a:t>
            </a:r>
            <a:r>
              <a:rPr lang="en-US" dirty="0">
                <a:ea typeface="Calibri" panose="020F0502020204030204"/>
                <a:cs typeface="Calibri" panose="020F0502020204030204"/>
              </a:rPr>
              <a:t>.</a:t>
            </a:r>
          </a:p>
          <a:p>
            <a:endParaRPr lang="en-US" dirty="0">
              <a:ea typeface="Calibri" panose="020F0502020204030204"/>
              <a:cs typeface="Calibri" panose="020F0502020204030204"/>
            </a:endParaRPr>
          </a:p>
          <a:p>
            <a:r>
              <a:rPr lang="en-US" dirty="0">
                <a:ea typeface="Calibri" panose="020F0502020204030204"/>
                <a:cs typeface="Calibri" panose="020F0502020204030204"/>
              </a:rPr>
              <a:t>I better jump into it before I get myself in trouble up here!</a:t>
            </a:r>
          </a:p>
          <a:p>
            <a:endParaRPr lang="en-US" dirty="0">
              <a:ea typeface="Calibri" panose="020F0502020204030204"/>
              <a:cs typeface="Calibri" panose="020F0502020204030204"/>
            </a:endParaRPr>
          </a:p>
          <a:p>
            <a:r>
              <a:rPr lang="en-US" dirty="0">
                <a:ea typeface="Calibri" panose="020F0502020204030204"/>
                <a:cs typeface="Calibri" panose="020F0502020204030204"/>
              </a:rPr>
              <a:t>I want to talk to you all about our newest most innovative products, but before I do, I want to show you a little piece of how we got here. </a:t>
            </a:r>
          </a:p>
        </p:txBody>
      </p:sp>
      <p:sp>
        <p:nvSpPr>
          <p:cNvPr id="4" name="Slide Number Placeholder 3">
            <a:extLst>
              <a:ext uri="{FF2B5EF4-FFF2-40B4-BE49-F238E27FC236}">
                <a16:creationId xmlns:a16="http://schemas.microsoft.com/office/drawing/2014/main" id="{A018D929-77A4-E6E0-970A-968BFEDA8F4B}"/>
              </a:ext>
            </a:extLst>
          </p:cNvPr>
          <p:cNvSpPr>
            <a:spLocks noGrp="1"/>
          </p:cNvSpPr>
          <p:nvPr>
            <p:ph type="sldNum" sz="quarter" idx="5"/>
          </p:nvPr>
        </p:nvSpPr>
        <p:spPr/>
        <p:txBody>
          <a:bodyPr/>
          <a:lstStyle/>
          <a:p>
            <a:fld id="{6BB51FF4-8EF9-4C2E-8C79-3B1BF5C1BF97}" type="slidenum">
              <a:rPr lang="en-US"/>
              <a:t>1</a:t>
            </a:fld>
            <a:endParaRPr lang="en-US"/>
          </a:p>
        </p:txBody>
      </p:sp>
    </p:spTree>
    <p:extLst>
      <p:ext uri="{BB962C8B-B14F-4D97-AF65-F5344CB8AC3E}">
        <p14:creationId xmlns:p14="http://schemas.microsoft.com/office/powerpoint/2010/main" val="1844467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A12F6-AB74-30D3-192C-21896836A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87F3C-F16C-ECAA-F15D-9BAC2243A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55921-BA91-11B6-9EB2-CCDB19C15EDC}"/>
              </a:ext>
            </a:extLst>
          </p:cNvPr>
          <p:cNvSpPr>
            <a:spLocks noGrp="1"/>
          </p:cNvSpPr>
          <p:nvPr>
            <p:ph type="body" idx="1"/>
          </p:nvPr>
        </p:nvSpPr>
        <p:spPr/>
        <p:txBody>
          <a:bodyPr/>
          <a:lstStyle/>
          <a:p>
            <a:r>
              <a:rPr lang="en-US" dirty="0"/>
              <a:t>Big jump into the 80's, in 1983 we entered the conferencing market with AMS, our automatic mixing system for meeting rooms.  And in 1988 we are Nominated for a Technical Emmy for voice activated mixers for broadcast. Shure is there.</a:t>
            </a:r>
          </a:p>
        </p:txBody>
      </p:sp>
      <p:sp>
        <p:nvSpPr>
          <p:cNvPr id="4" name="Slide Number Placeholder 3">
            <a:extLst>
              <a:ext uri="{FF2B5EF4-FFF2-40B4-BE49-F238E27FC236}">
                <a16:creationId xmlns:a16="http://schemas.microsoft.com/office/drawing/2014/main" id="{17C3FB26-B223-418E-D9D6-E4B280EA6FCA}"/>
              </a:ext>
            </a:extLst>
          </p:cNvPr>
          <p:cNvSpPr>
            <a:spLocks noGrp="1"/>
          </p:cNvSpPr>
          <p:nvPr>
            <p:ph type="sldNum" sz="quarter" idx="5"/>
          </p:nvPr>
        </p:nvSpPr>
        <p:spPr/>
        <p:txBody>
          <a:bodyPr/>
          <a:lstStyle/>
          <a:p>
            <a:fld id="{7ADABA8D-FC53-0642-BD4F-4C470BA68E93}" type="slidenum">
              <a:rPr lang="en-US" smtClean="0"/>
              <a:t>10</a:t>
            </a:fld>
            <a:endParaRPr lang="en-US"/>
          </a:p>
        </p:txBody>
      </p:sp>
    </p:spTree>
    <p:extLst>
      <p:ext uri="{BB962C8B-B14F-4D97-AF65-F5344CB8AC3E}">
        <p14:creationId xmlns:p14="http://schemas.microsoft.com/office/powerpoint/2010/main" val="2073065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D9704-C0CB-F0D0-4F68-63983B0CF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8212F-0993-345F-67B6-FE1ABAF67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88117-CC4D-94E1-0802-5079BF453CA7}"/>
              </a:ext>
            </a:extLst>
          </p:cNvPr>
          <p:cNvSpPr>
            <a:spLocks noGrp="1"/>
          </p:cNvSpPr>
          <p:nvPr>
            <p:ph type="body" idx="1"/>
          </p:nvPr>
        </p:nvSpPr>
        <p:spPr/>
        <p:txBody>
          <a:bodyPr/>
          <a:lstStyle/>
          <a:p>
            <a:r>
              <a:rPr lang="en-US" dirty="0">
                <a:ea typeface="Calibri"/>
                <a:cs typeface="Calibri"/>
              </a:rPr>
              <a:t>And in 1984 you start to see the shift in products towards collaboration. Gotta love a conferencing phone system made from walnut....but it was revolutionary, and "inspired" many other </a:t>
            </a:r>
            <a:r>
              <a:rPr lang="en-US">
                <a:ea typeface="Calibri"/>
                <a:cs typeface="Calibri"/>
              </a:rPr>
              <a:t>companies</a:t>
            </a:r>
            <a:r>
              <a:rPr lang="en-US" dirty="0">
                <a:ea typeface="Calibri"/>
                <a:cs typeface="Calibri"/>
              </a:rPr>
              <a:t> in the industry to release their own.</a:t>
            </a:r>
            <a:endParaRPr lang="en-US" dirty="0"/>
          </a:p>
        </p:txBody>
      </p:sp>
      <p:sp>
        <p:nvSpPr>
          <p:cNvPr id="4" name="Slide Number Placeholder 3">
            <a:extLst>
              <a:ext uri="{FF2B5EF4-FFF2-40B4-BE49-F238E27FC236}">
                <a16:creationId xmlns:a16="http://schemas.microsoft.com/office/drawing/2014/main" id="{BB21534B-FBCB-056E-4F8F-A4711536CC13}"/>
              </a:ext>
            </a:extLst>
          </p:cNvPr>
          <p:cNvSpPr>
            <a:spLocks noGrp="1"/>
          </p:cNvSpPr>
          <p:nvPr>
            <p:ph type="sldNum" sz="quarter" idx="5"/>
          </p:nvPr>
        </p:nvSpPr>
        <p:spPr/>
        <p:txBody>
          <a:bodyPr/>
          <a:lstStyle/>
          <a:p>
            <a:fld id="{7ADABA8D-FC53-0642-BD4F-4C470BA68E93}" type="slidenum">
              <a:rPr lang="en-US" smtClean="0"/>
              <a:t>11</a:t>
            </a:fld>
            <a:endParaRPr lang="en-US"/>
          </a:p>
        </p:txBody>
      </p:sp>
    </p:spTree>
    <p:extLst>
      <p:ext uri="{BB962C8B-B14F-4D97-AF65-F5344CB8AC3E}">
        <p14:creationId xmlns:p14="http://schemas.microsoft.com/office/powerpoint/2010/main" val="2260296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C9349-01DB-E745-C28E-61EFE0A1B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5A6E6-0667-9F82-A29F-CC0533EA6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D604D-06C7-E6C2-31BC-5B8D184349EF}"/>
              </a:ext>
            </a:extLst>
          </p:cNvPr>
          <p:cNvSpPr>
            <a:spLocks noGrp="1"/>
          </p:cNvSpPr>
          <p:nvPr>
            <p:ph type="body" idx="1"/>
          </p:nvPr>
        </p:nvSpPr>
        <p:spPr/>
        <p:txBody>
          <a:bodyPr/>
          <a:lstStyle/>
          <a:p>
            <a:r>
              <a:rPr lang="en-US" dirty="0">
                <a:ea typeface="Calibri"/>
                <a:cs typeface="Calibri"/>
              </a:rPr>
              <a:t>Fast forward a decade and look at this beauty, if you walked into a conference room in 1992 and saw the ST2500 , you knew it was serious meeting. DSP and full duplex audio.</a:t>
            </a:r>
            <a:endParaRPr lang="en-US" dirty="0"/>
          </a:p>
        </p:txBody>
      </p:sp>
      <p:sp>
        <p:nvSpPr>
          <p:cNvPr id="4" name="Slide Number Placeholder 3">
            <a:extLst>
              <a:ext uri="{FF2B5EF4-FFF2-40B4-BE49-F238E27FC236}">
                <a16:creationId xmlns:a16="http://schemas.microsoft.com/office/drawing/2014/main" id="{36258E23-0E0F-A2B7-C114-1FEF978591A6}"/>
              </a:ext>
            </a:extLst>
          </p:cNvPr>
          <p:cNvSpPr>
            <a:spLocks noGrp="1"/>
          </p:cNvSpPr>
          <p:nvPr>
            <p:ph type="sldNum" sz="quarter" idx="5"/>
          </p:nvPr>
        </p:nvSpPr>
        <p:spPr/>
        <p:txBody>
          <a:bodyPr/>
          <a:lstStyle/>
          <a:p>
            <a:fld id="{7ADABA8D-FC53-0642-BD4F-4C470BA68E93}" type="slidenum">
              <a:rPr lang="en-US" smtClean="0"/>
              <a:t>12</a:t>
            </a:fld>
            <a:endParaRPr lang="en-US"/>
          </a:p>
        </p:txBody>
      </p:sp>
    </p:spTree>
    <p:extLst>
      <p:ext uri="{BB962C8B-B14F-4D97-AF65-F5344CB8AC3E}">
        <p14:creationId xmlns:p14="http://schemas.microsoft.com/office/powerpoint/2010/main" val="179749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FFF3D-5C60-E5D3-89EA-5BFBAD85D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A68F8-69D6-09AA-33F3-F82707B4CE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54967-7417-EEA5-F70B-F7C950860D53}"/>
              </a:ext>
            </a:extLst>
          </p:cNvPr>
          <p:cNvSpPr>
            <a:spLocks noGrp="1"/>
          </p:cNvSpPr>
          <p:nvPr>
            <p:ph type="body" idx="1"/>
          </p:nvPr>
        </p:nvSpPr>
        <p:spPr/>
        <p:txBody>
          <a:bodyPr/>
          <a:lstStyle/>
          <a:p>
            <a:r>
              <a:rPr lang="en-US" dirty="0">
                <a:ea typeface="Calibri"/>
                <a:cs typeface="Calibri"/>
              </a:rPr>
              <a:t>In 1996 we pioneered Automatic feedback reduction or AEC, with the DFR11EQ, and started down a path of world class DSP.</a:t>
            </a:r>
          </a:p>
        </p:txBody>
      </p:sp>
      <p:sp>
        <p:nvSpPr>
          <p:cNvPr id="4" name="Slide Number Placeholder 3">
            <a:extLst>
              <a:ext uri="{FF2B5EF4-FFF2-40B4-BE49-F238E27FC236}">
                <a16:creationId xmlns:a16="http://schemas.microsoft.com/office/drawing/2014/main" id="{00721CC2-1A00-BE58-99AE-D6205DFA35B4}"/>
              </a:ext>
            </a:extLst>
          </p:cNvPr>
          <p:cNvSpPr>
            <a:spLocks noGrp="1"/>
          </p:cNvSpPr>
          <p:nvPr>
            <p:ph type="sldNum" sz="quarter" idx="5"/>
          </p:nvPr>
        </p:nvSpPr>
        <p:spPr/>
        <p:txBody>
          <a:bodyPr/>
          <a:lstStyle/>
          <a:p>
            <a:fld id="{7ADABA8D-FC53-0642-BD4F-4C470BA68E93}" type="slidenum">
              <a:rPr lang="en-US" smtClean="0"/>
              <a:t>13</a:t>
            </a:fld>
            <a:endParaRPr lang="en-US"/>
          </a:p>
        </p:txBody>
      </p:sp>
    </p:spTree>
    <p:extLst>
      <p:ext uri="{BB962C8B-B14F-4D97-AF65-F5344CB8AC3E}">
        <p14:creationId xmlns:p14="http://schemas.microsoft.com/office/powerpoint/2010/main" val="2523136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E5B6C-265F-92AF-1A23-25828809D0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59829-1D35-313F-DD87-9E1CBCA0A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620E6-56EE-E50C-F539-55E1EE711144}"/>
              </a:ext>
            </a:extLst>
          </p:cNvPr>
          <p:cNvSpPr>
            <a:spLocks noGrp="1"/>
          </p:cNvSpPr>
          <p:nvPr>
            <p:ph type="body" idx="1"/>
          </p:nvPr>
        </p:nvSpPr>
        <p:spPr/>
        <p:txBody>
          <a:bodyPr/>
          <a:lstStyle/>
          <a:p>
            <a:r>
              <a:rPr lang="en-US">
                <a:ea typeface="Calibri"/>
                <a:cs typeface="Calibri"/>
              </a:rPr>
              <a:t>In 2013 we launched MXW, the first wireless audio system for the conference space</a:t>
            </a:r>
          </a:p>
        </p:txBody>
      </p:sp>
      <p:sp>
        <p:nvSpPr>
          <p:cNvPr id="4" name="Slide Number Placeholder 3">
            <a:extLst>
              <a:ext uri="{FF2B5EF4-FFF2-40B4-BE49-F238E27FC236}">
                <a16:creationId xmlns:a16="http://schemas.microsoft.com/office/drawing/2014/main" id="{A4F420CD-D308-34F5-9C7E-50B9E10EEB29}"/>
              </a:ext>
            </a:extLst>
          </p:cNvPr>
          <p:cNvSpPr>
            <a:spLocks noGrp="1"/>
          </p:cNvSpPr>
          <p:nvPr>
            <p:ph type="sldNum" sz="quarter" idx="5"/>
          </p:nvPr>
        </p:nvSpPr>
        <p:spPr/>
        <p:txBody>
          <a:bodyPr/>
          <a:lstStyle/>
          <a:p>
            <a:fld id="{7ADABA8D-FC53-0642-BD4F-4C470BA68E93}" type="slidenum">
              <a:rPr lang="en-US" smtClean="0"/>
              <a:t>14</a:t>
            </a:fld>
            <a:endParaRPr lang="en-US"/>
          </a:p>
        </p:txBody>
      </p:sp>
    </p:spTree>
    <p:extLst>
      <p:ext uri="{BB962C8B-B14F-4D97-AF65-F5344CB8AC3E}">
        <p14:creationId xmlns:p14="http://schemas.microsoft.com/office/powerpoint/2010/main" val="3854094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8FFD5-ED72-FF00-2770-439795726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32CFE-62C9-7DCC-95E9-CC2DE7F86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BB53D-359A-76E9-886A-D27BB674F00E}"/>
              </a:ext>
            </a:extLst>
          </p:cNvPr>
          <p:cNvSpPr>
            <a:spLocks noGrp="1"/>
          </p:cNvSpPr>
          <p:nvPr>
            <p:ph type="body" idx="1"/>
          </p:nvPr>
        </p:nvSpPr>
        <p:spPr/>
        <p:txBody>
          <a:bodyPr/>
          <a:lstStyle/>
          <a:p>
            <a:r>
              <a:rPr lang="en-US" dirty="0">
                <a:ea typeface="Calibri"/>
                <a:cs typeface="Calibri"/>
              </a:rPr>
              <a:t>Then the MXA910 changed everything in 2016, a ceiling microphone with digitally steerable pick up areas, almost like flashlight mic pickup beams.... It was truly revolutionary.</a:t>
            </a:r>
          </a:p>
          <a:p>
            <a:endParaRPr lang="en-US" dirty="0">
              <a:ea typeface="Calibri"/>
              <a:cs typeface="Calibri"/>
            </a:endParaRPr>
          </a:p>
          <a:p>
            <a:r>
              <a:rPr lang="en-US" dirty="0">
                <a:ea typeface="Calibri"/>
                <a:cs typeface="Calibri"/>
              </a:rPr>
              <a:t>For some of you not around the industry prior to the MXA910, ceiling mics weren't great, it was difficult, and Shure broke the ceiling.</a:t>
            </a:r>
          </a:p>
        </p:txBody>
      </p:sp>
      <p:sp>
        <p:nvSpPr>
          <p:cNvPr id="4" name="Slide Number Placeholder 3">
            <a:extLst>
              <a:ext uri="{FF2B5EF4-FFF2-40B4-BE49-F238E27FC236}">
                <a16:creationId xmlns:a16="http://schemas.microsoft.com/office/drawing/2014/main" id="{3B5C51B0-E47B-D0CD-926D-A21BDD44C449}"/>
              </a:ext>
            </a:extLst>
          </p:cNvPr>
          <p:cNvSpPr>
            <a:spLocks noGrp="1"/>
          </p:cNvSpPr>
          <p:nvPr>
            <p:ph type="sldNum" sz="quarter" idx="5"/>
          </p:nvPr>
        </p:nvSpPr>
        <p:spPr/>
        <p:txBody>
          <a:bodyPr/>
          <a:lstStyle/>
          <a:p>
            <a:fld id="{7ADABA8D-FC53-0642-BD4F-4C470BA68E93}" type="slidenum">
              <a:rPr lang="en-US" smtClean="0"/>
              <a:t>15</a:t>
            </a:fld>
            <a:endParaRPr lang="en-US"/>
          </a:p>
        </p:txBody>
      </p:sp>
    </p:spTree>
    <p:extLst>
      <p:ext uri="{BB962C8B-B14F-4D97-AF65-F5344CB8AC3E}">
        <p14:creationId xmlns:p14="http://schemas.microsoft.com/office/powerpoint/2010/main" val="2615881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1163C-7EF2-1EFB-8DBB-A10E2626F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F7964-0F05-B5EA-484F-E3D12F6BC3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65FA2-6EDD-2C1C-DBE5-DC1DDFB8FD11}"/>
              </a:ext>
            </a:extLst>
          </p:cNvPr>
          <p:cNvSpPr>
            <a:spLocks noGrp="1"/>
          </p:cNvSpPr>
          <p:nvPr>
            <p:ph type="body" idx="1"/>
          </p:nvPr>
        </p:nvSpPr>
        <p:spPr/>
        <p:txBody>
          <a:bodyPr/>
          <a:lstStyle/>
          <a:p>
            <a:r>
              <a:rPr lang="en-US">
                <a:ea typeface="Calibri"/>
                <a:cs typeface="Calibri"/>
              </a:rPr>
              <a:t>Skip forward to 2020 and we launched </a:t>
            </a:r>
            <a:r>
              <a:rPr lang="en-US" err="1">
                <a:ea typeface="Calibri"/>
                <a:cs typeface="Calibri"/>
              </a:rPr>
              <a:t>intellimix</a:t>
            </a:r>
            <a:r>
              <a:rPr lang="en-US">
                <a:ea typeface="Calibri"/>
                <a:cs typeface="Calibri"/>
              </a:rPr>
              <a:t> room, a professional grade downloadable DSP for Windows.</a:t>
            </a:r>
            <a:endParaRPr lang="en-US"/>
          </a:p>
        </p:txBody>
      </p:sp>
      <p:sp>
        <p:nvSpPr>
          <p:cNvPr id="4" name="Slide Number Placeholder 3">
            <a:extLst>
              <a:ext uri="{FF2B5EF4-FFF2-40B4-BE49-F238E27FC236}">
                <a16:creationId xmlns:a16="http://schemas.microsoft.com/office/drawing/2014/main" id="{3823CD80-C2CA-8583-51AB-EC5B6081BB97}"/>
              </a:ext>
            </a:extLst>
          </p:cNvPr>
          <p:cNvSpPr>
            <a:spLocks noGrp="1"/>
          </p:cNvSpPr>
          <p:nvPr>
            <p:ph type="sldNum" sz="quarter" idx="5"/>
          </p:nvPr>
        </p:nvSpPr>
        <p:spPr/>
        <p:txBody>
          <a:bodyPr/>
          <a:lstStyle/>
          <a:p>
            <a:fld id="{7ADABA8D-FC53-0642-BD4F-4C470BA68E93}" type="slidenum">
              <a:rPr lang="en-US" smtClean="0"/>
              <a:t>16</a:t>
            </a:fld>
            <a:endParaRPr lang="en-US"/>
          </a:p>
        </p:txBody>
      </p:sp>
    </p:spTree>
    <p:extLst>
      <p:ext uri="{BB962C8B-B14F-4D97-AF65-F5344CB8AC3E}">
        <p14:creationId xmlns:p14="http://schemas.microsoft.com/office/powerpoint/2010/main" val="3729165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85DB4-CCAB-8C37-5524-5460F29FF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A6740-4C46-0898-3321-318849E06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53013-C0FB-448E-2601-EB7FDF0C2477}"/>
              </a:ext>
            </a:extLst>
          </p:cNvPr>
          <p:cNvSpPr>
            <a:spLocks noGrp="1"/>
          </p:cNvSpPr>
          <p:nvPr>
            <p:ph type="body" idx="1"/>
          </p:nvPr>
        </p:nvSpPr>
        <p:spPr/>
        <p:txBody>
          <a:bodyPr/>
          <a:lstStyle/>
          <a:p>
            <a:r>
              <a:rPr lang="en-US"/>
              <a:t>And we keep improving, adding network mute buttons and linear array mics and speakers</a:t>
            </a:r>
          </a:p>
        </p:txBody>
      </p:sp>
      <p:sp>
        <p:nvSpPr>
          <p:cNvPr id="4" name="Slide Number Placeholder 3">
            <a:extLst>
              <a:ext uri="{FF2B5EF4-FFF2-40B4-BE49-F238E27FC236}">
                <a16:creationId xmlns:a16="http://schemas.microsoft.com/office/drawing/2014/main" id="{6A40EB03-6EC2-A35A-8DA9-9A03D5A98616}"/>
              </a:ext>
            </a:extLst>
          </p:cNvPr>
          <p:cNvSpPr>
            <a:spLocks noGrp="1"/>
          </p:cNvSpPr>
          <p:nvPr>
            <p:ph type="sldNum" sz="quarter" idx="5"/>
          </p:nvPr>
        </p:nvSpPr>
        <p:spPr/>
        <p:txBody>
          <a:bodyPr/>
          <a:lstStyle/>
          <a:p>
            <a:fld id="{7ADABA8D-FC53-0642-BD4F-4C470BA68E93}" type="slidenum">
              <a:rPr lang="en-US" smtClean="0"/>
              <a:t>17</a:t>
            </a:fld>
            <a:endParaRPr lang="en-US"/>
          </a:p>
        </p:txBody>
      </p:sp>
    </p:spTree>
    <p:extLst>
      <p:ext uri="{BB962C8B-B14F-4D97-AF65-F5344CB8AC3E}">
        <p14:creationId xmlns:p14="http://schemas.microsoft.com/office/powerpoint/2010/main" val="2030640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397B6-007A-E4DF-813C-566C69DC2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97BF0-FDE8-88E5-1C06-32806EF52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B4228-1CE3-68CD-5E3A-ED17816BB172}"/>
              </a:ext>
            </a:extLst>
          </p:cNvPr>
          <p:cNvSpPr>
            <a:spLocks noGrp="1"/>
          </p:cNvSpPr>
          <p:nvPr>
            <p:ph type="body" idx="1"/>
          </p:nvPr>
        </p:nvSpPr>
        <p:spPr/>
        <p:txBody>
          <a:bodyPr/>
          <a:lstStyle/>
          <a:p>
            <a:r>
              <a:rPr lang="en-US" dirty="0">
                <a:ea typeface="Calibri"/>
                <a:cs typeface="Calibri"/>
              </a:rPr>
              <a:t>In 2022 we upgraded the MXA910 to the MXA920, adding a round version as well more automatic deployment features. </a:t>
            </a:r>
            <a:endParaRPr lang="en-US" dirty="0"/>
          </a:p>
          <a:p>
            <a:endParaRPr lang="en-US" dirty="0">
              <a:ea typeface="Calibri"/>
              <a:cs typeface="Calibri"/>
            </a:endParaRPr>
          </a:p>
          <a:p>
            <a:r>
              <a:rPr lang="en-US" dirty="0">
                <a:ea typeface="Calibri"/>
                <a:cs typeface="Calibri"/>
              </a:rPr>
              <a:t>We basically took our MXA910, upgraded all the features,  and put in automatic transmission on it, so everyone can drive it now.</a:t>
            </a:r>
            <a:endParaRPr lang="en-US" dirty="0"/>
          </a:p>
          <a:p>
            <a:endParaRPr lang="en-US"/>
          </a:p>
          <a:p>
            <a:endParaRPr lang="en-US"/>
          </a:p>
          <a:p>
            <a:endParaRPr lang="en-US"/>
          </a:p>
        </p:txBody>
      </p:sp>
      <p:sp>
        <p:nvSpPr>
          <p:cNvPr id="4" name="Slide Number Placeholder 3">
            <a:extLst>
              <a:ext uri="{FF2B5EF4-FFF2-40B4-BE49-F238E27FC236}">
                <a16:creationId xmlns:a16="http://schemas.microsoft.com/office/drawing/2014/main" id="{D8470ED1-6671-3A09-88E4-60FC33774C6C}"/>
              </a:ext>
            </a:extLst>
          </p:cNvPr>
          <p:cNvSpPr>
            <a:spLocks noGrp="1"/>
          </p:cNvSpPr>
          <p:nvPr>
            <p:ph type="sldNum" sz="quarter" idx="5"/>
          </p:nvPr>
        </p:nvSpPr>
        <p:spPr/>
        <p:txBody>
          <a:bodyPr/>
          <a:lstStyle/>
          <a:p>
            <a:fld id="{7ADABA8D-FC53-0642-BD4F-4C470BA68E93}" type="slidenum">
              <a:rPr lang="en-US" smtClean="0"/>
              <a:t>18</a:t>
            </a:fld>
            <a:endParaRPr lang="en-US"/>
          </a:p>
        </p:txBody>
      </p:sp>
    </p:spTree>
    <p:extLst>
      <p:ext uri="{BB962C8B-B14F-4D97-AF65-F5344CB8AC3E}">
        <p14:creationId xmlns:p14="http://schemas.microsoft.com/office/powerpoint/2010/main" val="2404929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22896-052E-81D5-8A1F-05459C431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36F9F-0197-429E-F18B-3451BB673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71694-1D9E-2136-450F-735D3202CD5B}"/>
              </a:ext>
            </a:extLst>
          </p:cNvPr>
          <p:cNvSpPr>
            <a:spLocks noGrp="1"/>
          </p:cNvSpPr>
          <p:nvPr>
            <p:ph type="body" idx="1"/>
          </p:nvPr>
        </p:nvSpPr>
        <p:spPr/>
        <p:txBody>
          <a:bodyPr/>
          <a:lstStyle/>
          <a:p>
            <a:r>
              <a:rPr lang="en-US" dirty="0"/>
              <a:t>In 2023 we launched the MXA902. The only fully integrated celling microphone and loudspeaker, the answer for small to medium rooms, it covers all talkers in a 20 x 20 area with almost no </a:t>
            </a:r>
            <a:r>
              <a:rPr lang="en-US" dirty="0" err="1"/>
              <a:t>coniguration</a:t>
            </a:r>
            <a:r>
              <a:rPr lang="en-US" dirty="0"/>
              <a:t> and provides far end audio through its built in loudspeaker.</a:t>
            </a:r>
          </a:p>
        </p:txBody>
      </p:sp>
      <p:sp>
        <p:nvSpPr>
          <p:cNvPr id="4" name="Slide Number Placeholder 3">
            <a:extLst>
              <a:ext uri="{FF2B5EF4-FFF2-40B4-BE49-F238E27FC236}">
                <a16:creationId xmlns:a16="http://schemas.microsoft.com/office/drawing/2014/main" id="{687D95EB-2541-8569-37B2-D9DED2E3E9A6}"/>
              </a:ext>
            </a:extLst>
          </p:cNvPr>
          <p:cNvSpPr>
            <a:spLocks noGrp="1"/>
          </p:cNvSpPr>
          <p:nvPr>
            <p:ph type="sldNum" sz="quarter" idx="5"/>
          </p:nvPr>
        </p:nvSpPr>
        <p:spPr/>
        <p:txBody>
          <a:bodyPr/>
          <a:lstStyle/>
          <a:p>
            <a:fld id="{7ADABA8D-FC53-0642-BD4F-4C470BA68E93}" type="slidenum">
              <a:rPr lang="en-US" smtClean="0"/>
              <a:t>19</a:t>
            </a:fld>
            <a:endParaRPr lang="en-US"/>
          </a:p>
        </p:txBody>
      </p:sp>
    </p:spTree>
    <p:extLst>
      <p:ext uri="{BB962C8B-B14F-4D97-AF65-F5344CB8AC3E}">
        <p14:creationId xmlns:p14="http://schemas.microsoft.com/office/powerpoint/2010/main" val="2590620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 really could talk all day about Shure's history, and it would be a lot of fun, but I’m going to briefly highlight some of the juicy bits of our 100 years in business, that I have cherry picked in order to prove my point!</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CB1EB781-D84B-8647-A1F6-B41700502FBB}" type="slidenum">
              <a:rPr lang="en-US" smtClean="0"/>
              <a:t>2</a:t>
            </a:fld>
            <a:endParaRPr lang="en-US"/>
          </a:p>
        </p:txBody>
      </p:sp>
    </p:spTree>
    <p:extLst>
      <p:ext uri="{BB962C8B-B14F-4D97-AF65-F5344CB8AC3E}">
        <p14:creationId xmlns:p14="http://schemas.microsoft.com/office/powerpoint/2010/main" val="985650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3D98D-FD1C-4B72-BBB1-1D6A1AC64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41288-346E-884D-903C-C0C2A1A519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24098F-5368-EB18-5074-3F6D76C138EF}"/>
              </a:ext>
            </a:extLst>
          </p:cNvPr>
          <p:cNvSpPr>
            <a:spLocks noGrp="1"/>
          </p:cNvSpPr>
          <p:nvPr>
            <p:ph type="body" idx="1"/>
          </p:nvPr>
        </p:nvSpPr>
        <p:spPr/>
        <p:txBody>
          <a:bodyPr/>
          <a:lstStyle/>
          <a:p>
            <a:r>
              <a:rPr lang="en-US"/>
              <a:t>2024 brought us the MXA901, a smaller format ceiling mic, and upgraded conference mics in the MXW NExt2 range.</a:t>
            </a:r>
          </a:p>
        </p:txBody>
      </p:sp>
      <p:sp>
        <p:nvSpPr>
          <p:cNvPr id="4" name="Slide Number Placeholder 3">
            <a:extLst>
              <a:ext uri="{FF2B5EF4-FFF2-40B4-BE49-F238E27FC236}">
                <a16:creationId xmlns:a16="http://schemas.microsoft.com/office/drawing/2014/main" id="{80F786FF-D6AE-4D80-C610-75DBA3EBEE4F}"/>
              </a:ext>
            </a:extLst>
          </p:cNvPr>
          <p:cNvSpPr>
            <a:spLocks noGrp="1"/>
          </p:cNvSpPr>
          <p:nvPr>
            <p:ph type="sldNum" sz="quarter" idx="5"/>
          </p:nvPr>
        </p:nvSpPr>
        <p:spPr/>
        <p:txBody>
          <a:bodyPr/>
          <a:lstStyle/>
          <a:p>
            <a:fld id="{7ADABA8D-FC53-0642-BD4F-4C470BA68E93}" type="slidenum">
              <a:rPr lang="en-US" smtClean="0"/>
              <a:t>20</a:t>
            </a:fld>
            <a:endParaRPr lang="en-US"/>
          </a:p>
        </p:txBody>
      </p:sp>
    </p:spTree>
    <p:extLst>
      <p:ext uri="{BB962C8B-B14F-4D97-AF65-F5344CB8AC3E}">
        <p14:creationId xmlns:p14="http://schemas.microsoft.com/office/powerpoint/2010/main" val="69171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B71A0-650D-3567-23BA-8B2DA4CF1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027E7-1BD4-D5E8-6433-1212FA76B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5B88D-89A1-6665-3EB9-F8F9F8A5DC4B}"/>
              </a:ext>
            </a:extLst>
          </p:cNvPr>
          <p:cNvSpPr>
            <a:spLocks noGrp="1"/>
          </p:cNvSpPr>
          <p:nvPr>
            <p:ph type="body" idx="1"/>
          </p:nvPr>
        </p:nvSpPr>
        <p:spPr/>
        <p:txBody>
          <a:bodyPr/>
          <a:lstStyle/>
          <a:p>
            <a:r>
              <a:rPr lang="en-US"/>
              <a:t>2024 also brought us Shure Cloud, our deployment and monitoring software.</a:t>
            </a:r>
          </a:p>
        </p:txBody>
      </p:sp>
      <p:sp>
        <p:nvSpPr>
          <p:cNvPr id="4" name="Slide Number Placeholder 3">
            <a:extLst>
              <a:ext uri="{FF2B5EF4-FFF2-40B4-BE49-F238E27FC236}">
                <a16:creationId xmlns:a16="http://schemas.microsoft.com/office/drawing/2014/main" id="{63B2571E-A864-69B0-166E-18BF14354E25}"/>
              </a:ext>
            </a:extLst>
          </p:cNvPr>
          <p:cNvSpPr>
            <a:spLocks noGrp="1"/>
          </p:cNvSpPr>
          <p:nvPr>
            <p:ph type="sldNum" sz="quarter" idx="5"/>
          </p:nvPr>
        </p:nvSpPr>
        <p:spPr/>
        <p:txBody>
          <a:bodyPr/>
          <a:lstStyle/>
          <a:p>
            <a:fld id="{7ADABA8D-FC53-0642-BD4F-4C470BA68E93}" type="slidenum">
              <a:rPr lang="en-US" smtClean="0"/>
              <a:t>21</a:t>
            </a:fld>
            <a:endParaRPr lang="en-US"/>
          </a:p>
        </p:txBody>
      </p:sp>
    </p:spTree>
    <p:extLst>
      <p:ext uri="{BB962C8B-B14F-4D97-AF65-F5344CB8AC3E}">
        <p14:creationId xmlns:p14="http://schemas.microsoft.com/office/powerpoint/2010/main" val="206234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2A81E-AFD6-AD1F-B562-DFF855E43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80BDC-6D4B-EC9D-3114-638281E3B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0BA04-5049-2BD2-ACFE-EA755D43E4C1}"/>
              </a:ext>
            </a:extLst>
          </p:cNvPr>
          <p:cNvSpPr>
            <a:spLocks noGrp="1"/>
          </p:cNvSpPr>
          <p:nvPr>
            <p:ph type="body" idx="1"/>
          </p:nvPr>
        </p:nvSpPr>
        <p:spPr/>
        <p:txBody>
          <a:bodyPr/>
          <a:lstStyle/>
          <a:p>
            <a:r>
              <a:rPr lang="en-US" dirty="0"/>
              <a:t>Seeing the progression and evolution of the products is amazing. </a:t>
            </a:r>
            <a:endParaRPr lang="en-US"/>
          </a:p>
          <a:p>
            <a:endParaRPr lang="en-US" dirty="0"/>
          </a:p>
          <a:p>
            <a:r>
              <a:rPr lang="en-US" dirty="0"/>
              <a:t>Here is 72 years of improvement and experience in wireless audio transmission, and we can do a lot better than $8000 a channel.</a:t>
            </a:r>
            <a:endParaRPr lang="en-US"/>
          </a:p>
        </p:txBody>
      </p:sp>
      <p:sp>
        <p:nvSpPr>
          <p:cNvPr id="4" name="Slide Number Placeholder 3">
            <a:extLst>
              <a:ext uri="{FF2B5EF4-FFF2-40B4-BE49-F238E27FC236}">
                <a16:creationId xmlns:a16="http://schemas.microsoft.com/office/drawing/2014/main" id="{E72DB9F4-F1FD-2963-8E55-572D9E8CC8C4}"/>
              </a:ext>
            </a:extLst>
          </p:cNvPr>
          <p:cNvSpPr>
            <a:spLocks noGrp="1"/>
          </p:cNvSpPr>
          <p:nvPr>
            <p:ph type="sldNum" sz="quarter" idx="5"/>
          </p:nvPr>
        </p:nvSpPr>
        <p:spPr/>
        <p:txBody>
          <a:bodyPr/>
          <a:lstStyle/>
          <a:p>
            <a:fld id="{7ADABA8D-FC53-0642-BD4F-4C470BA68E93}" type="slidenum">
              <a:rPr lang="en-US" smtClean="0"/>
              <a:t>22</a:t>
            </a:fld>
            <a:endParaRPr lang="en-US"/>
          </a:p>
        </p:txBody>
      </p:sp>
    </p:spTree>
    <p:extLst>
      <p:ext uri="{BB962C8B-B14F-4D97-AF65-F5344CB8AC3E}">
        <p14:creationId xmlns:p14="http://schemas.microsoft.com/office/powerpoint/2010/main" val="4094540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52AE8-8CB4-391C-3FB0-FBFBDE097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4E831-70A7-AA12-7099-DCD063A93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320B4-765A-08ED-C498-3206A03DDF84}"/>
              </a:ext>
            </a:extLst>
          </p:cNvPr>
          <p:cNvSpPr>
            <a:spLocks noGrp="1"/>
          </p:cNvSpPr>
          <p:nvPr>
            <p:ph type="body" idx="1"/>
          </p:nvPr>
        </p:nvSpPr>
        <p:spPr/>
        <p:txBody>
          <a:bodyPr/>
          <a:lstStyle/>
          <a:p>
            <a:r>
              <a:rPr lang="en-US" dirty="0"/>
              <a:t>Here's what 58 years of improvement looks like.....I couldn't even fit the picture of the old mixer in here.</a:t>
            </a:r>
          </a:p>
        </p:txBody>
      </p:sp>
      <p:sp>
        <p:nvSpPr>
          <p:cNvPr id="4" name="Slide Number Placeholder 3">
            <a:extLst>
              <a:ext uri="{FF2B5EF4-FFF2-40B4-BE49-F238E27FC236}">
                <a16:creationId xmlns:a16="http://schemas.microsoft.com/office/drawing/2014/main" id="{FE1FB3F1-A0ED-A94D-B55F-FBF96ED8173D}"/>
              </a:ext>
            </a:extLst>
          </p:cNvPr>
          <p:cNvSpPr>
            <a:spLocks noGrp="1"/>
          </p:cNvSpPr>
          <p:nvPr>
            <p:ph type="sldNum" sz="quarter" idx="5"/>
          </p:nvPr>
        </p:nvSpPr>
        <p:spPr/>
        <p:txBody>
          <a:bodyPr/>
          <a:lstStyle/>
          <a:p>
            <a:fld id="{7ADABA8D-FC53-0642-BD4F-4C470BA68E93}" type="slidenum">
              <a:rPr lang="en-US" smtClean="0"/>
              <a:t>23</a:t>
            </a:fld>
            <a:endParaRPr lang="en-US"/>
          </a:p>
        </p:txBody>
      </p:sp>
    </p:spTree>
    <p:extLst>
      <p:ext uri="{BB962C8B-B14F-4D97-AF65-F5344CB8AC3E}">
        <p14:creationId xmlns:p14="http://schemas.microsoft.com/office/powerpoint/2010/main" val="2273482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80287-B19E-A512-CC97-C47310257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2962B-D8B5-3CDF-E9E1-417680E2B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35530-35F8-A8F0-080D-F655CAE7CC2B}"/>
              </a:ext>
            </a:extLst>
          </p:cNvPr>
          <p:cNvSpPr>
            <a:spLocks noGrp="1"/>
          </p:cNvSpPr>
          <p:nvPr>
            <p:ph type="body" idx="1"/>
          </p:nvPr>
        </p:nvSpPr>
        <p:spPr/>
        <p:txBody>
          <a:bodyPr/>
          <a:lstStyle/>
          <a:p>
            <a:r>
              <a:rPr lang="en-US" dirty="0"/>
              <a:t>And today we are talking about the culmination of over 33 Years of experience in conferencing, and 100 years in audio. </a:t>
            </a:r>
          </a:p>
        </p:txBody>
      </p:sp>
      <p:sp>
        <p:nvSpPr>
          <p:cNvPr id="4" name="Slide Number Placeholder 3">
            <a:extLst>
              <a:ext uri="{FF2B5EF4-FFF2-40B4-BE49-F238E27FC236}">
                <a16:creationId xmlns:a16="http://schemas.microsoft.com/office/drawing/2014/main" id="{F7CBF676-C00E-399C-EE11-05D1931390F9}"/>
              </a:ext>
            </a:extLst>
          </p:cNvPr>
          <p:cNvSpPr>
            <a:spLocks noGrp="1"/>
          </p:cNvSpPr>
          <p:nvPr>
            <p:ph type="sldNum" sz="quarter" idx="5"/>
          </p:nvPr>
        </p:nvSpPr>
        <p:spPr/>
        <p:txBody>
          <a:bodyPr/>
          <a:lstStyle/>
          <a:p>
            <a:fld id="{7ADABA8D-FC53-0642-BD4F-4C470BA68E93}" type="slidenum">
              <a:rPr lang="en-US" smtClean="0"/>
              <a:t>24</a:t>
            </a:fld>
            <a:endParaRPr lang="en-US"/>
          </a:p>
        </p:txBody>
      </p:sp>
    </p:spTree>
    <p:extLst>
      <p:ext uri="{BB962C8B-B14F-4D97-AF65-F5344CB8AC3E}">
        <p14:creationId xmlns:p14="http://schemas.microsoft.com/office/powerpoint/2010/main" val="2950350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77505-9405-B02D-35E7-D7D51426D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FE300-FD1B-FFE6-5325-4753E4322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A52C9-30D8-7960-7B9D-A69FC8225E8C}"/>
              </a:ext>
            </a:extLst>
          </p:cNvPr>
          <p:cNvSpPr>
            <a:spLocks noGrp="1"/>
          </p:cNvSpPr>
          <p:nvPr>
            <p:ph type="body" idx="1"/>
          </p:nvPr>
        </p:nvSpPr>
        <p:spPr/>
        <p:txBody>
          <a:bodyPr/>
          <a:lstStyle/>
          <a:p>
            <a:r>
              <a:rPr lang="en-US" dirty="0"/>
              <a:t>This year Shure entered into a partnership with Microsoft to provide high quality, easy to deploy and set up Microsoft Teams Rooms. Teams room that are intelligent enough to auto discover and set up the audio and video,  a single device in the ceiling takes care of the mic and speaker in small, medium and even large or reconfigurable spaces. These Teams Rooms include DSP to remove any unwanted noise and distractions from your meetings, all in an effort to capture accurate, intelligible audio, so we can trust the transcription, summaries and action items that come from Co-pilot and other AI tools. </a:t>
            </a:r>
          </a:p>
          <a:p>
            <a:endParaRPr lang="en-US" dirty="0"/>
          </a:p>
          <a:p>
            <a:r>
              <a:rPr lang="en-US" dirty="0"/>
              <a:t>Shure provides 100 years of experience in making sure Co-pilot can hear you now.</a:t>
            </a:r>
            <a:endParaRPr lang="en-US" dirty="0">
              <a:ea typeface="Calibri"/>
              <a:cs typeface="Calibri"/>
            </a:endParaRPr>
          </a:p>
        </p:txBody>
      </p:sp>
      <p:sp>
        <p:nvSpPr>
          <p:cNvPr id="4" name="Slide Number Placeholder 3">
            <a:extLst>
              <a:ext uri="{FF2B5EF4-FFF2-40B4-BE49-F238E27FC236}">
                <a16:creationId xmlns:a16="http://schemas.microsoft.com/office/drawing/2014/main" id="{A0A04995-C210-FF2F-FB2D-CC6A9EDBC1FA}"/>
              </a:ext>
            </a:extLst>
          </p:cNvPr>
          <p:cNvSpPr>
            <a:spLocks noGrp="1"/>
          </p:cNvSpPr>
          <p:nvPr>
            <p:ph type="sldNum" sz="quarter" idx="5"/>
          </p:nvPr>
        </p:nvSpPr>
        <p:spPr/>
        <p:txBody>
          <a:bodyPr/>
          <a:lstStyle/>
          <a:p>
            <a:fld id="{7ADABA8D-FC53-0642-BD4F-4C470BA68E93}" type="slidenum">
              <a:rPr lang="en-US" smtClean="0"/>
              <a:t>25</a:t>
            </a:fld>
            <a:endParaRPr lang="en-US"/>
          </a:p>
        </p:txBody>
      </p:sp>
    </p:spTree>
    <p:extLst>
      <p:ext uri="{BB962C8B-B14F-4D97-AF65-F5344CB8AC3E}">
        <p14:creationId xmlns:p14="http://schemas.microsoft.com/office/powerpoint/2010/main" val="54049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Capturing clear and concise speech is essential for AI driven meetings. Our high quality audio capture also conveys the </a:t>
            </a:r>
            <a:r>
              <a:rPr lang="en-US" dirty="0" err="1">
                <a:ea typeface="Calibri"/>
                <a:cs typeface="Calibri"/>
              </a:rPr>
              <a:t>sublte</a:t>
            </a:r>
            <a:r>
              <a:rPr lang="en-US" dirty="0">
                <a:ea typeface="Calibri"/>
                <a:cs typeface="Calibri"/>
              </a:rPr>
              <a:t> nuances in those voices, making collaboration feel more natural and organic. Clear intelligibility is vital to ensure the accuracy of the data being fed into your chosen AI tool, including transcription, translation, action items and so forth.</a:t>
            </a:r>
          </a:p>
        </p:txBody>
      </p:sp>
      <p:sp>
        <p:nvSpPr>
          <p:cNvPr id="4" name="Slide Number Placeholder 3"/>
          <p:cNvSpPr>
            <a:spLocks noGrp="1"/>
          </p:cNvSpPr>
          <p:nvPr>
            <p:ph type="sldNum" sz="quarter" idx="5"/>
          </p:nvPr>
        </p:nvSpPr>
        <p:spPr/>
        <p:txBody>
          <a:bodyPr/>
          <a:lstStyle/>
          <a:p>
            <a:fld id="{6BB51FF4-8EF9-4C2E-8C79-3B1BF5C1BF97}" type="slidenum">
              <a:rPr lang="en-US"/>
              <a:t>26</a:t>
            </a:fld>
            <a:endParaRPr lang="en-US"/>
          </a:p>
        </p:txBody>
      </p:sp>
    </p:spTree>
    <p:extLst>
      <p:ext uri="{BB962C8B-B14F-4D97-AF65-F5344CB8AC3E}">
        <p14:creationId xmlns:p14="http://schemas.microsoft.com/office/powerpoint/2010/main" val="124424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6BA69-6E7A-E59A-8622-6C0F40F82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8C275-3EBA-5205-5D9E-BD76F2894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CF135-D645-28AA-1AFE-900EE5A56C6F}"/>
              </a:ext>
            </a:extLst>
          </p:cNvPr>
          <p:cNvSpPr>
            <a:spLocks noGrp="1"/>
          </p:cNvSpPr>
          <p:nvPr>
            <p:ph type="body" idx="1"/>
          </p:nvPr>
        </p:nvSpPr>
        <p:spPr/>
        <p:txBody>
          <a:bodyPr/>
          <a:lstStyle/>
          <a:p>
            <a:r>
              <a:rPr lang="en-US" dirty="0">
                <a:ea typeface="Calibri"/>
                <a:cs typeface="Calibri"/>
              </a:rPr>
              <a:t>So this brings us to our new </a:t>
            </a:r>
            <a:r>
              <a:rPr lang="en-US" dirty="0" err="1">
                <a:ea typeface="Calibri"/>
                <a:cs typeface="Calibri"/>
              </a:rPr>
              <a:t>Intellimix</a:t>
            </a:r>
            <a:r>
              <a:rPr lang="en-US" dirty="0">
                <a:ea typeface="Calibri"/>
                <a:cs typeface="Calibri"/>
              </a:rPr>
              <a:t> Foundation System for Microsoft Teams rooms.</a:t>
            </a:r>
          </a:p>
          <a:p>
            <a:endParaRPr lang="en-US" dirty="0">
              <a:ea typeface="Calibri"/>
              <a:cs typeface="Calibri"/>
            </a:endParaRPr>
          </a:p>
          <a:p>
            <a:r>
              <a:rPr lang="en-US" dirty="0">
                <a:ea typeface="Calibri"/>
                <a:cs typeface="Calibri"/>
              </a:rPr>
              <a:t>This certified room system provides the core components for a rich collaboration experience in Teams Room environments, offering </a:t>
            </a:r>
            <a:r>
              <a:rPr lang="en-US" dirty="0"/>
              <a:t>full flexibility to design, deploy and manage sophisticated room solutions for demanding and complex spaces.</a:t>
            </a:r>
            <a:endParaRPr lang="en-US" dirty="0">
              <a:ea typeface="Calibri"/>
              <a:cs typeface="Calibri"/>
            </a:endParaRPr>
          </a:p>
        </p:txBody>
      </p:sp>
      <p:sp>
        <p:nvSpPr>
          <p:cNvPr id="4" name="Slide Number Placeholder 3">
            <a:extLst>
              <a:ext uri="{FF2B5EF4-FFF2-40B4-BE49-F238E27FC236}">
                <a16:creationId xmlns:a16="http://schemas.microsoft.com/office/drawing/2014/main" id="{F59C1991-3520-D639-BDCE-D4784492B36D}"/>
              </a:ext>
            </a:extLst>
          </p:cNvPr>
          <p:cNvSpPr>
            <a:spLocks noGrp="1"/>
          </p:cNvSpPr>
          <p:nvPr>
            <p:ph type="sldNum" sz="quarter" idx="5"/>
          </p:nvPr>
        </p:nvSpPr>
        <p:spPr/>
        <p:txBody>
          <a:bodyPr/>
          <a:lstStyle/>
          <a:p>
            <a:fld id="{F24F16DD-ACF9-3A4A-83E5-4DE399FB2E72}" type="slidenum">
              <a:rPr lang="en-US" smtClean="0"/>
              <a:t>27</a:t>
            </a:fld>
            <a:endParaRPr lang="en-US"/>
          </a:p>
        </p:txBody>
      </p:sp>
    </p:spTree>
    <p:extLst>
      <p:ext uri="{BB962C8B-B14F-4D97-AF65-F5344CB8AC3E}">
        <p14:creationId xmlns:p14="http://schemas.microsoft.com/office/powerpoint/2010/main" val="413878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There are 3 components in the Foundation System, the IMX-CPU5 </a:t>
            </a:r>
            <a:r>
              <a:rPr lang="en-US" dirty="0" err="1">
                <a:ea typeface="Calibri"/>
                <a:cs typeface="Calibri"/>
              </a:rPr>
              <a:t>Intellimix</a:t>
            </a:r>
            <a:r>
              <a:rPr lang="en-US" dirty="0">
                <a:ea typeface="Calibri"/>
                <a:cs typeface="Calibri"/>
              </a:rPr>
              <a:t> Foundation Compute, the IMX-TP11 </a:t>
            </a:r>
            <a:r>
              <a:rPr lang="en-US" dirty="0" err="1">
                <a:ea typeface="Calibri"/>
                <a:cs typeface="Calibri"/>
              </a:rPr>
              <a:t>Intellimix</a:t>
            </a:r>
            <a:r>
              <a:rPr lang="en-US" dirty="0">
                <a:ea typeface="Calibri"/>
                <a:cs typeface="Calibri"/>
              </a:rPr>
              <a:t> Touch Panel, and the system accessories with a POE+ Network switch and all the cables needed for connectivity and power.</a:t>
            </a:r>
          </a:p>
        </p:txBody>
      </p:sp>
      <p:sp>
        <p:nvSpPr>
          <p:cNvPr id="4" name="Slide Number Placeholder 3"/>
          <p:cNvSpPr>
            <a:spLocks noGrp="1"/>
          </p:cNvSpPr>
          <p:nvPr>
            <p:ph type="sldNum" sz="quarter" idx="5"/>
          </p:nvPr>
        </p:nvSpPr>
        <p:spPr/>
        <p:txBody>
          <a:bodyPr/>
          <a:lstStyle/>
          <a:p>
            <a:fld id="{6BB51FF4-8EF9-4C2E-8C79-3B1BF5C1BF97}" type="slidenum">
              <a:rPr lang="en-US"/>
              <a:t>28</a:t>
            </a:fld>
            <a:endParaRPr lang="en-US"/>
          </a:p>
        </p:txBody>
      </p:sp>
    </p:spTree>
    <p:extLst>
      <p:ext uri="{BB962C8B-B14F-4D97-AF65-F5344CB8AC3E}">
        <p14:creationId xmlns:p14="http://schemas.microsoft.com/office/powerpoint/2010/main" val="476885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ea typeface="Calibri"/>
                <a:cs typeface="Calibri"/>
              </a:rPr>
              <a:t>The IMXCPU5 Compute features a Intel 12th Generation i5 Core; running windows 11 IOT enterprise operating system; with Microsoft Teams Room Application preloaded. </a:t>
            </a:r>
            <a:endParaRPr lang="en-US" dirty="0"/>
          </a:p>
          <a:p>
            <a:endParaRPr lang="en-US" dirty="0">
              <a:ea typeface="Calibri" panose="020F0502020204030204"/>
              <a:cs typeface="Calibri" panose="020F0502020204030204"/>
            </a:endParaRPr>
          </a:p>
          <a:p>
            <a:r>
              <a:rPr lang="en-US" dirty="0">
                <a:ea typeface="Calibri" panose="020F0502020204030204"/>
                <a:cs typeface="Calibri" panose="020F0502020204030204"/>
              </a:rPr>
              <a:t>As well as </a:t>
            </a:r>
            <a:r>
              <a:rPr lang="en-US" dirty="0"/>
              <a:t>MSFT security framework including:</a:t>
            </a:r>
            <a:endParaRPr lang="en-US" dirty="0">
              <a:ea typeface="Calibri" panose="020F0502020204030204"/>
              <a:cs typeface="Calibri" panose="020F0502020204030204"/>
            </a:endParaRPr>
          </a:p>
          <a:p>
            <a:endParaRPr lang="en-US" dirty="0"/>
          </a:p>
          <a:p>
            <a:pPr marL="171450" lvl="0" indent="-171450">
              <a:buFont typeface="Arial" panose="020B0604020202020204" pitchFamily="34" charset="0"/>
              <a:buChar char="•"/>
            </a:pPr>
            <a:r>
              <a:rPr lang="en-US" sz="1200" dirty="0"/>
              <a:t>Trusted Platform Module chip (TPM 2.0) for secure encryption of credentials</a:t>
            </a:r>
          </a:p>
          <a:p>
            <a:pPr marL="171450" lvl="0" indent="-171450">
              <a:buFont typeface="Arial" panose="020B0604020202020204" pitchFamily="34" charset="0"/>
              <a:buChar char="•"/>
            </a:pPr>
            <a:r>
              <a:rPr lang="en-US" sz="1200" dirty="0"/>
              <a:t>Secure Boot to ensure only trusted software can be loaded</a:t>
            </a:r>
          </a:p>
          <a:p>
            <a:pPr marL="171450" lvl="0" indent="-171450">
              <a:buFont typeface="Arial" panose="020B0604020202020204" pitchFamily="34" charset="0"/>
              <a:buChar char="•"/>
            </a:pPr>
            <a:r>
              <a:rPr lang="en-US" sz="1200" dirty="0"/>
              <a:t>Windows Defender integration to protect against viruses and malware</a:t>
            </a:r>
          </a:p>
          <a:p>
            <a:pPr marL="171450" indent="-171450">
              <a:buFont typeface="Arial" panose="020B0604020202020204" pitchFamily="34" charset="0"/>
              <a:buChar char="•"/>
            </a:pP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BB51FF4-8EF9-4C2E-8C79-3B1BF5C1BF97}" type="slidenum">
              <a:rPr lang="en-US" smtClean="0"/>
              <a:t>29</a:t>
            </a:fld>
            <a:endParaRPr lang="en-US"/>
          </a:p>
        </p:txBody>
      </p:sp>
    </p:spTree>
    <p:extLst>
      <p:ext uri="{BB962C8B-B14F-4D97-AF65-F5344CB8AC3E}">
        <p14:creationId xmlns:p14="http://schemas.microsoft.com/office/powerpoint/2010/main" val="191815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2683F-23FE-40F3-6485-CD29DCA0B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FA5C4-6CCC-0559-D275-DB1422CC1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E3346-F2D4-B58C-FF9E-57501145711E}"/>
              </a:ext>
            </a:extLst>
          </p:cNvPr>
          <p:cNvSpPr>
            <a:spLocks noGrp="1"/>
          </p:cNvSpPr>
          <p:nvPr>
            <p:ph type="body" idx="1"/>
          </p:nvPr>
        </p:nvSpPr>
        <p:spPr/>
        <p:txBody>
          <a:bodyPr/>
          <a:lstStyle/>
          <a:p>
            <a:pPr>
              <a:defRPr/>
            </a:pPr>
            <a:r>
              <a:rPr lang="en-US" dirty="0"/>
              <a:t>First of all, I am going to do my best to ruin television, you tube, all the podcasters and movies for you, because I want you to pay attention next time you see a microphone. You may not want to, but now the suggestion is there, and you will do it!!</a:t>
            </a:r>
          </a:p>
          <a:p>
            <a:pPr>
              <a:defRPr/>
            </a:pPr>
            <a:endParaRPr lang="en-US" dirty="0"/>
          </a:p>
          <a:p>
            <a:pPr>
              <a:defRPr/>
            </a:pPr>
            <a:r>
              <a:rPr lang="en-US" dirty="0"/>
              <a:t>It will almost always be a Shure mic. And once you start to notice, you will notice all the time, and you will think of me! Sorry about that!  (</a:t>
            </a:r>
            <a:r>
              <a:rPr lang="en-US" dirty="0" err="1"/>
              <a:t>oooh</a:t>
            </a:r>
            <a:r>
              <a:rPr lang="en-US" dirty="0"/>
              <a:t>, there's the accent, sorry)</a:t>
            </a:r>
            <a:endParaRPr lang="en-US" dirty="0">
              <a:ea typeface="Calibri"/>
              <a:cs typeface="Calibri"/>
            </a:endParaRPr>
          </a:p>
          <a:p>
            <a:pPr>
              <a:defRPr/>
            </a:pPr>
            <a:endParaRPr lang="en-US" dirty="0"/>
          </a:p>
          <a:p>
            <a:pPr>
              <a:defRPr/>
            </a:pPr>
            <a:r>
              <a:rPr lang="en-US" dirty="0"/>
              <a:t>In fact, next time you message someone, look up the microphone emoji, it’s a Shure too!</a:t>
            </a:r>
            <a:endParaRPr lang="en-US" dirty="0">
              <a:ea typeface="Calibri"/>
              <a:cs typeface="Calibri"/>
            </a:endParaRPr>
          </a:p>
          <a:p>
            <a:endParaRPr lang="en-US"/>
          </a:p>
        </p:txBody>
      </p:sp>
      <p:sp>
        <p:nvSpPr>
          <p:cNvPr id="4" name="Slide Number Placeholder 3">
            <a:extLst>
              <a:ext uri="{FF2B5EF4-FFF2-40B4-BE49-F238E27FC236}">
                <a16:creationId xmlns:a16="http://schemas.microsoft.com/office/drawing/2014/main" id="{621CDDC2-77F5-9942-82C8-AB3E0FD7DD4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F51BA-7433-1D4B-84CB-B35DE54FDF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1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is where we start to separate ourselves from the rest of the pack. This is the first compute with built in DSP, further reducing hardware complexity while improving the audio quality and reliability.</a:t>
            </a:r>
            <a:endParaRPr lang="en-US" dirty="0">
              <a:solidFill>
                <a:srgbClr val="444444"/>
              </a:solidFill>
            </a:endParaRPr>
          </a:p>
          <a:p>
            <a:endParaRPr lang="en-US" dirty="0">
              <a:solidFill>
                <a:srgbClr val="444444"/>
              </a:solidFill>
            </a:endParaRPr>
          </a:p>
          <a:p>
            <a:r>
              <a:rPr lang="en-US" dirty="0"/>
              <a:t>There is an 8 channel,  license free,  </a:t>
            </a:r>
            <a:r>
              <a:rPr lang="en-US" dirty="0" err="1"/>
              <a:t>Intellimix</a:t>
            </a:r>
            <a:r>
              <a:rPr lang="en-US" dirty="0"/>
              <a:t> DSP built in, which includes some very cool functions like AI denoiser; that takes all the pen clicking and keyboard typing out of your meeting automatically. And AI </a:t>
            </a:r>
            <a:r>
              <a:rPr lang="en-US" dirty="0" err="1"/>
              <a:t>Deverb</a:t>
            </a:r>
            <a:r>
              <a:rPr lang="en-US" dirty="0"/>
              <a:t>; that can remove that echoey, cavernous sound from a really bad room.</a:t>
            </a:r>
            <a:endParaRPr lang="en-US" dirty="0">
              <a:solidFill>
                <a:srgbClr val="444444"/>
              </a:solidFill>
            </a:endParaRPr>
          </a:p>
          <a:p>
            <a:endParaRPr lang="en-US" dirty="0">
              <a:solidFill>
                <a:srgbClr val="444444"/>
              </a:solidFill>
            </a:endParaRPr>
          </a:p>
          <a:p>
            <a:r>
              <a:rPr lang="en-US" dirty="0"/>
              <a:t>Having flexible Dante ins and outs allows really fast and easy deployment with Shure and other third party devices, and means effortless scalability and expandability. </a:t>
            </a:r>
            <a:endParaRPr lang="en-US" dirty="0">
              <a:ea typeface="Calibri"/>
              <a:cs typeface="Calibri"/>
            </a:endParaRPr>
          </a:p>
          <a:p>
            <a:endParaRPr lang="en-US" dirty="0">
              <a:ea typeface="Calibri"/>
              <a:cs typeface="Calibri"/>
            </a:endParaRPr>
          </a:p>
          <a:p>
            <a:r>
              <a:rPr lang="en-US" dirty="0"/>
              <a:t>Also Shure Audio Encryption keeps meeting content secure between all Shure devices.</a:t>
            </a:r>
          </a:p>
        </p:txBody>
      </p:sp>
      <p:sp>
        <p:nvSpPr>
          <p:cNvPr id="4" name="Slide Number Placeholder 3"/>
          <p:cNvSpPr>
            <a:spLocks noGrp="1"/>
          </p:cNvSpPr>
          <p:nvPr>
            <p:ph type="sldNum" sz="quarter" idx="5"/>
          </p:nvPr>
        </p:nvSpPr>
        <p:spPr/>
        <p:txBody>
          <a:bodyPr/>
          <a:lstStyle/>
          <a:p>
            <a:fld id="{6BB51FF4-8EF9-4C2E-8C79-3B1BF5C1BF97}" type="slidenum">
              <a:rPr lang="en-US"/>
              <a:t>30</a:t>
            </a:fld>
            <a:endParaRPr lang="en-US"/>
          </a:p>
        </p:txBody>
      </p:sp>
    </p:spTree>
    <p:extLst>
      <p:ext uri="{BB962C8B-B14F-4D97-AF65-F5344CB8AC3E}">
        <p14:creationId xmlns:p14="http://schemas.microsoft.com/office/powerpoint/2010/main" val="324737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IMXCPU5 has a minimalist design, with dual HDMI outputs and clean cable management. It also includes a wall mounting bracket so you can mount anywhere you like!</a:t>
            </a:r>
          </a:p>
        </p:txBody>
      </p:sp>
      <p:sp>
        <p:nvSpPr>
          <p:cNvPr id="4" name="Slide Number Placeholder 3"/>
          <p:cNvSpPr>
            <a:spLocks noGrp="1"/>
          </p:cNvSpPr>
          <p:nvPr>
            <p:ph type="sldNum" sz="quarter" idx="5"/>
          </p:nvPr>
        </p:nvSpPr>
        <p:spPr/>
        <p:txBody>
          <a:bodyPr/>
          <a:lstStyle/>
          <a:p>
            <a:fld id="{6BB51FF4-8EF9-4C2E-8C79-3B1BF5C1BF97}" type="slidenum">
              <a:rPr lang="en-US"/>
              <a:t>31</a:t>
            </a:fld>
            <a:endParaRPr lang="en-US"/>
          </a:p>
        </p:txBody>
      </p:sp>
    </p:spTree>
    <p:extLst>
      <p:ext uri="{BB962C8B-B14F-4D97-AF65-F5344CB8AC3E}">
        <p14:creationId xmlns:p14="http://schemas.microsoft.com/office/powerpoint/2010/main" val="4076704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IMXTP11 Touch panel has an 11 inch high res display, features one touch join for MTR calls, and also has a passive </a:t>
            </a:r>
            <a:r>
              <a:rPr lang="en-US" err="1">
                <a:ea typeface="Calibri"/>
                <a:cs typeface="Calibri"/>
              </a:rPr>
              <a:t>infared</a:t>
            </a:r>
            <a:r>
              <a:rPr lang="en-US" dirty="0">
                <a:ea typeface="Calibri"/>
                <a:cs typeface="Calibri"/>
              </a:rPr>
              <a:t> sensor that will turn on the display when there is motion in the room. </a:t>
            </a:r>
            <a:endParaRPr lang="en-US" dirty="0"/>
          </a:p>
          <a:p>
            <a:endParaRPr lang="en-US" dirty="0">
              <a:ea typeface="Calibri"/>
              <a:cs typeface="Calibri"/>
            </a:endParaRPr>
          </a:p>
          <a:p>
            <a:r>
              <a:rPr lang="en-US" dirty="0">
                <a:ea typeface="Calibri"/>
                <a:cs typeface="Calibri"/>
              </a:rPr>
              <a:t>The display connects to the compute via RJ45 to make long cable runs super easy, and has a USB C port for content and presentation sharing from the display.</a:t>
            </a:r>
            <a:endParaRPr lang="en-US" dirty="0"/>
          </a:p>
          <a:p>
            <a:endParaRPr lang="en-US" dirty="0">
              <a:ea typeface="Calibri"/>
              <a:cs typeface="Calibri"/>
            </a:endParaRPr>
          </a:p>
          <a:p>
            <a:r>
              <a:rPr lang="en-US" dirty="0">
                <a:ea typeface="Calibri"/>
                <a:cs typeface="Calibri"/>
              </a:rPr>
              <a:t>It has a 20 or 40 degree kickstand and can also be wall mounted should you so choose!</a:t>
            </a:r>
          </a:p>
        </p:txBody>
      </p:sp>
      <p:sp>
        <p:nvSpPr>
          <p:cNvPr id="4" name="Slide Number Placeholder 3"/>
          <p:cNvSpPr>
            <a:spLocks noGrp="1"/>
          </p:cNvSpPr>
          <p:nvPr>
            <p:ph type="sldNum" sz="quarter" idx="5"/>
          </p:nvPr>
        </p:nvSpPr>
        <p:spPr/>
        <p:txBody>
          <a:bodyPr/>
          <a:lstStyle/>
          <a:p>
            <a:fld id="{6BB51FF4-8EF9-4C2E-8C79-3B1BF5C1BF97}" type="slidenum">
              <a:rPr lang="en-US"/>
              <a:t>32</a:t>
            </a:fld>
            <a:endParaRPr lang="en-US"/>
          </a:p>
        </p:txBody>
      </p:sp>
    </p:spTree>
    <p:extLst>
      <p:ext uri="{BB962C8B-B14F-4D97-AF65-F5344CB8AC3E}">
        <p14:creationId xmlns:p14="http://schemas.microsoft.com/office/powerpoint/2010/main" val="2275712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Also included in the package is a POE+ network switch and all the cables needed for an install in just about any size room. Including the HDMI cables for the displays, the USB-C cable for ingest and a variety of Ethernet cables.</a:t>
            </a:r>
            <a:endParaRPr lang="en-US" dirty="0"/>
          </a:p>
        </p:txBody>
      </p:sp>
      <p:sp>
        <p:nvSpPr>
          <p:cNvPr id="4" name="Slide Number Placeholder 3"/>
          <p:cNvSpPr>
            <a:spLocks noGrp="1"/>
          </p:cNvSpPr>
          <p:nvPr>
            <p:ph type="sldNum" sz="quarter" idx="5"/>
          </p:nvPr>
        </p:nvSpPr>
        <p:spPr/>
        <p:txBody>
          <a:bodyPr/>
          <a:lstStyle/>
          <a:p>
            <a:fld id="{6BB51FF4-8EF9-4C2E-8C79-3B1BF5C1BF97}" type="slidenum">
              <a:rPr lang="en-US" smtClean="0"/>
              <a:t>33</a:t>
            </a:fld>
            <a:endParaRPr lang="en-US"/>
          </a:p>
        </p:txBody>
      </p:sp>
    </p:spTree>
    <p:extLst>
      <p:ext uri="{BB962C8B-B14F-4D97-AF65-F5344CB8AC3E}">
        <p14:creationId xmlns:p14="http://schemas.microsoft.com/office/powerpoint/2010/main" val="3060204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compute is optimized for use with Shure's Microflex Ecosystem of conferencing solutions that are already certified for use with Microsoft Teams.</a:t>
            </a:r>
            <a:endParaRPr lang="en-US" dirty="0"/>
          </a:p>
          <a:p>
            <a:r>
              <a:rPr lang="en-US" dirty="0"/>
              <a:t>Shure now has unmatched versatility, with unparalleled flexibility and scalability, and the most complete collaboration platform from a single vendor.</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BB51FF4-8EF9-4C2E-8C79-3B1BF5C1BF97}" type="slidenum">
              <a:rPr lang="en-US"/>
              <a:t>34</a:t>
            </a:fld>
            <a:endParaRPr lang="en-US"/>
          </a:p>
        </p:txBody>
      </p:sp>
    </p:spTree>
    <p:extLst>
      <p:ext uri="{BB962C8B-B14F-4D97-AF65-F5344CB8AC3E}">
        <p14:creationId xmlns:p14="http://schemas.microsoft.com/office/powerpoint/2010/main" val="2685450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 keep saying we are flexible and scalable, so let show how.</a:t>
            </a:r>
            <a:endParaRPr lang="en-US" dirty="0"/>
          </a:p>
          <a:p>
            <a:endParaRPr lang="en-US" dirty="0">
              <a:ea typeface="Calibri"/>
              <a:cs typeface="Calibri"/>
            </a:endParaRPr>
          </a:p>
          <a:p>
            <a:r>
              <a:rPr lang="en-US" dirty="0">
                <a:ea typeface="Calibri"/>
                <a:cs typeface="Calibri"/>
              </a:rPr>
              <a:t>Lets take a look at a medium sized room to start with. We have installed the Intellimix Foundation and Compute in the room, using the cables provided. We have installed an MXA901 Ceiling array microphone above the table, it will cover all talkers in the 20 x 20 foot area beneath it. We have also connected our new MXN-AMP, a POE+ powered, plenum rated network speaker amplifier. The MXN AMP is powering 2 of Shure's new MXP-3 passive speakers, mounted on the wall beside the displays. And we have put in a 3rd party camera for video.</a:t>
            </a:r>
            <a:endParaRPr lang="en-US"/>
          </a:p>
          <a:p>
            <a:endParaRPr lang="en-US" dirty="0">
              <a:ea typeface="Calibri"/>
              <a:cs typeface="Calibri"/>
            </a:endParaRPr>
          </a:p>
          <a:p>
            <a:r>
              <a:rPr lang="en-US" dirty="0">
                <a:ea typeface="Calibri"/>
                <a:cs typeface="Calibri"/>
              </a:rPr>
              <a:t>We are ready for a meeting....it might look a little complicated, here's another view.</a:t>
            </a:r>
          </a:p>
        </p:txBody>
      </p:sp>
      <p:sp>
        <p:nvSpPr>
          <p:cNvPr id="4" name="Slide Number Placeholder 3"/>
          <p:cNvSpPr>
            <a:spLocks noGrp="1"/>
          </p:cNvSpPr>
          <p:nvPr>
            <p:ph type="sldNum" sz="quarter" idx="5"/>
          </p:nvPr>
        </p:nvSpPr>
        <p:spPr/>
        <p:txBody>
          <a:bodyPr/>
          <a:lstStyle/>
          <a:p>
            <a:fld id="{6BB51FF4-8EF9-4C2E-8C79-3B1BF5C1BF97}" type="slidenum">
              <a:rPr lang="en-US"/>
              <a:t>35</a:t>
            </a:fld>
            <a:endParaRPr lang="en-US"/>
          </a:p>
        </p:txBody>
      </p:sp>
    </p:spTree>
    <p:extLst>
      <p:ext uri="{BB962C8B-B14F-4D97-AF65-F5344CB8AC3E}">
        <p14:creationId xmlns:p14="http://schemas.microsoft.com/office/powerpoint/2010/main" val="432760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MXA901 and MXNAMP connected to switch, Switch and everything else connected to compute. Laptop is there to show content sharing via the USB ingest on the </a:t>
            </a:r>
            <a:r>
              <a:rPr lang="en-US" dirty="0" err="1">
                <a:ea typeface="Calibri"/>
                <a:cs typeface="Calibri"/>
              </a:rPr>
              <a:t>sreen</a:t>
            </a:r>
            <a:r>
              <a:rPr lang="en-US" dirty="0">
                <a:ea typeface="Calibri"/>
                <a:cs typeface="Calibri"/>
              </a:rPr>
              <a:t>. Nice and simple.</a:t>
            </a:r>
            <a:endParaRPr lang="en-US" dirty="0"/>
          </a:p>
        </p:txBody>
      </p:sp>
      <p:sp>
        <p:nvSpPr>
          <p:cNvPr id="4" name="Slide Number Placeholder 3"/>
          <p:cNvSpPr>
            <a:spLocks noGrp="1"/>
          </p:cNvSpPr>
          <p:nvPr>
            <p:ph type="sldNum" sz="quarter" idx="5"/>
          </p:nvPr>
        </p:nvSpPr>
        <p:spPr/>
        <p:txBody>
          <a:bodyPr/>
          <a:lstStyle/>
          <a:p>
            <a:fld id="{6BB51FF4-8EF9-4C2E-8C79-3B1BF5C1BF97}" type="slidenum">
              <a:rPr lang="en-US" smtClean="0"/>
              <a:t>36</a:t>
            </a:fld>
            <a:endParaRPr lang="en-US"/>
          </a:p>
        </p:txBody>
      </p:sp>
    </p:spTree>
    <p:extLst>
      <p:ext uri="{BB962C8B-B14F-4D97-AF65-F5344CB8AC3E}">
        <p14:creationId xmlns:p14="http://schemas.microsoft.com/office/powerpoint/2010/main" val="1568806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Now we can scale up for a larger room. Still built around our foundation system, wait, its called foundation cause it's the base? That took me way too long to put together...</a:t>
            </a:r>
            <a:endParaRPr lang="en-US"/>
          </a:p>
          <a:p>
            <a:endParaRPr lang="en-US" dirty="0">
              <a:ea typeface="Calibri"/>
              <a:cs typeface="Calibri"/>
            </a:endParaRPr>
          </a:p>
          <a:p>
            <a:r>
              <a:rPr lang="en-US" dirty="0">
                <a:ea typeface="Calibri"/>
                <a:cs typeface="Calibri"/>
              </a:rPr>
              <a:t>Here we are using a single MXA920 ceiling array microphone covering this entire conference room. We are still also using a single MXNAMP, but now we are using that AMP to power 4 MXP5 passive ceiling speakers, another new edition to the Shure family this year.</a:t>
            </a:r>
            <a:endParaRPr lang="en-US" dirty="0"/>
          </a:p>
        </p:txBody>
      </p:sp>
      <p:sp>
        <p:nvSpPr>
          <p:cNvPr id="4" name="Slide Number Placeholder 3"/>
          <p:cNvSpPr>
            <a:spLocks noGrp="1"/>
          </p:cNvSpPr>
          <p:nvPr>
            <p:ph type="sldNum" sz="quarter" idx="5"/>
          </p:nvPr>
        </p:nvSpPr>
        <p:spPr/>
        <p:txBody>
          <a:bodyPr/>
          <a:lstStyle/>
          <a:p>
            <a:fld id="{6BB51FF4-8EF9-4C2E-8C79-3B1BF5C1BF97}" type="slidenum">
              <a:rPr lang="en-US"/>
              <a:t>37</a:t>
            </a:fld>
            <a:endParaRPr lang="en-US"/>
          </a:p>
        </p:txBody>
      </p:sp>
    </p:spTree>
    <p:extLst>
      <p:ext uri="{BB962C8B-B14F-4D97-AF65-F5344CB8AC3E}">
        <p14:creationId xmlns:p14="http://schemas.microsoft.com/office/powerpoint/2010/main" val="2180320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E8970-151F-D0A2-6F75-87B553E6E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1E94C-CF05-F19C-7C6A-13D08B8D9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E71742-B561-C37C-E806-49DBF35FF2DD}"/>
              </a:ext>
            </a:extLst>
          </p:cNvPr>
          <p:cNvSpPr>
            <a:spLocks noGrp="1"/>
          </p:cNvSpPr>
          <p:nvPr>
            <p:ph type="body" idx="1"/>
          </p:nvPr>
        </p:nvSpPr>
        <p:spPr/>
        <p:txBody>
          <a:bodyPr/>
          <a:lstStyle/>
          <a:p>
            <a:r>
              <a:rPr lang="en-US" dirty="0">
                <a:ea typeface="Calibri"/>
                <a:cs typeface="Calibri"/>
              </a:rPr>
              <a:t>And this is just how simple, an incredibly advanced system can be, when it's done using 100 years of experience.</a:t>
            </a:r>
            <a:endParaRPr lang="en-US" dirty="0"/>
          </a:p>
        </p:txBody>
      </p:sp>
      <p:sp>
        <p:nvSpPr>
          <p:cNvPr id="4" name="Slide Number Placeholder 3">
            <a:extLst>
              <a:ext uri="{FF2B5EF4-FFF2-40B4-BE49-F238E27FC236}">
                <a16:creationId xmlns:a16="http://schemas.microsoft.com/office/drawing/2014/main" id="{A35F557E-A5F0-6445-4E78-6D5008E24252}"/>
              </a:ext>
            </a:extLst>
          </p:cNvPr>
          <p:cNvSpPr>
            <a:spLocks noGrp="1"/>
          </p:cNvSpPr>
          <p:nvPr>
            <p:ph type="sldNum" sz="quarter" idx="5"/>
          </p:nvPr>
        </p:nvSpPr>
        <p:spPr/>
        <p:txBody>
          <a:bodyPr/>
          <a:lstStyle/>
          <a:p>
            <a:fld id="{6BB51FF4-8EF9-4C2E-8C79-3B1BF5C1BF97}" type="slidenum">
              <a:rPr lang="en-US" smtClean="0"/>
              <a:t>38</a:t>
            </a:fld>
            <a:endParaRPr lang="en-US"/>
          </a:p>
        </p:txBody>
      </p:sp>
    </p:spTree>
    <p:extLst>
      <p:ext uri="{BB962C8B-B14F-4D97-AF65-F5344CB8AC3E}">
        <p14:creationId xmlns:p14="http://schemas.microsoft.com/office/powerpoint/2010/main" val="2408456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Now lets take a look at a class room set up, this is a big classroom, so we have 2 MXA920s covering the class room and </a:t>
            </a:r>
            <a:r>
              <a:rPr lang="en-US" b="1" dirty="0">
                <a:ea typeface="Calibri"/>
                <a:cs typeface="Calibri"/>
              </a:rPr>
              <a:t>all</a:t>
            </a:r>
            <a:r>
              <a:rPr lang="en-US" dirty="0">
                <a:ea typeface="Calibri"/>
                <a:cs typeface="Calibri"/>
              </a:rPr>
              <a:t> the talkers in there, all of them, even when they wont be quiet.</a:t>
            </a:r>
            <a:endParaRPr lang="en-US" dirty="0"/>
          </a:p>
          <a:p>
            <a:endParaRPr lang="en-US" dirty="0">
              <a:ea typeface="Calibri"/>
              <a:cs typeface="Calibri"/>
            </a:endParaRPr>
          </a:p>
          <a:p>
            <a:r>
              <a:rPr lang="en-US" dirty="0">
                <a:ea typeface="Calibri"/>
                <a:cs typeface="Calibri"/>
              </a:rPr>
              <a:t>We have the MXNAMP powering 4 of Shure's new MXP1 passive celling speakers - (CLICK)</a:t>
            </a:r>
          </a:p>
        </p:txBody>
      </p:sp>
      <p:sp>
        <p:nvSpPr>
          <p:cNvPr id="4" name="Slide Number Placeholder 3"/>
          <p:cNvSpPr>
            <a:spLocks noGrp="1"/>
          </p:cNvSpPr>
          <p:nvPr>
            <p:ph type="sldNum" sz="quarter" idx="5"/>
          </p:nvPr>
        </p:nvSpPr>
        <p:spPr/>
        <p:txBody>
          <a:bodyPr/>
          <a:lstStyle/>
          <a:p>
            <a:fld id="{6BB51FF4-8EF9-4C2E-8C79-3B1BF5C1BF97}" type="slidenum">
              <a:rPr lang="en-US"/>
              <a:t>39</a:t>
            </a:fld>
            <a:endParaRPr lang="en-US"/>
          </a:p>
        </p:txBody>
      </p:sp>
    </p:spTree>
    <p:extLst>
      <p:ext uri="{BB962C8B-B14F-4D97-AF65-F5344CB8AC3E}">
        <p14:creationId xmlns:p14="http://schemas.microsoft.com/office/powerpoint/2010/main" val="2182370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Sydney N. Shure founded the Shure Radio Company in Chicago Illinois, on April 25th, 1925, and started the 100 year legacy of audio innovation we are celebrating this year. </a:t>
            </a:r>
            <a:endParaRPr lang="en-US" dirty="0"/>
          </a:p>
        </p:txBody>
      </p:sp>
      <p:sp>
        <p:nvSpPr>
          <p:cNvPr id="4" name="Slide Number Placeholder 3"/>
          <p:cNvSpPr>
            <a:spLocks noGrp="1"/>
          </p:cNvSpPr>
          <p:nvPr>
            <p:ph type="sldNum" sz="quarter" idx="5"/>
          </p:nvPr>
        </p:nvSpPr>
        <p:spPr/>
        <p:txBody>
          <a:bodyPr/>
          <a:lstStyle/>
          <a:p>
            <a:fld id="{7ADABA8D-FC53-0642-BD4F-4C470BA68E93}" type="slidenum">
              <a:rPr lang="en-US" smtClean="0"/>
              <a:t>4</a:t>
            </a:fld>
            <a:endParaRPr lang="en-US"/>
          </a:p>
        </p:txBody>
      </p:sp>
    </p:spTree>
    <p:extLst>
      <p:ext uri="{BB962C8B-B14F-4D97-AF65-F5344CB8AC3E}">
        <p14:creationId xmlns:p14="http://schemas.microsoft.com/office/powerpoint/2010/main" val="1787652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4DA21-AD52-F3A2-1D43-43F591284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F006F-F8B4-D642-D299-20952C8EF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6C527-9ED4-2840-3F0B-2F306F5E6EEC}"/>
              </a:ext>
            </a:extLst>
          </p:cNvPr>
          <p:cNvSpPr>
            <a:spLocks noGrp="1"/>
          </p:cNvSpPr>
          <p:nvPr>
            <p:ph type="body" idx="1"/>
          </p:nvPr>
        </p:nvSpPr>
        <p:spPr/>
        <p:txBody>
          <a:bodyPr/>
          <a:lstStyle/>
          <a:p>
            <a:r>
              <a:rPr lang="en-US" dirty="0"/>
              <a:t>and we have added an MXWNEXT2, 2 channel system with a handheld and bodypack for presenters. The MXNEXT2 is amazing in that the access point, dsp and charger are all built in the base, with a USB output, making it the most flexible 2 channel system on the market!</a:t>
            </a:r>
          </a:p>
        </p:txBody>
      </p:sp>
      <p:sp>
        <p:nvSpPr>
          <p:cNvPr id="4" name="Slide Number Placeholder 3">
            <a:extLst>
              <a:ext uri="{FF2B5EF4-FFF2-40B4-BE49-F238E27FC236}">
                <a16:creationId xmlns:a16="http://schemas.microsoft.com/office/drawing/2014/main" id="{8ECB8477-B582-3992-90B4-BC15FD2E8462}"/>
              </a:ext>
            </a:extLst>
          </p:cNvPr>
          <p:cNvSpPr>
            <a:spLocks noGrp="1"/>
          </p:cNvSpPr>
          <p:nvPr>
            <p:ph type="sldNum" sz="quarter" idx="5"/>
          </p:nvPr>
        </p:nvSpPr>
        <p:spPr/>
        <p:txBody>
          <a:bodyPr/>
          <a:lstStyle/>
          <a:p>
            <a:fld id="{6BB51FF4-8EF9-4C2E-8C79-3B1BF5C1BF97}" type="slidenum">
              <a:rPr lang="en-US" smtClean="0"/>
              <a:t>40</a:t>
            </a:fld>
            <a:endParaRPr lang="en-US"/>
          </a:p>
        </p:txBody>
      </p:sp>
    </p:spTree>
    <p:extLst>
      <p:ext uri="{BB962C8B-B14F-4D97-AF65-F5344CB8AC3E}">
        <p14:creationId xmlns:p14="http://schemas.microsoft.com/office/powerpoint/2010/main" val="3154443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And here for a flexible space, we can provide a Shure solution without any ceiling array microphones, instead using our new MXW Next 4 or 8. The update to our legacy MXW range, the </a:t>
            </a:r>
            <a:r>
              <a:rPr lang="en-US" dirty="0" err="1">
                <a:ea typeface="Calibri"/>
                <a:cs typeface="Calibri"/>
              </a:rPr>
              <a:t>MXWNext</a:t>
            </a:r>
            <a:r>
              <a:rPr lang="en-US" dirty="0">
                <a:ea typeface="Calibri"/>
                <a:cs typeface="Calibri"/>
              </a:rPr>
              <a:t> offers 4 or 8 channels, and can implement body packs, hand </a:t>
            </a:r>
            <a:r>
              <a:rPr lang="en-US" dirty="0" err="1">
                <a:ea typeface="Calibri"/>
                <a:cs typeface="Calibri"/>
              </a:rPr>
              <a:t>helds</a:t>
            </a:r>
            <a:r>
              <a:rPr lang="en-US" dirty="0">
                <a:ea typeface="Calibri"/>
                <a:cs typeface="Calibri"/>
              </a:rPr>
              <a:t>, boundary mics and goosenecks. With built in DSP and unrivalled connectivity, the MXW </a:t>
            </a:r>
            <a:r>
              <a:rPr lang="en-US" dirty="0" err="1">
                <a:ea typeface="Calibri"/>
                <a:cs typeface="Calibri"/>
              </a:rPr>
              <a:t>NExt</a:t>
            </a:r>
            <a:r>
              <a:rPr lang="en-US" dirty="0">
                <a:ea typeface="Calibri"/>
                <a:cs typeface="Calibri"/>
              </a:rPr>
              <a:t> range is certainly worth the trip to our booth to check out. The legacy MXW range came out in 2013, you know what else came out it 2013? Frozen....that tells me when it comes to your old MXW system, "let it go" and check out its replacement!</a:t>
            </a:r>
          </a:p>
        </p:txBody>
      </p:sp>
      <p:sp>
        <p:nvSpPr>
          <p:cNvPr id="4" name="Slide Number Placeholder 3"/>
          <p:cNvSpPr>
            <a:spLocks noGrp="1"/>
          </p:cNvSpPr>
          <p:nvPr>
            <p:ph type="sldNum" sz="quarter" idx="5"/>
          </p:nvPr>
        </p:nvSpPr>
        <p:spPr/>
        <p:txBody>
          <a:bodyPr/>
          <a:lstStyle/>
          <a:p>
            <a:fld id="{6BB51FF4-8EF9-4C2E-8C79-3B1BF5C1BF97}" type="slidenum">
              <a:rPr lang="en-US"/>
              <a:t>41</a:t>
            </a:fld>
            <a:endParaRPr lang="en-US"/>
          </a:p>
        </p:txBody>
      </p:sp>
    </p:spTree>
    <p:extLst>
      <p:ext uri="{BB962C8B-B14F-4D97-AF65-F5344CB8AC3E}">
        <p14:creationId xmlns:p14="http://schemas.microsoft.com/office/powerpoint/2010/main" val="1960069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A0577-7404-662F-D976-EF6317698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DEE46-CCD7-7850-DF5A-EA22FF369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52A15-F862-8D8F-D004-1F149BD2BB79}"/>
              </a:ext>
            </a:extLst>
          </p:cNvPr>
          <p:cNvSpPr>
            <a:spLocks noGrp="1"/>
          </p:cNvSpPr>
          <p:nvPr>
            <p:ph type="body" idx="1"/>
          </p:nvPr>
        </p:nvSpPr>
        <p:spPr/>
        <p:txBody>
          <a:bodyPr/>
          <a:lstStyle/>
          <a:p>
            <a:r>
              <a:rPr lang="en-US" dirty="0">
                <a:ea typeface="Calibri"/>
                <a:cs typeface="Calibri"/>
              </a:rPr>
              <a:t>You'll see the transmitters in the charging base here, and might notice the new display, but what you can't see is that the hand </a:t>
            </a:r>
            <a:r>
              <a:rPr lang="en-US" dirty="0" err="1">
                <a:ea typeface="Calibri"/>
                <a:cs typeface="Calibri"/>
              </a:rPr>
              <a:t>helds</a:t>
            </a:r>
            <a:r>
              <a:rPr lang="en-US" dirty="0">
                <a:ea typeface="Calibri"/>
                <a:cs typeface="Calibri"/>
              </a:rPr>
              <a:t> have an almost 40 hour battery life...they last longer than me on a single charge.</a:t>
            </a:r>
          </a:p>
          <a:p>
            <a:endParaRPr lang="en-US" dirty="0">
              <a:ea typeface="Calibri"/>
              <a:cs typeface="Calibri"/>
            </a:endParaRPr>
          </a:p>
          <a:p>
            <a:r>
              <a:rPr lang="en-US" dirty="0">
                <a:ea typeface="Calibri"/>
                <a:cs typeface="Calibri"/>
              </a:rPr>
              <a:t>What a great simple solution for a flexible rooms that you don't want to install anything in the ceiling, other than a couple of very small, discrete pendant speakers.</a:t>
            </a:r>
          </a:p>
        </p:txBody>
      </p:sp>
      <p:sp>
        <p:nvSpPr>
          <p:cNvPr id="4" name="Slide Number Placeholder 3">
            <a:extLst>
              <a:ext uri="{FF2B5EF4-FFF2-40B4-BE49-F238E27FC236}">
                <a16:creationId xmlns:a16="http://schemas.microsoft.com/office/drawing/2014/main" id="{E7A9F4F1-98A7-C179-04CD-53E122554810}"/>
              </a:ext>
            </a:extLst>
          </p:cNvPr>
          <p:cNvSpPr>
            <a:spLocks noGrp="1"/>
          </p:cNvSpPr>
          <p:nvPr>
            <p:ph type="sldNum" sz="quarter" idx="5"/>
          </p:nvPr>
        </p:nvSpPr>
        <p:spPr/>
        <p:txBody>
          <a:bodyPr/>
          <a:lstStyle/>
          <a:p>
            <a:fld id="{6BB51FF4-8EF9-4C2E-8C79-3B1BF5C1BF97}" type="slidenum">
              <a:rPr lang="en-US" smtClean="0"/>
              <a:t>42</a:t>
            </a:fld>
            <a:endParaRPr lang="en-US"/>
          </a:p>
        </p:txBody>
      </p:sp>
    </p:spTree>
    <p:extLst>
      <p:ext uri="{BB962C8B-B14F-4D97-AF65-F5344CB8AC3E}">
        <p14:creationId xmlns:p14="http://schemas.microsoft.com/office/powerpoint/2010/main" val="768439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 make your installations as pain free as possible, Shure has developed Designer 6, our system configuration software.</a:t>
            </a:r>
          </a:p>
          <a:p>
            <a:endParaRPr lang="en-US" dirty="0">
              <a:ea typeface="Calibri"/>
              <a:cs typeface="Calibri"/>
            </a:endParaRPr>
          </a:p>
          <a:p>
            <a:r>
              <a:rPr lang="en-US" dirty="0">
                <a:ea typeface="Calibri"/>
                <a:cs typeface="Calibri"/>
              </a:rPr>
              <a:t>You can add channels and manage all of your signal routes with no additional software or licenses needed.</a:t>
            </a:r>
          </a:p>
          <a:p>
            <a:endParaRPr lang="en-US" dirty="0">
              <a:ea typeface="Calibri"/>
              <a:cs typeface="Calibri"/>
            </a:endParaRPr>
          </a:p>
          <a:p>
            <a:r>
              <a:rPr lang="en-US"/>
              <a:t>Using </a:t>
            </a:r>
            <a:r>
              <a:rPr lang="en-US" err="1"/>
              <a:t>Desginer</a:t>
            </a:r>
            <a:r>
              <a:rPr lang="en-US"/>
              <a:t> 6 can shorten your design time, in that you can import your floor plans and position mics, on site, or before the mics are even installed. Then you can copy and paste those designs to other rooms.</a:t>
            </a:r>
          </a:p>
        </p:txBody>
      </p:sp>
      <p:sp>
        <p:nvSpPr>
          <p:cNvPr id="4" name="Slide Number Placeholder 3"/>
          <p:cNvSpPr>
            <a:spLocks noGrp="1"/>
          </p:cNvSpPr>
          <p:nvPr>
            <p:ph type="sldNum" sz="quarter" idx="5"/>
          </p:nvPr>
        </p:nvSpPr>
        <p:spPr/>
        <p:txBody>
          <a:bodyPr/>
          <a:lstStyle/>
          <a:p>
            <a:fld id="{6BB51FF4-8EF9-4C2E-8C79-3B1BF5C1BF97}" type="slidenum">
              <a:rPr lang="en-US"/>
              <a:t>43</a:t>
            </a:fld>
            <a:endParaRPr lang="en-US"/>
          </a:p>
        </p:txBody>
      </p:sp>
    </p:spTree>
    <p:extLst>
      <p:ext uri="{BB962C8B-B14F-4D97-AF65-F5344CB8AC3E}">
        <p14:creationId xmlns:p14="http://schemas.microsoft.com/office/powerpoint/2010/main" val="1236050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Overseeing it all is our Global It management powered by </a:t>
            </a:r>
            <a:r>
              <a:rPr lang="en-US" dirty="0" err="1">
                <a:ea typeface="Calibri"/>
                <a:cs typeface="Calibri"/>
              </a:rPr>
              <a:t>ShureCloud</a:t>
            </a:r>
            <a:r>
              <a:rPr lang="en-US" dirty="0">
                <a:ea typeface="Calibri"/>
                <a:cs typeface="Calibri"/>
              </a:rPr>
              <a:t>.</a:t>
            </a:r>
          </a:p>
          <a:p>
            <a:endParaRPr lang="en-US" dirty="0">
              <a:ea typeface="Calibri"/>
              <a:cs typeface="Calibri"/>
            </a:endParaRPr>
          </a:p>
          <a:p>
            <a:r>
              <a:rPr lang="en-US" dirty="0">
                <a:ea typeface="Calibri"/>
                <a:cs typeface="Calibri"/>
              </a:rPr>
              <a:t>Shure Cloud is a comprehensive, completely free software platform to monitor and manage your Shure systems in real time from anywhere with internet access.</a:t>
            </a:r>
          </a:p>
          <a:p>
            <a:endParaRPr lang="en-US" dirty="0">
              <a:ea typeface="Calibri"/>
              <a:cs typeface="Calibri"/>
            </a:endParaRPr>
          </a:p>
          <a:p>
            <a:r>
              <a:rPr lang="en-US" dirty="0">
                <a:ea typeface="Calibri"/>
                <a:cs typeface="Calibri"/>
              </a:rPr>
              <a:t>Shure Cloud has strict security controls including ID management and USER access controls. It also integrates with other platforms like </a:t>
            </a:r>
            <a:r>
              <a:rPr lang="en-US" dirty="0" err="1">
                <a:ea typeface="Calibri"/>
                <a:cs typeface="Calibri"/>
              </a:rPr>
              <a:t>servicenow</a:t>
            </a:r>
            <a:r>
              <a:rPr lang="en-US" dirty="0">
                <a:ea typeface="Calibri"/>
                <a:cs typeface="Calibri"/>
              </a:rPr>
              <a:t> to simplify your IT operations.</a:t>
            </a:r>
          </a:p>
          <a:p>
            <a:endParaRPr lang="en-US" dirty="0">
              <a:ea typeface="Calibri"/>
              <a:cs typeface="Calibri"/>
            </a:endParaRPr>
          </a:p>
          <a:p>
            <a:r>
              <a:rPr lang="en-US" dirty="0">
                <a:ea typeface="Calibri"/>
                <a:cs typeface="Calibri"/>
              </a:rPr>
              <a:t>Having this data will allow you to make informed decision and streamline your operations.</a:t>
            </a:r>
          </a:p>
        </p:txBody>
      </p:sp>
      <p:sp>
        <p:nvSpPr>
          <p:cNvPr id="4" name="Slide Number Placeholder 3"/>
          <p:cNvSpPr>
            <a:spLocks noGrp="1"/>
          </p:cNvSpPr>
          <p:nvPr>
            <p:ph type="sldNum" sz="quarter" idx="5"/>
          </p:nvPr>
        </p:nvSpPr>
        <p:spPr/>
        <p:txBody>
          <a:bodyPr/>
          <a:lstStyle/>
          <a:p>
            <a:fld id="{6BB51FF4-8EF9-4C2E-8C79-3B1BF5C1BF97}" type="slidenum">
              <a:rPr lang="en-US"/>
              <a:t>44</a:t>
            </a:fld>
            <a:endParaRPr lang="en-US"/>
          </a:p>
        </p:txBody>
      </p:sp>
    </p:spTree>
    <p:extLst>
      <p:ext uri="{BB962C8B-B14F-4D97-AF65-F5344CB8AC3E}">
        <p14:creationId xmlns:p14="http://schemas.microsoft.com/office/powerpoint/2010/main" val="2352796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Shure also understands that our customers wanted a longer warranty on their investment, to ensure trouble free use for 5 years, we now offer an optional 3 year warranty extension.</a:t>
            </a:r>
          </a:p>
          <a:p>
            <a:endParaRPr lang="en-US" dirty="0">
              <a:ea typeface="Calibri"/>
              <a:cs typeface="Calibri"/>
            </a:endParaRPr>
          </a:p>
          <a:p>
            <a:r>
              <a:rPr lang="en-US" dirty="0">
                <a:ea typeface="Calibri"/>
                <a:cs typeface="Calibri"/>
              </a:rPr>
              <a:t>This covers the cost of in warranty repairs or </a:t>
            </a:r>
            <a:r>
              <a:rPr lang="en-US">
                <a:ea typeface="Calibri"/>
                <a:cs typeface="Calibri"/>
              </a:rPr>
              <a:t>replacements</a:t>
            </a:r>
            <a:r>
              <a:rPr lang="en-US" dirty="0">
                <a:ea typeface="Calibri"/>
                <a:cs typeface="Calibri"/>
              </a:rPr>
              <a:t> and needs to be purchased from the same vendor as the hardware.</a:t>
            </a:r>
          </a:p>
          <a:p>
            <a:endParaRPr lang="en-US" dirty="0">
              <a:ea typeface="Calibri"/>
              <a:cs typeface="Calibri"/>
            </a:endParaRPr>
          </a:p>
          <a:p>
            <a:r>
              <a:rPr lang="en-US" dirty="0">
                <a:ea typeface="Calibri"/>
                <a:cs typeface="Calibri"/>
              </a:rPr>
              <a:t>Nothing like peace of mind for the full life cycle of your MTRs..</a:t>
            </a:r>
          </a:p>
        </p:txBody>
      </p:sp>
      <p:sp>
        <p:nvSpPr>
          <p:cNvPr id="4" name="Slide Number Placeholder 3"/>
          <p:cNvSpPr>
            <a:spLocks noGrp="1"/>
          </p:cNvSpPr>
          <p:nvPr>
            <p:ph type="sldNum" sz="quarter" idx="5"/>
          </p:nvPr>
        </p:nvSpPr>
        <p:spPr/>
        <p:txBody>
          <a:bodyPr/>
          <a:lstStyle/>
          <a:p>
            <a:fld id="{6BB51FF4-8EF9-4C2E-8C79-3B1BF5C1BF97}" type="slidenum">
              <a:rPr lang="en-US"/>
              <a:t>45</a:t>
            </a:fld>
            <a:endParaRPr lang="en-US"/>
          </a:p>
        </p:txBody>
      </p:sp>
    </p:spTree>
    <p:extLst>
      <p:ext uri="{BB962C8B-B14F-4D97-AF65-F5344CB8AC3E}">
        <p14:creationId xmlns:p14="http://schemas.microsoft.com/office/powerpoint/2010/main" val="4275784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 as I come to a conclusion, I will leave you with 5 quick reasons that make the Shure </a:t>
            </a:r>
            <a:r>
              <a:rPr lang="en-US" dirty="0" err="1">
                <a:ea typeface="Calibri"/>
                <a:cs typeface="Calibri"/>
              </a:rPr>
              <a:t>Intellimix</a:t>
            </a:r>
            <a:r>
              <a:rPr lang="en-US" dirty="0">
                <a:ea typeface="Calibri"/>
                <a:cs typeface="Calibri"/>
              </a:rPr>
              <a:t> Foundation System different and better</a:t>
            </a:r>
          </a:p>
          <a:p>
            <a:endParaRPr lang="en-US" dirty="0">
              <a:ea typeface="Calibri"/>
              <a:cs typeface="Calibri"/>
            </a:endParaRPr>
          </a:p>
          <a:p>
            <a:r>
              <a:rPr lang="en-US" dirty="0">
                <a:ea typeface="Calibri"/>
                <a:cs typeface="Calibri"/>
              </a:rPr>
              <a:t>Number 1 - Shure has 100 years of quality and expertise. Shure is simply the best at it, we are known globally for our dedication to superior quality, superior performance, unrivalled </a:t>
            </a:r>
            <a:r>
              <a:rPr lang="en-US">
                <a:ea typeface="Calibri"/>
                <a:cs typeface="Calibri"/>
              </a:rPr>
              <a:t>reliability</a:t>
            </a:r>
            <a:r>
              <a:rPr lang="en-US" dirty="0">
                <a:ea typeface="Calibri"/>
                <a:cs typeface="Calibri"/>
              </a:rPr>
              <a:t>, and world class support.</a:t>
            </a:r>
          </a:p>
        </p:txBody>
      </p:sp>
      <p:sp>
        <p:nvSpPr>
          <p:cNvPr id="4" name="Slide Number Placeholder 3"/>
          <p:cNvSpPr>
            <a:spLocks noGrp="1"/>
          </p:cNvSpPr>
          <p:nvPr>
            <p:ph type="sldNum" sz="quarter" idx="5"/>
          </p:nvPr>
        </p:nvSpPr>
        <p:spPr/>
        <p:txBody>
          <a:bodyPr/>
          <a:lstStyle/>
          <a:p>
            <a:fld id="{6BB51FF4-8EF9-4C2E-8C79-3B1BF5C1BF97}" type="slidenum">
              <a:rPr lang="en-US"/>
              <a:t>46</a:t>
            </a:fld>
            <a:endParaRPr lang="en-US"/>
          </a:p>
        </p:txBody>
      </p:sp>
    </p:spTree>
    <p:extLst>
      <p:ext uri="{BB962C8B-B14F-4D97-AF65-F5344CB8AC3E}">
        <p14:creationId xmlns:p14="http://schemas.microsoft.com/office/powerpoint/2010/main" val="3199122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Second!</a:t>
            </a:r>
          </a:p>
          <a:p>
            <a:endParaRPr lang="en-US" dirty="0">
              <a:ea typeface="Calibri"/>
              <a:cs typeface="Calibri"/>
            </a:endParaRPr>
          </a:p>
          <a:p>
            <a:r>
              <a:rPr lang="en-US" dirty="0">
                <a:ea typeface="Calibri"/>
                <a:cs typeface="Calibri"/>
              </a:rPr>
              <a:t>The Shure </a:t>
            </a:r>
            <a:r>
              <a:rPr lang="en-US" dirty="0" err="1">
                <a:ea typeface="Calibri"/>
                <a:cs typeface="Calibri"/>
              </a:rPr>
              <a:t>Intellimix</a:t>
            </a:r>
            <a:r>
              <a:rPr lang="en-US" dirty="0">
                <a:ea typeface="Calibri"/>
                <a:cs typeface="Calibri"/>
              </a:rPr>
              <a:t> Foundation system, paired with other solutions from our Microflex Ecosystem of MS Teams certified microphones and speakers, provides the most versatile, scalable, advanced and intelligible conference systems available from a single vendor. </a:t>
            </a:r>
          </a:p>
        </p:txBody>
      </p:sp>
      <p:sp>
        <p:nvSpPr>
          <p:cNvPr id="4" name="Slide Number Placeholder 3"/>
          <p:cNvSpPr>
            <a:spLocks noGrp="1"/>
          </p:cNvSpPr>
          <p:nvPr>
            <p:ph type="sldNum" sz="quarter" idx="5"/>
          </p:nvPr>
        </p:nvSpPr>
        <p:spPr/>
        <p:txBody>
          <a:bodyPr/>
          <a:lstStyle/>
          <a:p>
            <a:fld id="{6BB51FF4-8EF9-4C2E-8C79-3B1BF5C1BF97}" type="slidenum">
              <a:rPr lang="en-US"/>
              <a:t>47</a:t>
            </a:fld>
            <a:endParaRPr lang="en-US"/>
          </a:p>
        </p:txBody>
      </p:sp>
    </p:spTree>
    <p:extLst>
      <p:ext uri="{BB962C8B-B14F-4D97-AF65-F5344CB8AC3E}">
        <p14:creationId xmlns:p14="http://schemas.microsoft.com/office/powerpoint/2010/main" val="2555434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And 3 – The Shure </a:t>
            </a:r>
            <a:r>
              <a:rPr lang="en-US" dirty="0" err="1">
                <a:ea typeface="Calibri"/>
                <a:cs typeface="Calibri"/>
              </a:rPr>
              <a:t>Intellimix</a:t>
            </a:r>
            <a:r>
              <a:rPr lang="en-US" dirty="0">
                <a:ea typeface="Calibri"/>
                <a:cs typeface="Calibri"/>
              </a:rPr>
              <a:t> Foundation system is the first and only Teams Room compute with a built in DSP, delivering premium sound quality and will help simplify your installations.</a:t>
            </a:r>
          </a:p>
        </p:txBody>
      </p:sp>
      <p:sp>
        <p:nvSpPr>
          <p:cNvPr id="4" name="Slide Number Placeholder 3"/>
          <p:cNvSpPr>
            <a:spLocks noGrp="1"/>
          </p:cNvSpPr>
          <p:nvPr>
            <p:ph type="sldNum" sz="quarter" idx="5"/>
          </p:nvPr>
        </p:nvSpPr>
        <p:spPr/>
        <p:txBody>
          <a:bodyPr/>
          <a:lstStyle/>
          <a:p>
            <a:fld id="{6BB51FF4-8EF9-4C2E-8C79-3B1BF5C1BF97}" type="slidenum">
              <a:rPr lang="en-US"/>
              <a:t>48</a:t>
            </a:fld>
            <a:endParaRPr lang="en-US"/>
          </a:p>
        </p:txBody>
      </p:sp>
    </p:spTree>
    <p:extLst>
      <p:ext uri="{BB962C8B-B14F-4D97-AF65-F5344CB8AC3E}">
        <p14:creationId xmlns:p14="http://schemas.microsoft.com/office/powerpoint/2010/main" val="3627558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4 - </a:t>
            </a:r>
          </a:p>
          <a:p>
            <a:endParaRPr lang="en-US" dirty="0"/>
          </a:p>
          <a:p>
            <a:r>
              <a:rPr lang="en-US" dirty="0"/>
              <a:t>Dante ins and outs allow flexibility with the Shure Microflex Ecosystem and third-party camera and control solutions for deployment into all room types and sizes, with expandability if room needs change</a:t>
            </a:r>
            <a:endParaRPr lang="en-US"/>
          </a:p>
        </p:txBody>
      </p:sp>
      <p:sp>
        <p:nvSpPr>
          <p:cNvPr id="4" name="Slide Number Placeholder 3"/>
          <p:cNvSpPr>
            <a:spLocks noGrp="1"/>
          </p:cNvSpPr>
          <p:nvPr>
            <p:ph type="sldNum" sz="quarter" idx="5"/>
          </p:nvPr>
        </p:nvSpPr>
        <p:spPr/>
        <p:txBody>
          <a:bodyPr/>
          <a:lstStyle/>
          <a:p>
            <a:fld id="{6BB51FF4-8EF9-4C2E-8C79-3B1BF5C1BF97}" type="slidenum">
              <a:rPr lang="en-US"/>
              <a:t>49</a:t>
            </a:fld>
            <a:endParaRPr lang="en-US"/>
          </a:p>
        </p:txBody>
      </p:sp>
    </p:spTree>
    <p:extLst>
      <p:ext uri="{BB962C8B-B14F-4D97-AF65-F5344CB8AC3E}">
        <p14:creationId xmlns:p14="http://schemas.microsoft.com/office/powerpoint/2010/main" val="344012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66AA2-D305-28AE-18ED-E3629E737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D6D42-80ED-F730-F652-B0AA7C4A6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DB413-2C2E-EED8-E9BB-A077475A637A}"/>
              </a:ext>
            </a:extLst>
          </p:cNvPr>
          <p:cNvSpPr>
            <a:spLocks noGrp="1"/>
          </p:cNvSpPr>
          <p:nvPr>
            <p:ph type="body" idx="1"/>
          </p:nvPr>
        </p:nvSpPr>
        <p:spPr/>
        <p:txBody>
          <a:bodyPr/>
          <a:lstStyle/>
          <a:p>
            <a:r>
              <a:rPr lang="en-US" dirty="0">
                <a:ea typeface="Calibri"/>
                <a:cs typeface="Calibri"/>
              </a:rPr>
              <a:t>This is truly the Shure legacy, "We know very well that absolute perfection cannot be attained, but we will never stop striving for it" Words to live by, and every year we get incrementally closer. </a:t>
            </a:r>
            <a:endParaRPr lang="en-US" dirty="0"/>
          </a:p>
          <a:p>
            <a:endParaRPr lang="en-US" dirty="0">
              <a:ea typeface="Calibri"/>
              <a:cs typeface="Calibri"/>
            </a:endParaRPr>
          </a:p>
          <a:p>
            <a:r>
              <a:rPr lang="en-US" dirty="0">
                <a:ea typeface="Calibri"/>
                <a:cs typeface="Calibri"/>
              </a:rPr>
              <a:t>Let's look at some of those products you have seen from us over the years.</a:t>
            </a:r>
            <a:endParaRPr lang="en-US" dirty="0"/>
          </a:p>
        </p:txBody>
      </p:sp>
      <p:sp>
        <p:nvSpPr>
          <p:cNvPr id="4" name="Slide Number Placeholder 3">
            <a:extLst>
              <a:ext uri="{FF2B5EF4-FFF2-40B4-BE49-F238E27FC236}">
                <a16:creationId xmlns:a16="http://schemas.microsoft.com/office/drawing/2014/main" id="{E3865B99-0FE1-3725-5385-561218A0E6AF}"/>
              </a:ext>
            </a:extLst>
          </p:cNvPr>
          <p:cNvSpPr>
            <a:spLocks noGrp="1"/>
          </p:cNvSpPr>
          <p:nvPr>
            <p:ph type="sldNum" sz="quarter" idx="5"/>
          </p:nvPr>
        </p:nvSpPr>
        <p:spPr/>
        <p:txBody>
          <a:bodyPr/>
          <a:lstStyle/>
          <a:p>
            <a:fld id="{7ADABA8D-FC53-0642-BD4F-4C470BA68E93}" type="slidenum">
              <a:rPr lang="en-US" smtClean="0"/>
              <a:t>5</a:t>
            </a:fld>
            <a:endParaRPr lang="en-US"/>
          </a:p>
        </p:txBody>
      </p:sp>
    </p:spTree>
    <p:extLst>
      <p:ext uri="{BB962C8B-B14F-4D97-AF65-F5344CB8AC3E}">
        <p14:creationId xmlns:p14="http://schemas.microsoft.com/office/powerpoint/2010/main" val="16461477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And lastly, first class global support and optional extended warranty to ensure your meetings are pain free for up to five years.</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BB51FF4-8EF9-4C2E-8C79-3B1BF5C1BF97}" type="slidenum">
              <a:rPr lang="en-US"/>
              <a:t>50</a:t>
            </a:fld>
            <a:endParaRPr lang="en-US"/>
          </a:p>
        </p:txBody>
      </p:sp>
    </p:spTree>
    <p:extLst>
      <p:ext uri="{BB962C8B-B14F-4D97-AF65-F5344CB8AC3E}">
        <p14:creationId xmlns:p14="http://schemas.microsoft.com/office/powerpoint/2010/main" val="3757634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Alright folks I thank you so much for your time, please come see the great Shure folks at booth 2843 to get caught up on all of the new products Shure has to offer.</a:t>
            </a:r>
          </a:p>
          <a:p>
            <a:endParaRPr lang="en-US" dirty="0">
              <a:ea typeface="Calibri"/>
              <a:cs typeface="Calibri"/>
            </a:endParaRPr>
          </a:p>
          <a:p>
            <a:r>
              <a:rPr lang="en-US" dirty="0">
                <a:ea typeface="Calibri"/>
                <a:cs typeface="Calibri"/>
              </a:rPr>
              <a:t>Shure was, Shure is, and Shure will be, here's the next 100 years.</a:t>
            </a:r>
            <a:endParaRPr lang="en-US" dirty="0"/>
          </a:p>
        </p:txBody>
      </p:sp>
      <p:sp>
        <p:nvSpPr>
          <p:cNvPr id="4" name="Slide Number Placeholder 3"/>
          <p:cNvSpPr>
            <a:spLocks noGrp="1"/>
          </p:cNvSpPr>
          <p:nvPr>
            <p:ph type="sldNum" sz="quarter" idx="5"/>
          </p:nvPr>
        </p:nvSpPr>
        <p:spPr/>
        <p:txBody>
          <a:bodyPr/>
          <a:lstStyle/>
          <a:p>
            <a:fld id="{6BB51FF4-8EF9-4C2E-8C79-3B1BF5C1BF97}" type="slidenum">
              <a:rPr lang="en-US"/>
              <a:t>51</a:t>
            </a:fld>
            <a:endParaRPr lang="en-US"/>
          </a:p>
        </p:txBody>
      </p:sp>
    </p:spTree>
    <p:extLst>
      <p:ext uri="{BB962C8B-B14F-4D97-AF65-F5344CB8AC3E}">
        <p14:creationId xmlns:p14="http://schemas.microsoft.com/office/powerpoint/2010/main" val="690443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03885-0E10-F523-CC17-14429C56A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54F55-63A1-7BAF-55B7-29D206D41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F4C03-4681-F194-3402-B1A781A42E3E}"/>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674AD5F7-8633-5320-A112-F0BDEF1518F2}"/>
              </a:ext>
            </a:extLst>
          </p:cNvPr>
          <p:cNvSpPr>
            <a:spLocks noGrp="1"/>
          </p:cNvSpPr>
          <p:nvPr>
            <p:ph type="sldNum" sz="quarter" idx="5"/>
          </p:nvPr>
        </p:nvSpPr>
        <p:spPr/>
        <p:txBody>
          <a:bodyPr/>
          <a:lstStyle/>
          <a:p>
            <a:fld id="{7ADABA8D-FC53-0642-BD4F-4C470BA68E93}" type="slidenum">
              <a:rPr lang="en-US" smtClean="0"/>
              <a:t>52</a:t>
            </a:fld>
            <a:endParaRPr lang="en-US"/>
          </a:p>
        </p:txBody>
      </p:sp>
    </p:spTree>
    <p:extLst>
      <p:ext uri="{BB962C8B-B14F-4D97-AF65-F5344CB8AC3E}">
        <p14:creationId xmlns:p14="http://schemas.microsoft.com/office/powerpoint/2010/main" val="2748555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B51FF4-8EF9-4C2E-8C79-3B1BF5C1BF97}" type="slidenum">
              <a:rPr lang="en-US" smtClean="0"/>
              <a:t>54</a:t>
            </a:fld>
            <a:endParaRPr lang="en-US"/>
          </a:p>
        </p:txBody>
      </p:sp>
    </p:spTree>
    <p:extLst>
      <p:ext uri="{BB962C8B-B14F-4D97-AF65-F5344CB8AC3E}">
        <p14:creationId xmlns:p14="http://schemas.microsoft.com/office/powerpoint/2010/main" val="198161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580DF-02AB-1D6D-F865-F5321346F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E6C53-2827-242A-4DAB-7A0748802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3431E-3A2D-6DB8-8D0C-A7DD83C07C8C}"/>
              </a:ext>
            </a:extLst>
          </p:cNvPr>
          <p:cNvSpPr>
            <a:spLocks noGrp="1"/>
          </p:cNvSpPr>
          <p:nvPr>
            <p:ph type="body" idx="1"/>
          </p:nvPr>
        </p:nvSpPr>
        <p:spPr/>
        <p:txBody>
          <a:bodyPr/>
          <a:lstStyle/>
          <a:p>
            <a:r>
              <a:rPr lang="en-US" dirty="0">
                <a:ea typeface="Calibri"/>
                <a:cs typeface="Calibri"/>
              </a:rPr>
              <a:t>Shure entered the microphone market,  pivoting from radios, in 1932, and then launched the Iconic Shure 55SH in 1939 (click). This is the most iconic microphone design in history. Elvis shaking his hips with one in his hand was so iconic the united states postal service put it on a stamp (click). Depending on your age, it's the "Lets get to rumble" mic that comes down on a cable in the ring. Or it's in front of your favorite sports broadcaster, </a:t>
            </a:r>
            <a:r>
              <a:rPr lang="en-US" dirty="0" err="1">
                <a:ea typeface="Calibri"/>
                <a:cs typeface="Calibri"/>
              </a:rPr>
              <a:t>Brockmire</a:t>
            </a:r>
            <a:r>
              <a:rPr lang="en-US" dirty="0">
                <a:ea typeface="Calibri"/>
                <a:cs typeface="Calibri"/>
              </a:rPr>
              <a:t>, ok, that’s my favorite broadcaster. And hey in the Santa Chronicles,(click) it's Santa's favorite mic too. I guess we are on the good list! </a:t>
            </a:r>
            <a:endParaRPr lang="en-US" dirty="0"/>
          </a:p>
        </p:txBody>
      </p:sp>
      <p:sp>
        <p:nvSpPr>
          <p:cNvPr id="4" name="Slide Number Placeholder 3">
            <a:extLst>
              <a:ext uri="{FF2B5EF4-FFF2-40B4-BE49-F238E27FC236}">
                <a16:creationId xmlns:a16="http://schemas.microsoft.com/office/drawing/2014/main" id="{75CE437F-5A31-AF62-A86A-5E95EF87E192}"/>
              </a:ext>
            </a:extLst>
          </p:cNvPr>
          <p:cNvSpPr>
            <a:spLocks noGrp="1"/>
          </p:cNvSpPr>
          <p:nvPr>
            <p:ph type="sldNum" sz="quarter" idx="5"/>
          </p:nvPr>
        </p:nvSpPr>
        <p:spPr/>
        <p:txBody>
          <a:bodyPr/>
          <a:lstStyle/>
          <a:p>
            <a:fld id="{7ADABA8D-FC53-0642-BD4F-4C470BA68E93}" type="slidenum">
              <a:rPr lang="en-US" smtClean="0"/>
              <a:t>6</a:t>
            </a:fld>
            <a:endParaRPr lang="en-US"/>
          </a:p>
        </p:txBody>
      </p:sp>
    </p:spTree>
    <p:extLst>
      <p:ext uri="{BB962C8B-B14F-4D97-AF65-F5344CB8AC3E}">
        <p14:creationId xmlns:p14="http://schemas.microsoft.com/office/powerpoint/2010/main" val="2413258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48D8F-0796-A78F-74F6-588052D83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7BBE9-047F-FFC3-DE0F-87E3ADA98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9AB6F-E0BF-ED54-1E81-61E2DB4B2518}"/>
              </a:ext>
            </a:extLst>
          </p:cNvPr>
          <p:cNvSpPr>
            <a:spLocks noGrp="1"/>
          </p:cNvSpPr>
          <p:nvPr>
            <p:ph type="body" idx="1"/>
          </p:nvPr>
        </p:nvSpPr>
        <p:spPr/>
        <p:txBody>
          <a:bodyPr/>
          <a:lstStyle/>
          <a:p>
            <a:r>
              <a:rPr lang="en-US" dirty="0"/>
              <a:t>Skipping forward a decade, The 2nd world war changed things again. </a:t>
            </a:r>
          </a:p>
          <a:p>
            <a:endParaRPr lang="en-US" dirty="0"/>
          </a:p>
          <a:p>
            <a:r>
              <a:rPr lang="en-US"/>
              <a:t>Shure had to scale up production, running 2 shifts a day, 6 days a week. </a:t>
            </a:r>
            <a:endParaRPr lang="en-US">
              <a:solidFill>
                <a:srgbClr val="000000"/>
              </a:solidFill>
            </a:endParaRPr>
          </a:p>
          <a:p>
            <a:endParaRPr lang="en-US" dirty="0">
              <a:solidFill>
                <a:srgbClr val="212121"/>
              </a:solidFill>
            </a:endParaRPr>
          </a:p>
          <a:p>
            <a:r>
              <a:rPr lang="en-US" dirty="0">
                <a:solidFill>
                  <a:srgbClr val="212121"/>
                </a:solidFill>
              </a:rPr>
              <a:t>Shure</a:t>
            </a:r>
            <a:r>
              <a:rPr lang="en-US" b="0" i="0" u="none" strike="noStrike">
                <a:solidFill>
                  <a:srgbClr val="212121"/>
                </a:solidFill>
                <a:effectLst/>
                <a:latin typeface="Calibri"/>
                <a:ea typeface="Calibri"/>
                <a:cs typeface="Calibri"/>
              </a:rPr>
              <a:t> employees who volunteered for active military duty were often turned down because Allied Forces relied heavily on devices produced at our facility in Chicago </a:t>
            </a:r>
            <a:r>
              <a:rPr lang="en-US">
                <a:solidFill>
                  <a:srgbClr val="212121"/>
                </a:solidFill>
                <a:latin typeface="Calibri"/>
                <a:ea typeface="Calibri"/>
                <a:cs typeface="Calibri"/>
              </a:rPr>
              <a:t>and the employees were needed more on the </a:t>
            </a:r>
            <a:r>
              <a:rPr lang="en-US" err="1">
                <a:solidFill>
                  <a:srgbClr val="212121"/>
                </a:solidFill>
                <a:latin typeface="Calibri"/>
                <a:ea typeface="Calibri"/>
                <a:cs typeface="Calibri"/>
              </a:rPr>
              <a:t>homefront</a:t>
            </a:r>
            <a:r>
              <a:rPr lang="en-US">
                <a:solidFill>
                  <a:srgbClr val="212121"/>
                </a:solidFill>
                <a:latin typeface="Calibri"/>
                <a:ea typeface="Calibri"/>
                <a:cs typeface="Calibri"/>
              </a:rPr>
              <a:t>.</a:t>
            </a:r>
            <a:endParaRPr lang="en-US">
              <a:solidFill>
                <a:srgbClr val="000000"/>
              </a:solidFill>
              <a:latin typeface="Calibri"/>
              <a:ea typeface="Calibri"/>
              <a:cs typeface="Calibri"/>
            </a:endParaRPr>
          </a:p>
          <a:p>
            <a:endParaRPr lang="en-US" dirty="0">
              <a:solidFill>
                <a:srgbClr val="212121"/>
              </a:solidFill>
              <a:latin typeface="Calibri"/>
              <a:ea typeface="Calibri"/>
              <a:cs typeface="Calibri"/>
            </a:endParaRPr>
          </a:p>
          <a:p>
            <a:r>
              <a:rPr lang="en-US" b="0" i="0" u="none" strike="noStrike" dirty="0">
                <a:solidFill>
                  <a:srgbClr val="212121"/>
                </a:solidFill>
                <a:effectLst/>
                <a:latin typeface="Calibri"/>
                <a:ea typeface="Calibri"/>
                <a:cs typeface="Calibri"/>
              </a:rPr>
              <a:t>Built to </a:t>
            </a:r>
            <a:r>
              <a:rPr lang="en-US" dirty="0">
                <a:solidFill>
                  <a:srgbClr val="212121"/>
                </a:solidFill>
                <a:latin typeface="Calibri"/>
                <a:ea typeface="Calibri"/>
                <a:cs typeface="Calibri"/>
              </a:rPr>
              <a:t>military grade standards that still define our products today, this</a:t>
            </a:r>
            <a:r>
              <a:rPr lang="en-US" b="0" i="0" u="none" strike="noStrike" dirty="0">
                <a:solidFill>
                  <a:srgbClr val="212121"/>
                </a:solidFill>
                <a:effectLst/>
                <a:latin typeface="Calibri"/>
                <a:ea typeface="Calibri"/>
                <a:cs typeface="Calibri"/>
              </a:rPr>
              <a:t> lead to lower scrap rates, fewer products returned for repair and </a:t>
            </a:r>
            <a:r>
              <a:rPr lang="en-US" dirty="0">
                <a:solidFill>
                  <a:srgbClr val="212121"/>
                </a:solidFill>
                <a:latin typeface="Calibri"/>
                <a:ea typeface="Calibri"/>
                <a:cs typeface="Calibri"/>
              </a:rPr>
              <a:t>incredible product</a:t>
            </a:r>
            <a:r>
              <a:rPr lang="en-US" b="0" i="0" u="none" strike="noStrike" dirty="0">
                <a:solidFill>
                  <a:srgbClr val="212121"/>
                </a:solidFill>
                <a:effectLst/>
                <a:latin typeface="Calibri"/>
                <a:ea typeface="Calibri"/>
                <a:cs typeface="Calibri"/>
              </a:rPr>
              <a:t> reliability</a:t>
            </a:r>
            <a:r>
              <a:rPr lang="en-US" dirty="0">
                <a:solidFill>
                  <a:srgbClr val="212121"/>
                </a:solidFill>
                <a:latin typeface="Calibri"/>
                <a:ea typeface="Calibri"/>
                <a:cs typeface="Calibri"/>
              </a:rPr>
              <a:t>.</a:t>
            </a: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36C1C87F-C5DE-D137-2004-5C41FA511B85}"/>
              </a:ext>
            </a:extLst>
          </p:cNvPr>
          <p:cNvSpPr>
            <a:spLocks noGrp="1"/>
          </p:cNvSpPr>
          <p:nvPr>
            <p:ph type="sldNum" sz="quarter" idx="5"/>
          </p:nvPr>
        </p:nvSpPr>
        <p:spPr/>
        <p:txBody>
          <a:bodyPr/>
          <a:lstStyle/>
          <a:p>
            <a:fld id="{7ADABA8D-FC53-0642-BD4F-4C470BA68E93}" type="slidenum">
              <a:rPr lang="en-US" smtClean="0"/>
              <a:t>7</a:t>
            </a:fld>
            <a:endParaRPr lang="en-US"/>
          </a:p>
        </p:txBody>
      </p:sp>
    </p:spTree>
    <p:extLst>
      <p:ext uri="{BB962C8B-B14F-4D97-AF65-F5344CB8AC3E}">
        <p14:creationId xmlns:p14="http://schemas.microsoft.com/office/powerpoint/2010/main" val="148218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BC66E-E133-178E-11F0-46D8A2CBB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0CB20-AAF9-2F28-6E8A-0384A723C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841BE-EC74-CF53-A3F9-323BF32EE55E}"/>
              </a:ext>
            </a:extLst>
          </p:cNvPr>
          <p:cNvSpPr>
            <a:spLocks noGrp="1"/>
          </p:cNvSpPr>
          <p:nvPr>
            <p:ph type="body" idx="1"/>
          </p:nvPr>
        </p:nvSpPr>
        <p:spPr/>
        <p:txBody>
          <a:bodyPr/>
          <a:lstStyle/>
          <a:p>
            <a:r>
              <a:rPr lang="en-US" dirty="0"/>
              <a:t>Another decade later in 1953 we launched the first wireless handheld mic for performers. The Vagabond 88, offered 30 feet of wireless range for the low </a:t>
            </a:r>
            <a:r>
              <a:rPr lang="en-US" dirty="0" err="1"/>
              <a:t>low</a:t>
            </a:r>
            <a:r>
              <a:rPr lang="en-US" dirty="0"/>
              <a:t> one time fee of $700, or about eight thousand in todays currency. </a:t>
            </a:r>
            <a:endParaRPr lang="en-US" dirty="0">
              <a:ea typeface="Calibri"/>
              <a:cs typeface="Calibri"/>
            </a:endParaRPr>
          </a:p>
          <a:p>
            <a:endParaRPr lang="en-US" dirty="0"/>
          </a:p>
          <a:p>
            <a:r>
              <a:rPr lang="en-US" dirty="0"/>
              <a:t>Think about that for a second. In 1953 we were making wireless performance mics, Dwight D Eisenhower was president, and a new Packard Clipper cost $2,679... </a:t>
            </a: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1EFD96FB-94F7-99BB-0697-30E5C3B48D7A}"/>
              </a:ext>
            </a:extLst>
          </p:cNvPr>
          <p:cNvSpPr>
            <a:spLocks noGrp="1"/>
          </p:cNvSpPr>
          <p:nvPr>
            <p:ph type="sldNum" sz="quarter" idx="5"/>
          </p:nvPr>
        </p:nvSpPr>
        <p:spPr/>
        <p:txBody>
          <a:bodyPr/>
          <a:lstStyle/>
          <a:p>
            <a:fld id="{7ADABA8D-FC53-0642-BD4F-4C470BA68E93}" type="slidenum">
              <a:rPr lang="en-US" smtClean="0"/>
              <a:t>8</a:t>
            </a:fld>
            <a:endParaRPr lang="en-US"/>
          </a:p>
        </p:txBody>
      </p:sp>
    </p:spTree>
    <p:extLst>
      <p:ext uri="{BB962C8B-B14F-4D97-AF65-F5344CB8AC3E}">
        <p14:creationId xmlns:p14="http://schemas.microsoft.com/office/powerpoint/2010/main" val="3177084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70063-4EC1-969D-5D88-B04230A54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E88BF-9F47-8774-9F8D-A230D5702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ECAE4-BCDF-01CE-0198-7A087D2ADAEA}"/>
              </a:ext>
            </a:extLst>
          </p:cNvPr>
          <p:cNvSpPr>
            <a:spLocks noGrp="1"/>
          </p:cNvSpPr>
          <p:nvPr>
            <p:ph type="body" idx="1"/>
          </p:nvPr>
        </p:nvSpPr>
        <p:spPr/>
        <p:txBody>
          <a:bodyPr/>
          <a:lstStyle/>
          <a:p>
            <a:r>
              <a:rPr lang="en-US" dirty="0">
                <a:ea typeface="Calibri"/>
                <a:cs typeface="Calibri"/>
              </a:rPr>
              <a:t>Lets now jump to the 1960's, </a:t>
            </a:r>
            <a:endParaRPr lang="en-US" dirty="0"/>
          </a:p>
          <a:p>
            <a:endParaRPr lang="en-US" dirty="0">
              <a:ea typeface="Calibri"/>
              <a:cs typeface="Calibri"/>
            </a:endParaRPr>
          </a:p>
          <a:p>
            <a:r>
              <a:rPr lang="en-US" dirty="0">
                <a:ea typeface="Calibri"/>
                <a:cs typeface="Calibri"/>
              </a:rPr>
              <a:t>In 1967 we launched the vocal master PA system for live sound reinforcement. A pioneer of portable PA's for performance. Yes, Shure has a long history of speakers, as proven by my basement, yes, I am still a Shure Fanboy, and my basement is open? But look at that portable amp and mixer, I can smell the tubes from here....</a:t>
            </a:r>
            <a:endParaRPr lang="en-US" dirty="0"/>
          </a:p>
        </p:txBody>
      </p:sp>
      <p:sp>
        <p:nvSpPr>
          <p:cNvPr id="4" name="Slide Number Placeholder 3">
            <a:extLst>
              <a:ext uri="{FF2B5EF4-FFF2-40B4-BE49-F238E27FC236}">
                <a16:creationId xmlns:a16="http://schemas.microsoft.com/office/drawing/2014/main" id="{47EEEB2F-2773-E04C-638D-B6C3ECC43821}"/>
              </a:ext>
            </a:extLst>
          </p:cNvPr>
          <p:cNvSpPr>
            <a:spLocks noGrp="1"/>
          </p:cNvSpPr>
          <p:nvPr>
            <p:ph type="sldNum" sz="quarter" idx="5"/>
          </p:nvPr>
        </p:nvSpPr>
        <p:spPr/>
        <p:txBody>
          <a:bodyPr/>
          <a:lstStyle/>
          <a:p>
            <a:fld id="{7ADABA8D-FC53-0642-BD4F-4C470BA68E93}" type="slidenum">
              <a:rPr lang="en-US" smtClean="0"/>
              <a:t>9</a:t>
            </a:fld>
            <a:endParaRPr lang="en-US"/>
          </a:p>
        </p:txBody>
      </p:sp>
    </p:spTree>
    <p:extLst>
      <p:ext uri="{BB962C8B-B14F-4D97-AF65-F5344CB8AC3E}">
        <p14:creationId xmlns:p14="http://schemas.microsoft.com/office/powerpoint/2010/main" val="1429490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cxnSp>
        <p:nvCxnSpPr>
          <p:cNvPr id="8" name="Gerader Verbinder 10">
            <a:extLst>
              <a:ext uri="{FF2B5EF4-FFF2-40B4-BE49-F238E27FC236}">
                <a16:creationId xmlns:a16="http://schemas.microsoft.com/office/drawing/2014/main" id="{A0209BBA-8207-43C1-B59D-3384B7D4CD41}"/>
              </a:ext>
            </a:extLst>
          </p:cNvPr>
          <p:cNvCxnSpPr/>
          <p:nvPr userDrawn="1"/>
        </p:nvCxnSpPr>
        <p:spPr>
          <a:xfrm>
            <a:off x="0" y="5893949"/>
            <a:ext cx="12192000" cy="0"/>
          </a:xfrm>
          <a:prstGeom prst="line">
            <a:avLst/>
          </a:prstGeom>
          <a:ln w="6350">
            <a:solidFill>
              <a:schemeClr val="bg1"/>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9" name="Gerader Verbinder 11">
            <a:extLst>
              <a:ext uri="{FF2B5EF4-FFF2-40B4-BE49-F238E27FC236}">
                <a16:creationId xmlns:a16="http://schemas.microsoft.com/office/drawing/2014/main" id="{80E79714-CB8C-460F-99FC-A93CD0698CFF}"/>
              </a:ext>
            </a:extLst>
          </p:cNvPr>
          <p:cNvCxnSpPr/>
          <p:nvPr userDrawn="1"/>
        </p:nvCxnSpPr>
        <p:spPr>
          <a:xfrm>
            <a:off x="0" y="1076726"/>
            <a:ext cx="7861610" cy="5781274"/>
          </a:xfrm>
          <a:prstGeom prst="line">
            <a:avLst/>
          </a:prstGeom>
          <a:ln w="6350">
            <a:solidFill>
              <a:schemeClr val="accent1"/>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pic>
        <p:nvPicPr>
          <p:cNvPr id="10" name="Bild 9">
            <a:extLst>
              <a:ext uri="{FF2B5EF4-FFF2-40B4-BE49-F238E27FC236}">
                <a16:creationId xmlns:a16="http://schemas.microsoft.com/office/drawing/2014/main" id="{53665AFF-28A0-420C-AB77-C5C10A48A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0232" y="3417082"/>
            <a:ext cx="1223654" cy="448674"/>
          </a:xfrm>
          <a:prstGeom prst="rect">
            <a:avLst/>
          </a:prstGeom>
        </p:spPr>
      </p:pic>
      <p:sp>
        <p:nvSpPr>
          <p:cNvPr id="4" name="Title 1">
            <a:extLst>
              <a:ext uri="{FF2B5EF4-FFF2-40B4-BE49-F238E27FC236}">
                <a16:creationId xmlns:a16="http://schemas.microsoft.com/office/drawing/2014/main" id="{CD5DF252-BDEF-4A34-9347-2D52F513EE3A}"/>
              </a:ext>
            </a:extLst>
          </p:cNvPr>
          <p:cNvSpPr>
            <a:spLocks noGrp="1"/>
          </p:cNvSpPr>
          <p:nvPr>
            <p:ph type="title"/>
          </p:nvPr>
        </p:nvSpPr>
        <p:spPr>
          <a:xfrm>
            <a:off x="660232" y="4030939"/>
            <a:ext cx="10299485" cy="1647485"/>
          </a:xfrm>
          <a:prstGeom prst="rect">
            <a:avLst/>
          </a:prstGeom>
        </p:spPr>
        <p:txBody>
          <a:bodyPr anchor="b"/>
          <a:lstStyle>
            <a:lvl1pPr>
              <a:defRPr sz="4800" cap="none" baseline="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81697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_content">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35F757-FAB4-44F9-B27B-1EE99C2EEFF7}"/>
              </a:ext>
            </a:extLst>
          </p:cNvPr>
          <p:cNvSpPr>
            <a:spLocks noGrp="1"/>
          </p:cNvSpPr>
          <p:nvPr>
            <p:ph type="title"/>
          </p:nvPr>
        </p:nvSpPr>
        <p:spPr>
          <a:xfrm>
            <a:off x="788468" y="1026437"/>
            <a:ext cx="10565332" cy="616652"/>
          </a:xfrm>
          <a:prstGeom prst="rect">
            <a:avLst/>
          </a:prstGeom>
        </p:spPr>
        <p:txBody>
          <a:bodyPr/>
          <a:lstStyle>
            <a:lvl1pPr>
              <a:defRPr sz="2800">
                <a:solidFill>
                  <a:schemeClr val="bg1"/>
                </a:solidFill>
                <a:latin typeface="+mj-lt"/>
              </a:defRPr>
            </a:lvl1pPr>
          </a:lstStyle>
          <a:p>
            <a:r>
              <a:rPr lang="en-US"/>
              <a:t>Click to edit Master title style</a:t>
            </a:r>
          </a:p>
        </p:txBody>
      </p:sp>
      <p:sp>
        <p:nvSpPr>
          <p:cNvPr id="6" name="Content Placeholder 2">
            <a:extLst>
              <a:ext uri="{FF2B5EF4-FFF2-40B4-BE49-F238E27FC236}">
                <a16:creationId xmlns:a16="http://schemas.microsoft.com/office/drawing/2014/main" id="{5544C19F-E841-4508-894D-EACA85FD0D6D}"/>
              </a:ext>
            </a:extLst>
          </p:cNvPr>
          <p:cNvSpPr>
            <a:spLocks noGrp="1"/>
          </p:cNvSpPr>
          <p:nvPr>
            <p:ph idx="1"/>
          </p:nvPr>
        </p:nvSpPr>
        <p:spPr>
          <a:xfrm>
            <a:off x="788468" y="1846455"/>
            <a:ext cx="10565332" cy="3853258"/>
          </a:xfrm>
          <a:prstGeom prst="rect">
            <a:avLst/>
          </a:prstGeom>
        </p:spPr>
        <p:txBody>
          <a:bodyPr/>
          <a:lstStyle>
            <a:lvl1pPr>
              <a:lnSpc>
                <a:spcPct val="130000"/>
              </a:lnSpc>
              <a:spcBef>
                <a:spcPts val="600"/>
              </a:spcBef>
              <a:defRPr sz="160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685800" indent="-228600">
              <a:lnSpc>
                <a:spcPct val="130000"/>
              </a:lnSpc>
              <a:spcBef>
                <a:spcPts val="600"/>
              </a:spcBef>
              <a:buFont typeface="Verdana" panose="020B0604030504040204" pitchFamily="34" charset="0"/>
              <a:buChar char="–"/>
              <a:defRPr sz="1400">
                <a:solidFill>
                  <a:schemeClr val="bg1"/>
                </a:solidFill>
                <a:latin typeface="Arial" panose="020B0604020202020204" pitchFamily="34" charset="0"/>
                <a:ea typeface="Verdana" panose="020B0604030504040204" pitchFamily="34" charset="0"/>
                <a:cs typeface="Arial" panose="020B0604020202020204" pitchFamily="34" charset="0"/>
              </a:defRPr>
            </a:lvl2pPr>
            <a:lvl3pPr>
              <a:lnSpc>
                <a:spcPct val="130000"/>
              </a:lnSpc>
              <a:spcBef>
                <a:spcPts val="600"/>
              </a:spcBef>
              <a:defRPr sz="1100">
                <a:solidFill>
                  <a:schemeClr val="bg1"/>
                </a:solidFill>
                <a:latin typeface="Arial" panose="020B0604020202020204" pitchFamily="34" charset="0"/>
                <a:ea typeface="Verdana" panose="020B0604030504040204" pitchFamily="34" charset="0"/>
                <a:cs typeface="Arial" panose="020B060402020202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pic>
        <p:nvPicPr>
          <p:cNvPr id="7" name="Bild 14">
            <a:extLst>
              <a:ext uri="{FF2B5EF4-FFF2-40B4-BE49-F238E27FC236}">
                <a16:creationId xmlns:a16="http://schemas.microsoft.com/office/drawing/2014/main" id="{4D7D10AC-C5B9-47BF-A2BC-242467ECF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spTree>
    <p:extLst>
      <p:ext uri="{BB962C8B-B14F-4D97-AF65-F5344CB8AC3E}">
        <p14:creationId xmlns:p14="http://schemas.microsoft.com/office/powerpoint/2010/main" val="1215166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_content">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35F757-FAB4-44F9-B27B-1EE99C2EEFF7}"/>
              </a:ext>
            </a:extLst>
          </p:cNvPr>
          <p:cNvSpPr>
            <a:spLocks noGrp="1"/>
          </p:cNvSpPr>
          <p:nvPr>
            <p:ph type="title"/>
          </p:nvPr>
        </p:nvSpPr>
        <p:spPr>
          <a:xfrm>
            <a:off x="2083868" y="485546"/>
            <a:ext cx="9269932" cy="616652"/>
          </a:xfrm>
          <a:prstGeom prst="rect">
            <a:avLst/>
          </a:prstGeom>
        </p:spPr>
        <p:txBody>
          <a:bodyPr/>
          <a:lstStyle>
            <a:lvl1pPr>
              <a:defRPr sz="2800">
                <a:solidFill>
                  <a:schemeClr val="bg1"/>
                </a:solidFill>
                <a:latin typeface="+mj-lt"/>
              </a:defRPr>
            </a:lvl1pPr>
          </a:lstStyle>
          <a:p>
            <a:r>
              <a:rPr lang="en-US"/>
              <a:t>Click to edit Master title style</a:t>
            </a:r>
          </a:p>
        </p:txBody>
      </p:sp>
      <p:sp>
        <p:nvSpPr>
          <p:cNvPr id="6" name="Content Placeholder 2">
            <a:extLst>
              <a:ext uri="{FF2B5EF4-FFF2-40B4-BE49-F238E27FC236}">
                <a16:creationId xmlns:a16="http://schemas.microsoft.com/office/drawing/2014/main" id="{5544C19F-E841-4508-894D-EACA85FD0D6D}"/>
              </a:ext>
            </a:extLst>
          </p:cNvPr>
          <p:cNvSpPr>
            <a:spLocks noGrp="1"/>
          </p:cNvSpPr>
          <p:nvPr>
            <p:ph idx="1"/>
          </p:nvPr>
        </p:nvSpPr>
        <p:spPr>
          <a:xfrm>
            <a:off x="788468" y="1333457"/>
            <a:ext cx="10565332" cy="3853258"/>
          </a:xfrm>
          <a:prstGeom prst="rect">
            <a:avLst/>
          </a:prstGeom>
        </p:spPr>
        <p:txBody>
          <a:bodyPr/>
          <a:lstStyle>
            <a:lvl1pPr>
              <a:lnSpc>
                <a:spcPct val="130000"/>
              </a:lnSpc>
              <a:spcBef>
                <a:spcPts val="600"/>
              </a:spcBef>
              <a:defRPr sz="160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685800" indent="-228600">
              <a:lnSpc>
                <a:spcPct val="130000"/>
              </a:lnSpc>
              <a:spcBef>
                <a:spcPts val="600"/>
              </a:spcBef>
              <a:buFont typeface="Verdana" panose="020B0604030504040204" pitchFamily="34" charset="0"/>
              <a:buChar char="–"/>
              <a:defRPr sz="1400">
                <a:solidFill>
                  <a:schemeClr val="bg1"/>
                </a:solidFill>
                <a:latin typeface="Arial" panose="020B0604020202020204" pitchFamily="34" charset="0"/>
                <a:ea typeface="Verdana" panose="020B0604030504040204" pitchFamily="34" charset="0"/>
                <a:cs typeface="Arial" panose="020B0604020202020204" pitchFamily="34" charset="0"/>
              </a:defRPr>
            </a:lvl2pPr>
            <a:lvl3pPr>
              <a:lnSpc>
                <a:spcPct val="130000"/>
              </a:lnSpc>
              <a:spcBef>
                <a:spcPts val="600"/>
              </a:spcBef>
              <a:defRPr sz="1100">
                <a:solidFill>
                  <a:schemeClr val="bg1"/>
                </a:solidFill>
                <a:latin typeface="Arial" panose="020B0604020202020204" pitchFamily="34" charset="0"/>
                <a:ea typeface="Verdana" panose="020B0604030504040204" pitchFamily="34" charset="0"/>
                <a:cs typeface="Arial" panose="020B060402020202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pic>
        <p:nvPicPr>
          <p:cNvPr id="7" name="Bild 14">
            <a:extLst>
              <a:ext uri="{FF2B5EF4-FFF2-40B4-BE49-F238E27FC236}">
                <a16:creationId xmlns:a16="http://schemas.microsoft.com/office/drawing/2014/main" id="{4D7D10AC-C5B9-47BF-A2BC-242467ECF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spTree>
    <p:extLst>
      <p:ext uri="{BB962C8B-B14F-4D97-AF65-F5344CB8AC3E}">
        <p14:creationId xmlns:p14="http://schemas.microsoft.com/office/powerpoint/2010/main" val="1823709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35F757-FAB4-44F9-B27B-1EE99C2EEFF7}"/>
              </a:ext>
            </a:extLst>
          </p:cNvPr>
          <p:cNvSpPr>
            <a:spLocks noGrp="1"/>
          </p:cNvSpPr>
          <p:nvPr>
            <p:ph type="title"/>
          </p:nvPr>
        </p:nvSpPr>
        <p:spPr>
          <a:xfrm>
            <a:off x="788468" y="1032036"/>
            <a:ext cx="10565332" cy="616652"/>
          </a:xfrm>
          <a:prstGeom prst="rect">
            <a:avLst/>
          </a:prstGeom>
        </p:spPr>
        <p:txBody>
          <a:bodyPr/>
          <a:lstStyle>
            <a:lvl1pPr>
              <a:defRPr sz="2800">
                <a:latin typeface="+mj-lt"/>
              </a:defRPr>
            </a:lvl1pPr>
          </a:lstStyle>
          <a:p>
            <a:r>
              <a:rPr lang="en-US"/>
              <a:t>Click to edit Master title style</a:t>
            </a:r>
          </a:p>
        </p:txBody>
      </p:sp>
      <p:sp>
        <p:nvSpPr>
          <p:cNvPr id="6" name="Content Placeholder 2">
            <a:extLst>
              <a:ext uri="{FF2B5EF4-FFF2-40B4-BE49-F238E27FC236}">
                <a16:creationId xmlns:a16="http://schemas.microsoft.com/office/drawing/2014/main" id="{5544C19F-E841-4508-894D-EACA85FD0D6D}"/>
              </a:ext>
            </a:extLst>
          </p:cNvPr>
          <p:cNvSpPr>
            <a:spLocks noGrp="1"/>
          </p:cNvSpPr>
          <p:nvPr>
            <p:ph idx="1"/>
          </p:nvPr>
        </p:nvSpPr>
        <p:spPr>
          <a:xfrm>
            <a:off x="788468" y="1868709"/>
            <a:ext cx="10565332" cy="3853258"/>
          </a:xfrm>
          <a:prstGeom prst="rect">
            <a:avLst/>
          </a:prstGeom>
        </p:spPr>
        <p:txBody>
          <a:bodyPr/>
          <a:lstStyle>
            <a:lvl1pPr>
              <a:lnSpc>
                <a:spcPct val="110000"/>
              </a:lnSpc>
              <a:defRPr sz="1600">
                <a:latin typeface="Arial" panose="020B0604020202020204" pitchFamily="34" charset="0"/>
                <a:ea typeface="Verdana" panose="020B0604030504040204" pitchFamily="34" charset="0"/>
                <a:cs typeface="Arial" panose="020B0604020202020204" pitchFamily="34" charset="0"/>
              </a:defRPr>
            </a:lvl1pPr>
            <a:lvl2pPr marL="685800" indent="-228600">
              <a:lnSpc>
                <a:spcPct val="110000"/>
              </a:lnSpc>
              <a:buFont typeface="Verdana" panose="020B0604030504040204" pitchFamily="34" charset="0"/>
              <a:buChar char="–"/>
              <a:defRPr sz="1400">
                <a:latin typeface="Arial" panose="020B0604020202020204" pitchFamily="34" charset="0"/>
                <a:ea typeface="Verdana" panose="020B0604030504040204" pitchFamily="34" charset="0"/>
                <a:cs typeface="Arial" panose="020B0604020202020204" pitchFamily="34" charset="0"/>
              </a:defRPr>
            </a:lvl2pPr>
            <a:lvl3pPr>
              <a:lnSpc>
                <a:spcPct val="110000"/>
              </a:lnSpc>
              <a:defRPr sz="1100">
                <a:latin typeface="Arial" panose="020B0604020202020204" pitchFamily="34" charset="0"/>
                <a:ea typeface="Verdana" panose="020B0604030504040204" pitchFamily="34" charset="0"/>
                <a:cs typeface="Arial" panose="020B060402020202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pic>
        <p:nvPicPr>
          <p:cNvPr id="7" name="Bild 14">
            <a:extLst>
              <a:ext uri="{FF2B5EF4-FFF2-40B4-BE49-F238E27FC236}">
                <a16:creationId xmlns:a16="http://schemas.microsoft.com/office/drawing/2014/main" id="{4D7D10AC-C5B9-47BF-A2BC-242467ECF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spTree>
    <p:extLst>
      <p:ext uri="{BB962C8B-B14F-4D97-AF65-F5344CB8AC3E}">
        <p14:creationId xmlns:p14="http://schemas.microsoft.com/office/powerpoint/2010/main" val="3573533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4" name="Picture Placeholder 2"/>
          <p:cNvSpPr>
            <a:spLocks noGrp="1"/>
          </p:cNvSpPr>
          <p:nvPr>
            <p:ph type="pic" sz="quarter" idx="11" hasCustomPrompt="1"/>
          </p:nvPr>
        </p:nvSpPr>
        <p:spPr>
          <a:xfrm>
            <a:off x="3026661" y="2214649"/>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200" b="0" i="0" baseline="0">
                <a:latin typeface="arial"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2" hasCustomPrompt="1"/>
          </p:nvPr>
        </p:nvSpPr>
        <p:spPr>
          <a:xfrm>
            <a:off x="5071466" y="2214649"/>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200" b="0" i="0" baseline="0">
                <a:latin typeface="arial"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3" hasCustomPrompt="1"/>
          </p:nvPr>
        </p:nvSpPr>
        <p:spPr>
          <a:xfrm>
            <a:off x="7116271" y="2214649"/>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200" b="0" i="0" baseline="0">
                <a:latin typeface="arial" charset="0"/>
                <a:ea typeface="Source Sans Pro" charset="0"/>
                <a:cs typeface="Source Sans Pro" charset="0"/>
              </a:defRPr>
            </a:lvl1pPr>
          </a:lstStyle>
          <a:p>
            <a:r>
              <a:rPr lang="en-US"/>
              <a:t>Drag &amp; Drop Image</a:t>
            </a:r>
          </a:p>
        </p:txBody>
      </p:sp>
      <p:sp>
        <p:nvSpPr>
          <p:cNvPr id="27" name="Picture Placeholder 2"/>
          <p:cNvSpPr>
            <a:spLocks noGrp="1"/>
          </p:cNvSpPr>
          <p:nvPr>
            <p:ph type="pic" sz="quarter" idx="14" hasCustomPrompt="1"/>
          </p:nvPr>
        </p:nvSpPr>
        <p:spPr>
          <a:xfrm>
            <a:off x="9161076" y="2214649"/>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200" b="0" i="0" baseline="0">
                <a:latin typeface="arial"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5" hasCustomPrompt="1"/>
          </p:nvPr>
        </p:nvSpPr>
        <p:spPr>
          <a:xfrm>
            <a:off x="3026661" y="4359332"/>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200" b="0" i="0" baseline="0">
                <a:latin typeface="arial"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6" hasCustomPrompt="1"/>
          </p:nvPr>
        </p:nvSpPr>
        <p:spPr>
          <a:xfrm>
            <a:off x="5071466" y="4359332"/>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200" b="0" i="0" baseline="0">
                <a:latin typeface="arial"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7" hasCustomPrompt="1"/>
          </p:nvPr>
        </p:nvSpPr>
        <p:spPr>
          <a:xfrm>
            <a:off x="7116271" y="4359332"/>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200" b="0" i="0" baseline="0">
                <a:latin typeface="arial" charset="0"/>
                <a:ea typeface="Source Sans Pro" charset="0"/>
                <a:cs typeface="Source Sans Pro" charset="0"/>
              </a:defRPr>
            </a:lvl1pPr>
          </a:lstStyle>
          <a:p>
            <a:r>
              <a:rPr lang="en-US"/>
              <a:t>Drag &amp; Drop Image</a:t>
            </a:r>
          </a:p>
        </p:txBody>
      </p:sp>
      <p:sp>
        <p:nvSpPr>
          <p:cNvPr id="28" name="Picture Placeholder 2"/>
          <p:cNvSpPr>
            <a:spLocks noGrp="1"/>
          </p:cNvSpPr>
          <p:nvPr>
            <p:ph type="pic" sz="quarter" idx="18" hasCustomPrompt="1"/>
          </p:nvPr>
        </p:nvSpPr>
        <p:spPr>
          <a:xfrm>
            <a:off x="9161076" y="4359332"/>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200" b="0" i="0" baseline="0">
                <a:latin typeface="arial"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809361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08063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5067299" y="2727297"/>
            <a:ext cx="6210301" cy="3315694"/>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0" hasCustomPrompt="1"/>
          </p:nvPr>
        </p:nvSpPr>
        <p:spPr>
          <a:xfrm>
            <a:off x="7124701" y="0"/>
            <a:ext cx="5067300" cy="3429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2994164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subsection">
    <p:bg>
      <p:bgPr>
        <a:solidFill>
          <a:schemeClr val="bg1">
            <a:lumMod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E3619D-4B0F-AED0-51F7-780E539A53CD}"/>
              </a:ext>
            </a:extLst>
          </p:cNvPr>
          <p:cNvSpPr/>
          <p:nvPr userDrawn="1"/>
        </p:nvSpPr>
        <p:spPr>
          <a:xfrm>
            <a:off x="5242142" y="6569900"/>
            <a:ext cx="2451406" cy="23799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Gerader Verbinder 10">
            <a:extLst>
              <a:ext uri="{FF2B5EF4-FFF2-40B4-BE49-F238E27FC236}">
                <a16:creationId xmlns:a16="http://schemas.microsoft.com/office/drawing/2014/main" id="{A0209BBA-8207-43C1-B59D-3384B7D4CD41}"/>
              </a:ext>
            </a:extLst>
          </p:cNvPr>
          <p:cNvCxnSpPr/>
          <p:nvPr userDrawn="1"/>
        </p:nvCxnSpPr>
        <p:spPr>
          <a:xfrm>
            <a:off x="0" y="5893949"/>
            <a:ext cx="12192000" cy="0"/>
          </a:xfrm>
          <a:prstGeom prst="line">
            <a:avLst/>
          </a:prstGeom>
          <a:ln w="6350">
            <a:solidFill>
              <a:schemeClr val="bg1"/>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9" name="Gerader Verbinder 11">
            <a:extLst>
              <a:ext uri="{FF2B5EF4-FFF2-40B4-BE49-F238E27FC236}">
                <a16:creationId xmlns:a16="http://schemas.microsoft.com/office/drawing/2014/main" id="{80E79714-CB8C-460F-99FC-A93CD0698CFF}"/>
              </a:ext>
            </a:extLst>
          </p:cNvPr>
          <p:cNvCxnSpPr/>
          <p:nvPr userDrawn="1"/>
        </p:nvCxnSpPr>
        <p:spPr>
          <a:xfrm>
            <a:off x="0" y="1076726"/>
            <a:ext cx="7861610" cy="5781274"/>
          </a:xfrm>
          <a:prstGeom prst="line">
            <a:avLst/>
          </a:prstGeom>
          <a:ln w="6350">
            <a:solidFill>
              <a:schemeClr val="accent1"/>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pic>
        <p:nvPicPr>
          <p:cNvPr id="10" name="Bild 9">
            <a:extLst>
              <a:ext uri="{FF2B5EF4-FFF2-40B4-BE49-F238E27FC236}">
                <a16:creationId xmlns:a16="http://schemas.microsoft.com/office/drawing/2014/main" id="{53665AFF-28A0-420C-AB77-C5C10A48A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0232" y="3417082"/>
            <a:ext cx="1223654" cy="448674"/>
          </a:xfrm>
          <a:prstGeom prst="rect">
            <a:avLst/>
          </a:prstGeom>
        </p:spPr>
      </p:pic>
      <p:sp>
        <p:nvSpPr>
          <p:cNvPr id="4" name="Title 1">
            <a:extLst>
              <a:ext uri="{FF2B5EF4-FFF2-40B4-BE49-F238E27FC236}">
                <a16:creationId xmlns:a16="http://schemas.microsoft.com/office/drawing/2014/main" id="{CD5DF252-BDEF-4A34-9347-2D52F513EE3A}"/>
              </a:ext>
            </a:extLst>
          </p:cNvPr>
          <p:cNvSpPr>
            <a:spLocks noGrp="1"/>
          </p:cNvSpPr>
          <p:nvPr>
            <p:ph type="title"/>
          </p:nvPr>
        </p:nvSpPr>
        <p:spPr>
          <a:xfrm>
            <a:off x="660232" y="4030939"/>
            <a:ext cx="10299485" cy="1647485"/>
          </a:xfrm>
          <a:prstGeom prst="rect">
            <a:avLst/>
          </a:prstGeom>
        </p:spPr>
        <p:txBody>
          <a:bodyPr anchor="b"/>
          <a:lstStyle>
            <a:lvl1pPr>
              <a:defRPr sz="4800" cap="none" baseline="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865864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subsection">
    <p:spTree>
      <p:nvGrpSpPr>
        <p:cNvPr id="1" name=""/>
        <p:cNvGrpSpPr/>
        <p:nvPr/>
      </p:nvGrpSpPr>
      <p:grpSpPr>
        <a:xfrm>
          <a:off x="0" y="0"/>
          <a:ext cx="0" cy="0"/>
          <a:chOff x="0" y="0"/>
          <a:chExt cx="0" cy="0"/>
        </a:xfrm>
      </p:grpSpPr>
      <p:cxnSp>
        <p:nvCxnSpPr>
          <p:cNvPr id="8" name="Gerader Verbinder 10">
            <a:extLst>
              <a:ext uri="{FF2B5EF4-FFF2-40B4-BE49-F238E27FC236}">
                <a16:creationId xmlns:a16="http://schemas.microsoft.com/office/drawing/2014/main" id="{A0209BBA-8207-43C1-B59D-3384B7D4CD41}"/>
              </a:ext>
            </a:extLst>
          </p:cNvPr>
          <p:cNvCxnSpPr/>
          <p:nvPr userDrawn="1"/>
        </p:nvCxnSpPr>
        <p:spPr>
          <a:xfrm>
            <a:off x="0" y="5893949"/>
            <a:ext cx="12192000" cy="0"/>
          </a:xfrm>
          <a:prstGeom prst="line">
            <a:avLst/>
          </a:prstGeom>
          <a:ln w="6350">
            <a:solidFill>
              <a:schemeClr val="bg1"/>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pic>
        <p:nvPicPr>
          <p:cNvPr id="10" name="Bild 9">
            <a:extLst>
              <a:ext uri="{FF2B5EF4-FFF2-40B4-BE49-F238E27FC236}">
                <a16:creationId xmlns:a16="http://schemas.microsoft.com/office/drawing/2014/main" id="{53665AFF-28A0-420C-AB77-C5C10A48A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0232" y="3417082"/>
            <a:ext cx="1223654" cy="448674"/>
          </a:xfrm>
          <a:prstGeom prst="rect">
            <a:avLst/>
          </a:prstGeom>
        </p:spPr>
      </p:pic>
      <p:sp>
        <p:nvSpPr>
          <p:cNvPr id="4" name="Title 1">
            <a:extLst>
              <a:ext uri="{FF2B5EF4-FFF2-40B4-BE49-F238E27FC236}">
                <a16:creationId xmlns:a16="http://schemas.microsoft.com/office/drawing/2014/main" id="{CD5DF252-BDEF-4A34-9347-2D52F513EE3A}"/>
              </a:ext>
            </a:extLst>
          </p:cNvPr>
          <p:cNvSpPr>
            <a:spLocks noGrp="1"/>
          </p:cNvSpPr>
          <p:nvPr>
            <p:ph type="title"/>
          </p:nvPr>
        </p:nvSpPr>
        <p:spPr>
          <a:xfrm>
            <a:off x="660232" y="4030939"/>
            <a:ext cx="10299485" cy="1647485"/>
          </a:xfrm>
          <a:prstGeom prst="rect">
            <a:avLst/>
          </a:prstGeom>
        </p:spPr>
        <p:txBody>
          <a:bodyPr anchor="b"/>
          <a:lstStyle>
            <a:lvl1pPr>
              <a:defRPr sz="4800" cap="none" baseline="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146194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subsection">
    <p:bg>
      <p:bgPr>
        <a:solidFill>
          <a:srgbClr val="85C3E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E3619D-4B0F-AED0-51F7-780E539A53CD}"/>
              </a:ext>
            </a:extLst>
          </p:cNvPr>
          <p:cNvSpPr/>
          <p:nvPr userDrawn="1"/>
        </p:nvSpPr>
        <p:spPr>
          <a:xfrm>
            <a:off x="5242142" y="6569900"/>
            <a:ext cx="2451406" cy="237991"/>
          </a:xfrm>
          <a:prstGeom prst="rect">
            <a:avLst/>
          </a:prstGeom>
          <a:solidFill>
            <a:srgbClr val="85C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Gerader Verbinder 10">
            <a:extLst>
              <a:ext uri="{FF2B5EF4-FFF2-40B4-BE49-F238E27FC236}">
                <a16:creationId xmlns:a16="http://schemas.microsoft.com/office/drawing/2014/main" id="{A0209BBA-8207-43C1-B59D-3384B7D4CD41}"/>
              </a:ext>
            </a:extLst>
          </p:cNvPr>
          <p:cNvCxnSpPr/>
          <p:nvPr userDrawn="1"/>
        </p:nvCxnSpPr>
        <p:spPr>
          <a:xfrm>
            <a:off x="0" y="5893949"/>
            <a:ext cx="12192000" cy="0"/>
          </a:xfrm>
          <a:prstGeom prst="line">
            <a:avLst/>
          </a:prstGeom>
          <a:ln w="6350">
            <a:solidFill>
              <a:schemeClr val="bg1"/>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9" name="Gerader Verbinder 11">
            <a:extLst>
              <a:ext uri="{FF2B5EF4-FFF2-40B4-BE49-F238E27FC236}">
                <a16:creationId xmlns:a16="http://schemas.microsoft.com/office/drawing/2014/main" id="{80E79714-CB8C-460F-99FC-A93CD0698CFF}"/>
              </a:ext>
            </a:extLst>
          </p:cNvPr>
          <p:cNvCxnSpPr/>
          <p:nvPr userDrawn="1"/>
        </p:nvCxnSpPr>
        <p:spPr>
          <a:xfrm>
            <a:off x="0" y="1076726"/>
            <a:ext cx="7861610" cy="5781274"/>
          </a:xfrm>
          <a:prstGeom prst="line">
            <a:avLst/>
          </a:prstGeom>
          <a:ln w="6350">
            <a:solidFill>
              <a:schemeClr val="accent1"/>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pic>
        <p:nvPicPr>
          <p:cNvPr id="10" name="Bild 9">
            <a:extLst>
              <a:ext uri="{FF2B5EF4-FFF2-40B4-BE49-F238E27FC236}">
                <a16:creationId xmlns:a16="http://schemas.microsoft.com/office/drawing/2014/main" id="{53665AFF-28A0-420C-AB77-C5C10A48A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0232" y="3417082"/>
            <a:ext cx="1223654" cy="448674"/>
          </a:xfrm>
          <a:prstGeom prst="rect">
            <a:avLst/>
          </a:prstGeom>
        </p:spPr>
      </p:pic>
      <p:sp>
        <p:nvSpPr>
          <p:cNvPr id="4" name="Title 1">
            <a:extLst>
              <a:ext uri="{FF2B5EF4-FFF2-40B4-BE49-F238E27FC236}">
                <a16:creationId xmlns:a16="http://schemas.microsoft.com/office/drawing/2014/main" id="{CD5DF252-BDEF-4A34-9347-2D52F513EE3A}"/>
              </a:ext>
            </a:extLst>
          </p:cNvPr>
          <p:cNvSpPr>
            <a:spLocks noGrp="1"/>
          </p:cNvSpPr>
          <p:nvPr>
            <p:ph type="title"/>
          </p:nvPr>
        </p:nvSpPr>
        <p:spPr>
          <a:xfrm>
            <a:off x="660232" y="4030939"/>
            <a:ext cx="10299485" cy="1647485"/>
          </a:xfrm>
          <a:prstGeom prst="rect">
            <a:avLst/>
          </a:prstGeom>
        </p:spPr>
        <p:txBody>
          <a:bodyPr anchor="b"/>
          <a:lstStyle>
            <a:lvl1pPr>
              <a:defRPr sz="4800" cap="none" baseline="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2787993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_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35F757-FAB4-44F9-B27B-1EE99C2EEFF7}"/>
              </a:ext>
            </a:extLst>
          </p:cNvPr>
          <p:cNvSpPr>
            <a:spLocks noGrp="1"/>
          </p:cNvSpPr>
          <p:nvPr>
            <p:ph type="title"/>
          </p:nvPr>
        </p:nvSpPr>
        <p:spPr>
          <a:xfrm>
            <a:off x="788468" y="1088583"/>
            <a:ext cx="10565332" cy="616652"/>
          </a:xfrm>
          <a:prstGeom prst="rect">
            <a:avLst/>
          </a:prstGeom>
        </p:spPr>
        <p:txBody>
          <a:bodyPr/>
          <a:lstStyle>
            <a:lvl1pPr>
              <a:defRPr sz="2800">
                <a:latin typeface="+mj-lt"/>
              </a:defRPr>
            </a:lvl1pPr>
          </a:lstStyle>
          <a:p>
            <a:r>
              <a:rPr lang="en-US"/>
              <a:t>Click to edit Master title style</a:t>
            </a:r>
          </a:p>
        </p:txBody>
      </p:sp>
      <p:sp>
        <p:nvSpPr>
          <p:cNvPr id="6" name="Content Placeholder 2">
            <a:extLst>
              <a:ext uri="{FF2B5EF4-FFF2-40B4-BE49-F238E27FC236}">
                <a16:creationId xmlns:a16="http://schemas.microsoft.com/office/drawing/2014/main" id="{5544C19F-E841-4508-894D-EACA85FD0D6D}"/>
              </a:ext>
            </a:extLst>
          </p:cNvPr>
          <p:cNvSpPr>
            <a:spLocks noGrp="1"/>
          </p:cNvSpPr>
          <p:nvPr>
            <p:ph idx="1"/>
          </p:nvPr>
        </p:nvSpPr>
        <p:spPr>
          <a:xfrm>
            <a:off x="788468" y="1846455"/>
            <a:ext cx="10565332" cy="3853258"/>
          </a:xfrm>
          <a:prstGeom prst="rect">
            <a:avLst/>
          </a:prstGeom>
        </p:spPr>
        <p:txBody>
          <a:bodyPr/>
          <a:lstStyle>
            <a:lvl1pPr>
              <a:lnSpc>
                <a:spcPct val="130000"/>
              </a:lnSpc>
              <a:spcBef>
                <a:spcPts val="600"/>
              </a:spcBef>
              <a:defRPr sz="1600">
                <a:latin typeface="Arial" panose="020B0604020202020204" pitchFamily="34" charset="0"/>
                <a:ea typeface="Verdana" panose="020B0604030504040204" pitchFamily="34" charset="0"/>
                <a:cs typeface="Arial" panose="020B0604020202020204" pitchFamily="34" charset="0"/>
              </a:defRPr>
            </a:lvl1pPr>
            <a:lvl2pPr marL="685800" indent="-228600">
              <a:lnSpc>
                <a:spcPct val="130000"/>
              </a:lnSpc>
              <a:spcBef>
                <a:spcPts val="600"/>
              </a:spcBef>
              <a:buFont typeface="Verdana" panose="020B0604030504040204" pitchFamily="34" charset="0"/>
              <a:buChar char="–"/>
              <a:defRPr sz="1400">
                <a:latin typeface="Arial" panose="020B0604020202020204" pitchFamily="34" charset="0"/>
                <a:ea typeface="Verdana" panose="020B0604030504040204" pitchFamily="34" charset="0"/>
                <a:cs typeface="Arial" panose="020B0604020202020204" pitchFamily="34" charset="0"/>
              </a:defRPr>
            </a:lvl2pPr>
            <a:lvl3pPr>
              <a:lnSpc>
                <a:spcPct val="130000"/>
              </a:lnSpc>
              <a:spcBef>
                <a:spcPts val="600"/>
              </a:spcBef>
              <a:defRPr sz="1100">
                <a:latin typeface="Arial" panose="020B0604020202020204" pitchFamily="34" charset="0"/>
                <a:ea typeface="Verdana" panose="020B0604030504040204" pitchFamily="34" charset="0"/>
                <a:cs typeface="Arial" panose="020B060402020202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pic>
        <p:nvPicPr>
          <p:cNvPr id="7" name="Bild 14">
            <a:extLst>
              <a:ext uri="{FF2B5EF4-FFF2-40B4-BE49-F238E27FC236}">
                <a16:creationId xmlns:a16="http://schemas.microsoft.com/office/drawing/2014/main" id="{4D7D10AC-C5B9-47BF-A2BC-242467ECF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spTree>
    <p:extLst>
      <p:ext uri="{BB962C8B-B14F-4D97-AF65-F5344CB8AC3E}">
        <p14:creationId xmlns:p14="http://schemas.microsoft.com/office/powerpoint/2010/main" val="299181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3B3BCF-C5D4-8D3B-E1BB-F9378D977C44}"/>
              </a:ext>
            </a:extLst>
          </p:cNvPr>
          <p:cNvSpPr/>
          <p:nvPr userDrawn="1"/>
        </p:nvSpPr>
        <p:spPr>
          <a:xfrm flipH="1">
            <a:off x="5263115" y="0"/>
            <a:ext cx="692888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F35F757-FAB4-44F9-B27B-1EE99C2EEFF7}"/>
              </a:ext>
            </a:extLst>
          </p:cNvPr>
          <p:cNvSpPr>
            <a:spLocks noGrp="1"/>
          </p:cNvSpPr>
          <p:nvPr>
            <p:ph type="title"/>
          </p:nvPr>
        </p:nvSpPr>
        <p:spPr>
          <a:xfrm>
            <a:off x="6515528" y="1026437"/>
            <a:ext cx="4740348" cy="616652"/>
          </a:xfrm>
          <a:prstGeom prst="rect">
            <a:avLst/>
          </a:prstGeom>
        </p:spPr>
        <p:txBody>
          <a:bodyPr/>
          <a:lstStyle>
            <a:lvl1pPr>
              <a:defRPr sz="2800">
                <a:solidFill>
                  <a:schemeClr val="bg1"/>
                </a:solidFill>
                <a:latin typeface="+mj-lt"/>
              </a:defRPr>
            </a:lvl1pPr>
          </a:lstStyle>
          <a:p>
            <a:r>
              <a:rPr lang="en-US"/>
              <a:t>Click to edit Master title style</a:t>
            </a:r>
          </a:p>
        </p:txBody>
      </p:sp>
      <p:sp>
        <p:nvSpPr>
          <p:cNvPr id="6" name="Content Placeholder 2">
            <a:extLst>
              <a:ext uri="{FF2B5EF4-FFF2-40B4-BE49-F238E27FC236}">
                <a16:creationId xmlns:a16="http://schemas.microsoft.com/office/drawing/2014/main" id="{5544C19F-E841-4508-894D-EACA85FD0D6D}"/>
              </a:ext>
            </a:extLst>
          </p:cNvPr>
          <p:cNvSpPr>
            <a:spLocks noGrp="1"/>
          </p:cNvSpPr>
          <p:nvPr>
            <p:ph idx="1"/>
          </p:nvPr>
        </p:nvSpPr>
        <p:spPr>
          <a:xfrm>
            <a:off x="6515528" y="1846455"/>
            <a:ext cx="4838271" cy="3853258"/>
          </a:xfrm>
          <a:prstGeom prst="rect">
            <a:avLst/>
          </a:prstGeom>
        </p:spPr>
        <p:txBody>
          <a:bodyPr/>
          <a:lstStyle>
            <a:lvl1pPr>
              <a:lnSpc>
                <a:spcPct val="130000"/>
              </a:lnSpc>
              <a:spcBef>
                <a:spcPts val="600"/>
              </a:spcBef>
              <a:defRPr sz="160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685800" indent="-228600">
              <a:lnSpc>
                <a:spcPct val="130000"/>
              </a:lnSpc>
              <a:spcBef>
                <a:spcPts val="600"/>
              </a:spcBef>
              <a:buFont typeface="Verdana" panose="020B0604030504040204" pitchFamily="34" charset="0"/>
              <a:buChar char="–"/>
              <a:defRPr sz="1400">
                <a:solidFill>
                  <a:schemeClr val="bg1"/>
                </a:solidFill>
                <a:latin typeface="Arial" panose="020B0604020202020204" pitchFamily="34" charset="0"/>
                <a:ea typeface="Verdana" panose="020B0604030504040204" pitchFamily="34" charset="0"/>
                <a:cs typeface="Arial" panose="020B0604020202020204" pitchFamily="34" charset="0"/>
              </a:defRPr>
            </a:lvl2pPr>
            <a:lvl3pPr>
              <a:lnSpc>
                <a:spcPct val="130000"/>
              </a:lnSpc>
              <a:spcBef>
                <a:spcPts val="600"/>
              </a:spcBef>
              <a:defRPr sz="1100">
                <a:solidFill>
                  <a:schemeClr val="bg1"/>
                </a:solidFill>
                <a:latin typeface="Arial" panose="020B0604020202020204" pitchFamily="34" charset="0"/>
                <a:ea typeface="Verdana" panose="020B0604030504040204" pitchFamily="34" charset="0"/>
                <a:cs typeface="Arial" panose="020B060402020202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pic>
        <p:nvPicPr>
          <p:cNvPr id="7" name="Bild 14">
            <a:extLst>
              <a:ext uri="{FF2B5EF4-FFF2-40B4-BE49-F238E27FC236}">
                <a16:creationId xmlns:a16="http://schemas.microsoft.com/office/drawing/2014/main" id="{4D7D10AC-C5B9-47BF-A2BC-242467ECF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pic>
        <p:nvPicPr>
          <p:cNvPr id="3" name="Graphic 2">
            <a:extLst>
              <a:ext uri="{FF2B5EF4-FFF2-40B4-BE49-F238E27FC236}">
                <a16:creationId xmlns:a16="http://schemas.microsoft.com/office/drawing/2014/main" id="{7CA2A335-F7B9-4EEE-3DDF-8113642A1C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flipV="1">
            <a:off x="3070323" y="0"/>
            <a:ext cx="3149600" cy="6857999"/>
          </a:xfrm>
          <a:prstGeom prst="rect">
            <a:avLst/>
          </a:prstGeom>
        </p:spPr>
      </p:pic>
    </p:spTree>
    <p:extLst>
      <p:ext uri="{BB962C8B-B14F-4D97-AF65-F5344CB8AC3E}">
        <p14:creationId xmlns:p14="http://schemas.microsoft.com/office/powerpoint/2010/main" val="2377315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B6E709-D1CC-8F5E-4C24-B6FE1D97EBA2}"/>
              </a:ext>
            </a:extLst>
          </p:cNvPr>
          <p:cNvSpPr/>
          <p:nvPr userDrawn="1"/>
        </p:nvSpPr>
        <p:spPr>
          <a:xfrm>
            <a:off x="-1" y="0"/>
            <a:ext cx="645396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F35F757-FAB4-44F9-B27B-1EE99C2EEFF7}"/>
              </a:ext>
            </a:extLst>
          </p:cNvPr>
          <p:cNvSpPr>
            <a:spLocks noGrp="1"/>
          </p:cNvSpPr>
          <p:nvPr>
            <p:ph type="title"/>
          </p:nvPr>
        </p:nvSpPr>
        <p:spPr>
          <a:xfrm>
            <a:off x="788468" y="1026437"/>
            <a:ext cx="4591606" cy="616652"/>
          </a:xfrm>
          <a:prstGeom prst="rect">
            <a:avLst/>
          </a:prstGeom>
        </p:spPr>
        <p:txBody>
          <a:bodyPr/>
          <a:lstStyle>
            <a:lvl1pPr>
              <a:defRPr sz="2800">
                <a:solidFill>
                  <a:schemeClr val="bg1"/>
                </a:solidFill>
                <a:latin typeface="+mj-lt"/>
              </a:defRPr>
            </a:lvl1pPr>
          </a:lstStyle>
          <a:p>
            <a:r>
              <a:rPr lang="en-US"/>
              <a:t>Click to edit Master title style</a:t>
            </a:r>
          </a:p>
        </p:txBody>
      </p:sp>
      <p:sp>
        <p:nvSpPr>
          <p:cNvPr id="6" name="Content Placeholder 2">
            <a:extLst>
              <a:ext uri="{FF2B5EF4-FFF2-40B4-BE49-F238E27FC236}">
                <a16:creationId xmlns:a16="http://schemas.microsoft.com/office/drawing/2014/main" id="{5544C19F-E841-4508-894D-EACA85FD0D6D}"/>
              </a:ext>
            </a:extLst>
          </p:cNvPr>
          <p:cNvSpPr>
            <a:spLocks noGrp="1"/>
          </p:cNvSpPr>
          <p:nvPr>
            <p:ph idx="1"/>
          </p:nvPr>
        </p:nvSpPr>
        <p:spPr>
          <a:xfrm>
            <a:off x="788468" y="1846455"/>
            <a:ext cx="4591606" cy="3853258"/>
          </a:xfrm>
          <a:prstGeom prst="rect">
            <a:avLst/>
          </a:prstGeom>
        </p:spPr>
        <p:txBody>
          <a:bodyPr/>
          <a:lstStyle>
            <a:lvl1pPr>
              <a:lnSpc>
                <a:spcPct val="130000"/>
              </a:lnSpc>
              <a:spcBef>
                <a:spcPts val="600"/>
              </a:spcBef>
              <a:defRPr sz="160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685800" indent="-228600">
              <a:lnSpc>
                <a:spcPct val="130000"/>
              </a:lnSpc>
              <a:spcBef>
                <a:spcPts val="600"/>
              </a:spcBef>
              <a:buFont typeface="Verdana" panose="020B0604030504040204" pitchFamily="34" charset="0"/>
              <a:buChar char="–"/>
              <a:defRPr sz="1400">
                <a:solidFill>
                  <a:schemeClr val="bg1"/>
                </a:solidFill>
                <a:latin typeface="Arial" panose="020B0604020202020204" pitchFamily="34" charset="0"/>
                <a:ea typeface="Verdana" panose="020B0604030504040204" pitchFamily="34" charset="0"/>
                <a:cs typeface="Arial" panose="020B0604020202020204" pitchFamily="34" charset="0"/>
              </a:defRPr>
            </a:lvl2pPr>
            <a:lvl3pPr>
              <a:lnSpc>
                <a:spcPct val="130000"/>
              </a:lnSpc>
              <a:spcBef>
                <a:spcPts val="600"/>
              </a:spcBef>
              <a:defRPr sz="1100">
                <a:solidFill>
                  <a:schemeClr val="bg1"/>
                </a:solidFill>
                <a:latin typeface="Arial" panose="020B0604020202020204" pitchFamily="34" charset="0"/>
                <a:ea typeface="Verdana" panose="020B0604030504040204" pitchFamily="34" charset="0"/>
                <a:cs typeface="Arial" panose="020B060402020202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pic>
        <p:nvPicPr>
          <p:cNvPr id="7" name="Bild 14">
            <a:extLst>
              <a:ext uri="{FF2B5EF4-FFF2-40B4-BE49-F238E27FC236}">
                <a16:creationId xmlns:a16="http://schemas.microsoft.com/office/drawing/2014/main" id="{4D7D10AC-C5B9-47BF-A2BC-242467ECF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pic>
        <p:nvPicPr>
          <p:cNvPr id="3" name="Graphic 2">
            <a:extLst>
              <a:ext uri="{FF2B5EF4-FFF2-40B4-BE49-F238E27FC236}">
                <a16:creationId xmlns:a16="http://schemas.microsoft.com/office/drawing/2014/main" id="{78892101-1189-CC66-C37B-E938949087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61736" y="1"/>
            <a:ext cx="3149600" cy="6857999"/>
          </a:xfrm>
          <a:prstGeom prst="rect">
            <a:avLst/>
          </a:prstGeom>
        </p:spPr>
      </p:pic>
    </p:spTree>
    <p:extLst>
      <p:ext uri="{BB962C8B-B14F-4D97-AF65-F5344CB8AC3E}">
        <p14:creationId xmlns:p14="http://schemas.microsoft.com/office/powerpoint/2010/main" val="1370927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_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35F757-FAB4-44F9-B27B-1EE99C2EEFF7}"/>
              </a:ext>
            </a:extLst>
          </p:cNvPr>
          <p:cNvSpPr>
            <a:spLocks noGrp="1"/>
          </p:cNvSpPr>
          <p:nvPr>
            <p:ph type="title"/>
          </p:nvPr>
        </p:nvSpPr>
        <p:spPr>
          <a:xfrm>
            <a:off x="2083868" y="485546"/>
            <a:ext cx="9269932" cy="616652"/>
          </a:xfrm>
          <a:prstGeom prst="rect">
            <a:avLst/>
          </a:prstGeom>
        </p:spPr>
        <p:txBody>
          <a:bodyPr/>
          <a:lstStyle>
            <a:lvl1pPr>
              <a:defRPr sz="2800">
                <a:latin typeface="+mj-lt"/>
              </a:defRPr>
            </a:lvl1pPr>
          </a:lstStyle>
          <a:p>
            <a:r>
              <a:rPr lang="en-US"/>
              <a:t>Click to edit Master title style</a:t>
            </a:r>
          </a:p>
        </p:txBody>
      </p:sp>
      <p:sp>
        <p:nvSpPr>
          <p:cNvPr id="6" name="Content Placeholder 2">
            <a:extLst>
              <a:ext uri="{FF2B5EF4-FFF2-40B4-BE49-F238E27FC236}">
                <a16:creationId xmlns:a16="http://schemas.microsoft.com/office/drawing/2014/main" id="{5544C19F-E841-4508-894D-EACA85FD0D6D}"/>
              </a:ext>
            </a:extLst>
          </p:cNvPr>
          <p:cNvSpPr>
            <a:spLocks noGrp="1"/>
          </p:cNvSpPr>
          <p:nvPr>
            <p:ph idx="1"/>
          </p:nvPr>
        </p:nvSpPr>
        <p:spPr>
          <a:xfrm>
            <a:off x="788468" y="1333457"/>
            <a:ext cx="10565332" cy="3853258"/>
          </a:xfrm>
          <a:prstGeom prst="rect">
            <a:avLst/>
          </a:prstGeom>
        </p:spPr>
        <p:txBody>
          <a:bodyPr/>
          <a:lstStyle>
            <a:lvl1pPr>
              <a:lnSpc>
                <a:spcPct val="130000"/>
              </a:lnSpc>
              <a:spcBef>
                <a:spcPts val="600"/>
              </a:spcBef>
              <a:defRPr sz="1600">
                <a:latin typeface="Arial" panose="020B0604020202020204" pitchFamily="34" charset="0"/>
                <a:ea typeface="Verdana" panose="020B0604030504040204" pitchFamily="34" charset="0"/>
                <a:cs typeface="Arial" panose="020B0604020202020204" pitchFamily="34" charset="0"/>
              </a:defRPr>
            </a:lvl1pPr>
            <a:lvl2pPr marL="685800" indent="-228600">
              <a:lnSpc>
                <a:spcPct val="130000"/>
              </a:lnSpc>
              <a:spcBef>
                <a:spcPts val="600"/>
              </a:spcBef>
              <a:buFont typeface="Verdana" panose="020B0604030504040204" pitchFamily="34" charset="0"/>
              <a:buChar char="–"/>
              <a:defRPr sz="1400">
                <a:latin typeface="Arial" panose="020B0604020202020204" pitchFamily="34" charset="0"/>
                <a:ea typeface="Verdana" panose="020B0604030504040204" pitchFamily="34" charset="0"/>
                <a:cs typeface="Arial" panose="020B0604020202020204" pitchFamily="34" charset="0"/>
              </a:defRPr>
            </a:lvl2pPr>
            <a:lvl3pPr>
              <a:lnSpc>
                <a:spcPct val="130000"/>
              </a:lnSpc>
              <a:spcBef>
                <a:spcPts val="600"/>
              </a:spcBef>
              <a:defRPr sz="1100">
                <a:latin typeface="Arial" panose="020B0604020202020204" pitchFamily="34" charset="0"/>
                <a:ea typeface="Verdana" panose="020B0604030504040204" pitchFamily="34" charset="0"/>
                <a:cs typeface="Arial" panose="020B060402020202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pic>
        <p:nvPicPr>
          <p:cNvPr id="7" name="Bild 14">
            <a:extLst>
              <a:ext uri="{FF2B5EF4-FFF2-40B4-BE49-F238E27FC236}">
                <a16:creationId xmlns:a16="http://schemas.microsoft.com/office/drawing/2014/main" id="{4D7D10AC-C5B9-47BF-A2BC-242467ECF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spTree>
    <p:extLst>
      <p:ext uri="{BB962C8B-B14F-4D97-AF65-F5344CB8AC3E}">
        <p14:creationId xmlns:p14="http://schemas.microsoft.com/office/powerpoint/2010/main" val="1069156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logo top righ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35F757-FAB4-44F9-B27B-1EE99C2EEFF7}"/>
              </a:ext>
            </a:extLst>
          </p:cNvPr>
          <p:cNvSpPr>
            <a:spLocks noGrp="1"/>
          </p:cNvSpPr>
          <p:nvPr>
            <p:ph type="title"/>
          </p:nvPr>
        </p:nvSpPr>
        <p:spPr>
          <a:xfrm>
            <a:off x="788468" y="1094182"/>
            <a:ext cx="10565332" cy="616652"/>
          </a:xfrm>
          <a:prstGeom prst="rect">
            <a:avLst/>
          </a:prstGeom>
        </p:spPr>
        <p:txBody>
          <a:bodyPr/>
          <a:lstStyle>
            <a:lvl1pPr>
              <a:defRPr sz="2800">
                <a:latin typeface="+mj-lt"/>
              </a:defRPr>
            </a:lvl1pPr>
          </a:lstStyle>
          <a:p>
            <a:r>
              <a:rPr lang="en-US"/>
              <a:t>Click to edit Master title style</a:t>
            </a:r>
          </a:p>
        </p:txBody>
      </p:sp>
      <p:pic>
        <p:nvPicPr>
          <p:cNvPr id="7" name="Bild 14">
            <a:extLst>
              <a:ext uri="{FF2B5EF4-FFF2-40B4-BE49-F238E27FC236}">
                <a16:creationId xmlns:a16="http://schemas.microsoft.com/office/drawing/2014/main" id="{4D7D10AC-C5B9-47BF-A2BC-242467ECF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spTree>
    <p:extLst>
      <p:ext uri="{BB962C8B-B14F-4D97-AF65-F5344CB8AC3E}">
        <p14:creationId xmlns:p14="http://schemas.microsoft.com/office/powerpoint/2010/main" val="4035472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770224"/>
      </p:ext>
    </p:extLst>
  </p:cSld>
  <p:clrMap bg1="lt1" tx1="dk1" bg2="lt2" tx2="dk2" accent1="accent1" accent2="accent2" accent3="accent3" accent4="accent4" accent5="accent5" accent6="accent6" hlink="hlink" folHlink="folHlink"/>
  <p:sldLayoutIdLst>
    <p:sldLayoutId id="2147483700" r:id="rId1"/>
    <p:sldLayoutId id="2147483710" r:id="rId2"/>
    <p:sldLayoutId id="2147484608" r:id="rId3"/>
    <p:sldLayoutId id="2147484609" r:id="rId4"/>
    <p:sldLayoutId id="2147484583" r:id="rId5"/>
    <p:sldLayoutId id="2147484610" r:id="rId6"/>
    <p:sldLayoutId id="2147484611" r:id="rId7"/>
    <p:sldLayoutId id="2147484599" r:id="rId8"/>
    <p:sldLayoutId id="2147484588" r:id="rId9"/>
    <p:sldLayoutId id="2147484600" r:id="rId10"/>
    <p:sldLayoutId id="2147484601" r:id="rId11"/>
    <p:sldLayoutId id="2147484612" r:id="rId12"/>
    <p:sldLayoutId id="2147484613" r:id="rId13"/>
    <p:sldLayoutId id="2147484614" r:id="rId14"/>
    <p:sldLayoutId id="2147484615"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76" userDrawn="1">
          <p15:clr>
            <a:srgbClr val="F26B43"/>
          </p15:clr>
        </p15:guide>
        <p15:guide id="3" pos="1872" userDrawn="1">
          <p15:clr>
            <a:srgbClr val="F26B43"/>
          </p15:clr>
        </p15:guide>
        <p15:guide id="4" pos="3192" userDrawn="1">
          <p15:clr>
            <a:srgbClr val="F26B43"/>
          </p15:clr>
        </p15:guide>
        <p15:guide id="5" pos="4488" userDrawn="1">
          <p15:clr>
            <a:srgbClr val="F26B43"/>
          </p15:clr>
        </p15:guide>
        <p15:guide id="6" pos="5808" userDrawn="1">
          <p15:clr>
            <a:srgbClr val="F26B43"/>
          </p15:clr>
        </p15:guide>
        <p15:guide id="7" pos="7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6.tiff"/><Relationship Id="rId5" Type="http://schemas.openxmlformats.org/officeDocument/2006/relationships/image" Target="../media/image33.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3.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emf"/><Relationship Id="rId5" Type="http://schemas.openxmlformats.org/officeDocument/2006/relationships/image" Target="../media/image10.emf"/><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image" Target="../media/image33.pn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13.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image" Target="../media/image33.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microsoft.com/office/2007/relationships/hdphoto" Target="../media/hdphoto1.wdp"/><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1.png"/><Relationship Id="rId5" Type="http://schemas.microsoft.com/office/2007/relationships/hdphoto" Target="../media/hdphoto1.wdp"/><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83.sv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jpeg"/><Relationship Id="rId12"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8.png"/><Relationship Id="rId3" Type="http://schemas.openxmlformats.org/officeDocument/2006/relationships/image" Target="../media/image97.png"/><Relationship Id="rId7" Type="http://schemas.openxmlformats.org/officeDocument/2006/relationships/image" Target="../media/image89.jpeg"/><Relationship Id="rId12"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88.jpeg"/><Relationship Id="rId11" Type="http://schemas.openxmlformats.org/officeDocument/2006/relationships/image" Target="../media/image94.png"/><Relationship Id="rId5" Type="http://schemas.openxmlformats.org/officeDocument/2006/relationships/image" Target="../media/image87.png"/><Relationship Id="rId10" Type="http://schemas.openxmlformats.org/officeDocument/2006/relationships/image" Target="../media/image93.jpeg"/><Relationship Id="rId4" Type="http://schemas.openxmlformats.org/officeDocument/2006/relationships/image" Target="../media/image86.png"/><Relationship Id="rId9"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02.png"/><Relationship Id="rId3" Type="http://schemas.openxmlformats.org/officeDocument/2006/relationships/image" Target="../media/image89.jpeg"/><Relationship Id="rId7" Type="http://schemas.openxmlformats.org/officeDocument/2006/relationships/image" Target="../media/image88.jpeg"/><Relationship Id="rId12"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87.png"/><Relationship Id="rId11" Type="http://schemas.openxmlformats.org/officeDocument/2006/relationships/image" Target="../media/image94.png"/><Relationship Id="rId5" Type="http://schemas.openxmlformats.org/officeDocument/2006/relationships/image" Target="../media/image86.png"/><Relationship Id="rId10" Type="http://schemas.openxmlformats.org/officeDocument/2006/relationships/image" Target="../media/image93.jpeg"/><Relationship Id="rId4" Type="http://schemas.openxmlformats.org/officeDocument/2006/relationships/image" Target="../media/image100.png"/><Relationship Id="rId9" Type="http://schemas.openxmlformats.org/officeDocument/2006/relationships/image" Target="../media/image92.png"/><Relationship Id="rId1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05.png"/><Relationship Id="rId3" Type="http://schemas.openxmlformats.org/officeDocument/2006/relationships/image" Target="../media/image89.jpeg"/><Relationship Id="rId7" Type="http://schemas.openxmlformats.org/officeDocument/2006/relationships/image" Target="../media/image91.png"/><Relationship Id="rId12" Type="http://schemas.openxmlformats.org/officeDocument/2006/relationships/image" Target="../media/image104.png"/><Relationship Id="rId2" Type="http://schemas.openxmlformats.org/officeDocument/2006/relationships/notesSlide" Target="../notesSlides/notesSlide42.xml"/><Relationship Id="rId16" Type="http://schemas.openxmlformats.org/officeDocument/2006/relationships/image" Target="../media/image88.jpeg"/><Relationship Id="rId1" Type="http://schemas.openxmlformats.org/officeDocument/2006/relationships/slideLayout" Target="../slideLayouts/slideLayout8.xml"/><Relationship Id="rId6" Type="http://schemas.openxmlformats.org/officeDocument/2006/relationships/image" Target="../media/image87.png"/><Relationship Id="rId11" Type="http://schemas.openxmlformats.org/officeDocument/2006/relationships/image" Target="../media/image102.png"/><Relationship Id="rId5" Type="http://schemas.openxmlformats.org/officeDocument/2006/relationships/image" Target="../media/image86.png"/><Relationship Id="rId15" Type="http://schemas.openxmlformats.org/officeDocument/2006/relationships/image" Target="../media/image107.svg"/><Relationship Id="rId10" Type="http://schemas.openxmlformats.org/officeDocument/2006/relationships/image" Target="../media/image94.png"/><Relationship Id="rId4" Type="http://schemas.openxmlformats.org/officeDocument/2006/relationships/image" Target="../media/image95.png"/><Relationship Id="rId9" Type="http://schemas.openxmlformats.org/officeDocument/2006/relationships/image" Target="../media/image93.jpeg"/><Relationship Id="rId1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83.sv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10.jpeg"/><Relationship Id="rId7"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11.emf"/><Relationship Id="rId5" Type="http://schemas.openxmlformats.org/officeDocument/2006/relationships/image" Target="../media/image4.sv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s://www.shure.com/en-US/legal/extended-warranty-terms" TargetMode="External"/><Relationship Id="rId5" Type="http://schemas.openxmlformats.org/officeDocument/2006/relationships/image" Target="../media/image4.sv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7.sv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4.sv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4.svg"/><Relationship Id="rId11" Type="http://schemas.openxmlformats.org/officeDocument/2006/relationships/image" Target="../media/image128.jpeg"/><Relationship Id="rId5" Type="http://schemas.openxmlformats.org/officeDocument/2006/relationships/image" Target="../media/image123.png"/><Relationship Id="rId10" Type="http://schemas.openxmlformats.org/officeDocument/2006/relationships/image" Target="../media/image127.png"/><Relationship Id="rId4" Type="http://schemas.openxmlformats.org/officeDocument/2006/relationships/notesSlide" Target="../notesSlides/notesSlide52.xml"/><Relationship Id="rId9" Type="http://schemas.openxmlformats.org/officeDocument/2006/relationships/image" Target="../media/image1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3.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EBACF-775E-AFB4-FFC1-E544B9B3279E}"/>
            </a:ext>
          </a:extLst>
        </p:cNvPr>
        <p:cNvGrpSpPr/>
        <p:nvPr/>
      </p:nvGrpSpPr>
      <p:grpSpPr>
        <a:xfrm>
          <a:off x="0" y="0"/>
          <a:ext cx="0" cy="0"/>
          <a:chOff x="0" y="0"/>
          <a:chExt cx="0" cy="0"/>
        </a:xfrm>
      </p:grpSpPr>
      <p:pic>
        <p:nvPicPr>
          <p:cNvPr id="6" name="Bild 14">
            <a:extLst>
              <a:ext uri="{FF2B5EF4-FFF2-40B4-BE49-F238E27FC236}">
                <a16:creationId xmlns:a16="http://schemas.microsoft.com/office/drawing/2014/main" id="{F4F98FEF-253E-BFDD-D14E-ADACE20126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sp>
        <p:nvSpPr>
          <p:cNvPr id="9" name="Title 1">
            <a:extLst>
              <a:ext uri="{FF2B5EF4-FFF2-40B4-BE49-F238E27FC236}">
                <a16:creationId xmlns:a16="http://schemas.microsoft.com/office/drawing/2014/main" id="{D141F198-35E1-3A2B-C0B9-AC3E43327E3D}"/>
              </a:ext>
            </a:extLst>
          </p:cNvPr>
          <p:cNvSpPr txBox="1">
            <a:spLocks/>
          </p:cNvSpPr>
          <p:nvPr/>
        </p:nvSpPr>
        <p:spPr>
          <a:xfrm>
            <a:off x="6344385" y="4505970"/>
            <a:ext cx="4383666" cy="616652"/>
          </a:xfrm>
          <a:prstGeom prst="rect">
            <a:avLst/>
          </a:prstGeom>
        </p:spPr>
        <p:txBody>
          <a:bodyPr lIns="91440" tIns="45720" rIns="91440" bIns="45720" anchor="t"/>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4000" dirty="0">
                <a:solidFill>
                  <a:schemeClr val="bg1"/>
                </a:solidFill>
              </a:rPr>
              <a:t>Thank You!</a:t>
            </a:r>
          </a:p>
          <a:p>
            <a:endParaRPr lang="en-US" sz="4000" dirty="0">
              <a:solidFill>
                <a:schemeClr val="bg1"/>
              </a:solidFill>
            </a:endParaRPr>
          </a:p>
        </p:txBody>
      </p:sp>
      <p:pic>
        <p:nvPicPr>
          <p:cNvPr id="7" name="Picture 2">
            <a:extLst>
              <a:ext uri="{FF2B5EF4-FFF2-40B4-BE49-F238E27FC236}">
                <a16:creationId xmlns:a16="http://schemas.microsoft.com/office/drawing/2014/main" id="{19ED102F-12A5-86BE-273C-1A1B80D2B3D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225" y="1220878"/>
            <a:ext cx="6107091" cy="44162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ntelliMix® Room - Audio Processing Software - Shure USA">
            <a:extLst>
              <a:ext uri="{FF2B5EF4-FFF2-40B4-BE49-F238E27FC236}">
                <a16:creationId xmlns:a16="http://schemas.microsoft.com/office/drawing/2014/main" id="{5D6E9987-E4B4-7D97-38AD-5BCD1E8F0900}"/>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l="13459" t="15109" r="15236" b="14042"/>
          <a:stretch/>
        </p:blipFill>
        <p:spPr bwMode="auto">
          <a:xfrm>
            <a:off x="4059862" y="2115317"/>
            <a:ext cx="913569" cy="9086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1D7DF1B-25B9-D681-0929-412AF459BDF0}"/>
              </a:ext>
            </a:extLst>
          </p:cNvPr>
          <p:cNvPicPr>
            <a:picLocks noChangeAspect="1"/>
          </p:cNvPicPr>
          <p:nvPr/>
        </p:nvPicPr>
        <p:blipFill>
          <a:blip r:embed="rId7"/>
          <a:stretch>
            <a:fillRect/>
          </a:stretch>
        </p:blipFill>
        <p:spPr>
          <a:xfrm>
            <a:off x="361231" y="1218932"/>
            <a:ext cx="11656443" cy="5282778"/>
          </a:xfrm>
          <a:prstGeom prst="rect">
            <a:avLst/>
          </a:prstGeom>
        </p:spPr>
      </p:pic>
    </p:spTree>
    <p:extLst>
      <p:ext uri="{BB962C8B-B14F-4D97-AF65-F5344CB8AC3E}">
        <p14:creationId xmlns:p14="http://schemas.microsoft.com/office/powerpoint/2010/main" val="4101032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79D8-A064-91B3-3970-6F5F4C045C1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5417A6C-D9B7-8786-C6AB-6D046B5E6BFA}"/>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7375FBBA-06CF-1273-508A-C6CD02117E0C}"/>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7A964B66-53FF-34E8-6508-3A524EDE51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63C410DE-A103-55EB-A58D-3A78CBAFC30B}"/>
              </a:ext>
            </a:extLst>
          </p:cNvPr>
          <p:cNvPicPr>
            <a:picLocks noChangeAspect="1" noChangeArrowheads="1"/>
          </p:cNvPicPr>
          <p:nvPr/>
        </p:nvPicPr>
        <p:blipFill>
          <a:blip r:embed="rId4"/>
          <a:srcRect/>
          <a:stretch/>
        </p:blipFill>
        <p:spPr bwMode="auto">
          <a:xfrm>
            <a:off x="0" y="1861514"/>
            <a:ext cx="5737284" cy="4302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1DEBA7-2A84-EF1A-FD93-C27C34760C5A}"/>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4" name="TextBox 3">
            <a:extLst>
              <a:ext uri="{FF2B5EF4-FFF2-40B4-BE49-F238E27FC236}">
                <a16:creationId xmlns:a16="http://schemas.microsoft.com/office/drawing/2014/main" id="{E2A996D8-D2E6-48B6-B198-C8C01BD4E7AF}"/>
              </a:ext>
            </a:extLst>
          </p:cNvPr>
          <p:cNvSpPr txBox="1"/>
          <p:nvPr/>
        </p:nvSpPr>
        <p:spPr>
          <a:xfrm>
            <a:off x="6102090" y="1719193"/>
            <a:ext cx="4323524" cy="4708981"/>
          </a:xfrm>
          <a:prstGeom prst="rect">
            <a:avLst/>
          </a:prstGeom>
          <a:noFill/>
        </p:spPr>
        <p:txBody>
          <a:bodyPr wrap="square" lIns="91440" tIns="45720" rIns="91440" bIns="45720" rtlCol="0" anchor="t">
            <a:spAutoFit/>
          </a:bodyPr>
          <a:lstStyle/>
          <a:p>
            <a:pPr algn="l"/>
            <a:r>
              <a:rPr lang="en-US" sz="2400" b="0" i="0">
                <a:solidFill>
                  <a:schemeClr val="bg1"/>
                </a:solidFill>
                <a:effectLst/>
                <a:latin typeface="Arial"/>
                <a:cs typeface="Arial"/>
              </a:rPr>
              <a:t>Shure enters the conferencing market with AMS, our first automatic mixing system for corporate meeting rooms. A year later, using a microprocessor and embedded code, Shure releases the AMS880 which controls a video switcher so that camera selection follows the talker.</a:t>
            </a:r>
          </a:p>
          <a:p>
            <a:br>
              <a:rPr lang="en-US"/>
            </a:br>
            <a:endParaRPr lang="en-US"/>
          </a:p>
        </p:txBody>
      </p:sp>
    </p:spTree>
    <p:extLst>
      <p:ext uri="{BB962C8B-B14F-4D97-AF65-F5344CB8AC3E}">
        <p14:creationId xmlns:p14="http://schemas.microsoft.com/office/powerpoint/2010/main" val="3263229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9DFAD-FA5E-723F-D0E1-A78BF068C12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CD96EC-84CB-7BB4-8E1F-DF6BAECB1A82}"/>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2CF427C7-51C7-8EC5-853D-08713D6C091C}"/>
              </a:ext>
            </a:extLst>
          </p:cNvPr>
          <p:cNvSpPr/>
          <p:nvPr/>
        </p:nvSpPr>
        <p:spPr>
          <a:xfrm>
            <a:off x="-1197576" y="-85037"/>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A654B893-C658-8279-D198-A61F47BB1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91BDE317-5905-4CF7-48B9-A5E87AEA29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6852" l="7054" r="89851">
                        <a14:foregroundMark x1="14604" y1="87407" x2="20545" y2="97037"/>
                        <a14:foregroundMark x1="20545" y1="97037" x2="22277" y2="96111"/>
                        <a14:foregroundMark x1="22401" y1="90556" x2="29950" y2="91481"/>
                        <a14:foregroundMark x1="28094" y1="89074" x2="21411" y2="87037"/>
                        <a14:foregroundMark x1="21411" y1="86667" x2="18317" y2="87037"/>
                        <a14:foregroundMark x1="7054" y1="89630" x2="7054" y2="89630"/>
                      </a14:backgroundRemoval>
                    </a14:imgEffect>
                  </a14:imgLayer>
                </a14:imgProps>
              </a:ext>
            </a:extLst>
          </a:blip>
          <a:srcRect/>
          <a:stretch/>
        </p:blipFill>
        <p:spPr bwMode="auto">
          <a:xfrm>
            <a:off x="115577" y="2351747"/>
            <a:ext cx="5737285" cy="3834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580584-D9C4-8952-6289-434C61FCF422}"/>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10" name="TextBox 9">
            <a:extLst>
              <a:ext uri="{FF2B5EF4-FFF2-40B4-BE49-F238E27FC236}">
                <a16:creationId xmlns:a16="http://schemas.microsoft.com/office/drawing/2014/main" id="{0FCDB51F-1D0E-94BE-871D-FF157DF4ED75}"/>
              </a:ext>
            </a:extLst>
          </p:cNvPr>
          <p:cNvSpPr txBox="1"/>
          <p:nvPr/>
        </p:nvSpPr>
        <p:spPr>
          <a:xfrm>
            <a:off x="6535423" y="2768673"/>
            <a:ext cx="4007223" cy="1200329"/>
          </a:xfrm>
          <a:prstGeom prst="rect">
            <a:avLst/>
          </a:prstGeom>
          <a:noFill/>
        </p:spPr>
        <p:txBody>
          <a:bodyPr wrap="square" lIns="91440" tIns="45720" rIns="91440" bIns="45720" rtlCol="0" anchor="t">
            <a:spAutoFit/>
          </a:bodyPr>
          <a:lstStyle/>
          <a:p>
            <a:r>
              <a:rPr lang="en-US" sz="2400" b="0" i="0">
                <a:solidFill>
                  <a:schemeClr val="bg1"/>
                </a:solidFill>
                <a:effectLst/>
                <a:latin typeface="Arial"/>
                <a:cs typeface="Arial"/>
              </a:rPr>
              <a:t>Shure releases the ST3000 Speakerphone transforming how groups collaborate.</a:t>
            </a:r>
            <a:endParaRPr lang="en-US" sz="2400">
              <a:solidFill>
                <a:schemeClr val="bg1"/>
              </a:solidFill>
              <a:latin typeface="Arial"/>
              <a:cs typeface="Arial"/>
            </a:endParaRPr>
          </a:p>
        </p:txBody>
      </p:sp>
      <p:sp>
        <p:nvSpPr>
          <p:cNvPr id="11" name="TextBox 10">
            <a:extLst>
              <a:ext uri="{FF2B5EF4-FFF2-40B4-BE49-F238E27FC236}">
                <a16:creationId xmlns:a16="http://schemas.microsoft.com/office/drawing/2014/main" id="{A37C5FDF-B98F-3531-E7C5-25CE7E683D81}"/>
              </a:ext>
            </a:extLst>
          </p:cNvPr>
          <p:cNvSpPr txBox="1"/>
          <p:nvPr/>
        </p:nvSpPr>
        <p:spPr>
          <a:xfrm>
            <a:off x="686337" y="5514178"/>
            <a:ext cx="972861" cy="584775"/>
          </a:xfrm>
          <a:prstGeom prst="rect">
            <a:avLst/>
          </a:prstGeom>
          <a:solidFill>
            <a:srgbClr val="480A86"/>
          </a:solidFill>
        </p:spPr>
        <p:txBody>
          <a:bodyPr wrap="square" lIns="91440" tIns="45720" rIns="91440" bIns="45720" rtlCol="0" anchor="t">
            <a:spAutoFit/>
          </a:bodyPr>
          <a:lstStyle/>
          <a:p>
            <a:r>
              <a:rPr lang="en-US" sz="3200">
                <a:solidFill>
                  <a:schemeClr val="bg1"/>
                </a:solidFill>
                <a:latin typeface="Arial Narrow"/>
                <a:cs typeface="Arial Narrow" panose="020B0604020202020204" pitchFamily="34" charset="0"/>
              </a:rPr>
              <a:t>198</a:t>
            </a:r>
            <a:endParaRPr lang="en-US" sz="1400">
              <a:solidFill>
                <a:schemeClr val="bg1"/>
              </a:solidFill>
              <a:latin typeface="Arial Narrow" panose="020B0604020202020204" pitchFamily="34" charset="0"/>
              <a:cs typeface="Arial Narrow" panose="020B0604020202020204" pitchFamily="34" charset="0"/>
            </a:endParaRPr>
          </a:p>
        </p:txBody>
      </p:sp>
      <p:sp>
        <p:nvSpPr>
          <p:cNvPr id="16" name="Graphic 28">
            <a:extLst>
              <a:ext uri="{FF2B5EF4-FFF2-40B4-BE49-F238E27FC236}">
                <a16:creationId xmlns:a16="http://schemas.microsoft.com/office/drawing/2014/main" id="{81C5EB87-E224-7E81-90F4-BE513575CE6E}"/>
              </a:ext>
            </a:extLst>
          </p:cNvPr>
          <p:cNvSpPr/>
          <p:nvPr/>
        </p:nvSpPr>
        <p:spPr>
          <a:xfrm>
            <a:off x="491535" y="2824995"/>
            <a:ext cx="4941856" cy="2876583"/>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solidFill>
            <a:srgbClr val="BC8ADA"/>
          </a:soli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ound Diagonal Corner Rectangle 13">
            <a:extLst>
              <a:ext uri="{FF2B5EF4-FFF2-40B4-BE49-F238E27FC236}">
                <a16:creationId xmlns:a16="http://schemas.microsoft.com/office/drawing/2014/main" id="{10848A99-A30C-0596-2C55-5FF5322566B5}"/>
              </a:ext>
            </a:extLst>
          </p:cNvPr>
          <p:cNvSpPr/>
          <p:nvPr/>
        </p:nvSpPr>
        <p:spPr>
          <a:xfrm>
            <a:off x="597552" y="5542800"/>
            <a:ext cx="1467984" cy="632834"/>
          </a:xfrm>
          <a:prstGeom prst="round2DiagRect">
            <a:avLst>
              <a:gd name="adj1" fmla="val 31767"/>
              <a:gd name="adj2" fmla="val 0"/>
            </a:avLst>
          </a:prstGeom>
          <a:solidFill>
            <a:srgbClr val="480A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Narrow" panose="020B0604020202020204" pitchFamily="34" charset="0"/>
                <a:cs typeface="Arial Narrow" panose="020B0604020202020204" pitchFamily="34" charset="0"/>
              </a:rPr>
              <a:t>1984</a:t>
            </a:r>
          </a:p>
        </p:txBody>
      </p:sp>
      <p:pic>
        <p:nvPicPr>
          <p:cNvPr id="17" name="Picture 16">
            <a:extLst>
              <a:ext uri="{FF2B5EF4-FFF2-40B4-BE49-F238E27FC236}">
                <a16:creationId xmlns:a16="http://schemas.microsoft.com/office/drawing/2014/main" id="{BD6EA190-0AC7-08FB-45B4-AB6B4ABAD4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1879" y="2985046"/>
            <a:ext cx="3949790" cy="2603748"/>
          </a:xfrm>
          <a:prstGeom prst="rect">
            <a:avLst/>
          </a:prstGeom>
        </p:spPr>
      </p:pic>
    </p:spTree>
    <p:extLst>
      <p:ext uri="{BB962C8B-B14F-4D97-AF65-F5344CB8AC3E}">
        <p14:creationId xmlns:p14="http://schemas.microsoft.com/office/powerpoint/2010/main" val="1414200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F44CC-454C-163C-F62B-5A04492E0F1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D1EE452-DF12-F608-1EAB-8C873CBB3197}"/>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7F10F8C6-B515-270C-B58F-9D5F94363EBC}"/>
              </a:ext>
            </a:extLst>
          </p:cNvPr>
          <p:cNvSpPr/>
          <p:nvPr/>
        </p:nvSpPr>
        <p:spPr>
          <a:xfrm>
            <a:off x="-1197576" y="-85037"/>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952FD39-7AED-FB67-36B8-D5AB135388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70613BCF-34FB-D817-B394-1386A36EC3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6852" l="7054" r="89851">
                        <a14:foregroundMark x1="14604" y1="87407" x2="20545" y2="97037"/>
                        <a14:foregroundMark x1="20545" y1="97037" x2="22277" y2="96111"/>
                        <a14:foregroundMark x1="22401" y1="90556" x2="29950" y2="91481"/>
                        <a14:foregroundMark x1="28094" y1="89074" x2="21411" y2="87037"/>
                        <a14:foregroundMark x1="21411" y1="86667" x2="18317" y2="87037"/>
                        <a14:foregroundMark x1="7054" y1="89630" x2="7054" y2="89630"/>
                      </a14:backgroundRemoval>
                    </a14:imgEffect>
                  </a14:imgLayer>
                </a14:imgProps>
              </a:ext>
            </a:extLst>
          </a:blip>
          <a:srcRect/>
          <a:stretch/>
        </p:blipFill>
        <p:spPr bwMode="auto">
          <a:xfrm>
            <a:off x="-43449" y="2380020"/>
            <a:ext cx="5737285" cy="3834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D3E039-BB4B-FF60-36CE-2F8A22DEDC40}"/>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pic>
        <p:nvPicPr>
          <p:cNvPr id="9" name="Picture 8">
            <a:extLst>
              <a:ext uri="{FF2B5EF4-FFF2-40B4-BE49-F238E27FC236}">
                <a16:creationId xmlns:a16="http://schemas.microsoft.com/office/drawing/2014/main" id="{E2A8CC79-13EF-FDBE-EF78-2C474CE116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99" y="2312229"/>
            <a:ext cx="5627937" cy="3228798"/>
          </a:xfrm>
          <a:prstGeom prst="rect">
            <a:avLst/>
          </a:prstGeom>
        </p:spPr>
      </p:pic>
      <p:sp>
        <p:nvSpPr>
          <p:cNvPr id="10" name="TextBox 9">
            <a:extLst>
              <a:ext uri="{FF2B5EF4-FFF2-40B4-BE49-F238E27FC236}">
                <a16:creationId xmlns:a16="http://schemas.microsoft.com/office/drawing/2014/main" id="{DEBF2F99-D65C-D0CF-D1CA-29C2F2298261}"/>
              </a:ext>
            </a:extLst>
          </p:cNvPr>
          <p:cNvSpPr txBox="1"/>
          <p:nvPr/>
        </p:nvSpPr>
        <p:spPr>
          <a:xfrm>
            <a:off x="6562165" y="2581835"/>
            <a:ext cx="4007223" cy="1569660"/>
          </a:xfrm>
          <a:prstGeom prst="rect">
            <a:avLst/>
          </a:prstGeom>
          <a:noFill/>
        </p:spPr>
        <p:txBody>
          <a:bodyPr wrap="square" lIns="91440" tIns="45720" rIns="91440" bIns="45720" rtlCol="0" anchor="t">
            <a:spAutoFit/>
          </a:bodyPr>
          <a:lstStyle/>
          <a:p>
            <a:r>
              <a:rPr lang="en-US" sz="2400" b="0" i="0">
                <a:solidFill>
                  <a:schemeClr val="bg1"/>
                </a:solidFill>
                <a:effectLst/>
                <a:latin typeface="Arial"/>
                <a:cs typeface="Arial"/>
              </a:rPr>
              <a:t>Shure releases the ST2500 Desktop Teleconferencing Unit with DSP-based, full duplex audio.</a:t>
            </a:r>
            <a:endParaRPr lang="en-US" sz="2400">
              <a:solidFill>
                <a:schemeClr val="bg1"/>
              </a:solidFill>
              <a:latin typeface="Arial"/>
              <a:cs typeface="Arial"/>
            </a:endParaRPr>
          </a:p>
        </p:txBody>
      </p:sp>
    </p:spTree>
    <p:extLst>
      <p:ext uri="{BB962C8B-B14F-4D97-AF65-F5344CB8AC3E}">
        <p14:creationId xmlns:p14="http://schemas.microsoft.com/office/powerpoint/2010/main" val="3284274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91297-4B3C-FB2C-98E0-22334F77EBC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17BF107-F7CE-E9F3-2154-A0909D6EEA4E}"/>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D0A79A3A-0340-63A4-AA02-0DAC24BF9ACF}"/>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2001A56-BC27-2759-9A19-F65A7C24B2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1D978EE1-35C4-E9EF-6589-4122D89F7204}"/>
              </a:ext>
            </a:extLst>
          </p:cNvPr>
          <p:cNvPicPr>
            <a:picLocks noChangeAspect="1" noChangeArrowheads="1"/>
          </p:cNvPicPr>
          <p:nvPr/>
        </p:nvPicPr>
        <p:blipFill>
          <a:blip r:embed="rId4"/>
          <a:srcRect/>
          <a:stretch/>
        </p:blipFill>
        <p:spPr bwMode="auto">
          <a:xfrm>
            <a:off x="312426" y="2341311"/>
            <a:ext cx="5112432" cy="3834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28C72B-0D8D-3509-2A90-664B3C9EF4DB}"/>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4" name="TextBox 3">
            <a:extLst>
              <a:ext uri="{FF2B5EF4-FFF2-40B4-BE49-F238E27FC236}">
                <a16:creationId xmlns:a16="http://schemas.microsoft.com/office/drawing/2014/main" id="{825CDE72-3E40-FE6F-27EA-ADE015201355}"/>
              </a:ext>
            </a:extLst>
          </p:cNvPr>
          <p:cNvSpPr txBox="1"/>
          <p:nvPr/>
        </p:nvSpPr>
        <p:spPr>
          <a:xfrm>
            <a:off x="6102090" y="1949231"/>
            <a:ext cx="4941750" cy="4339650"/>
          </a:xfrm>
          <a:prstGeom prst="rect">
            <a:avLst/>
          </a:prstGeom>
          <a:noFill/>
        </p:spPr>
        <p:txBody>
          <a:bodyPr wrap="square" lIns="91440" tIns="45720" rIns="91440" bIns="45720" rtlCol="0" anchor="t">
            <a:spAutoFit/>
          </a:bodyPr>
          <a:lstStyle/>
          <a:p>
            <a:pPr algn="l"/>
            <a:r>
              <a:rPr lang="en-US" sz="2400" b="0" i="0">
                <a:solidFill>
                  <a:schemeClr val="bg1"/>
                </a:solidFill>
                <a:effectLst/>
                <a:latin typeface="Arial"/>
                <a:cs typeface="Arial"/>
              </a:rPr>
              <a:t>The DFR11EQ expands Shure's use of digital signal processing via a device that sets the standard for automatic feedback reduction. Today, nearly all new Shure products are powered by DSP, and Shure continues to invest in dedicated DSP devices such as the </a:t>
            </a:r>
            <a:r>
              <a:rPr lang="en-US" sz="2400" b="0" i="0" err="1">
                <a:solidFill>
                  <a:schemeClr val="bg1"/>
                </a:solidFill>
                <a:effectLst/>
                <a:latin typeface="Arial"/>
                <a:cs typeface="Arial"/>
              </a:rPr>
              <a:t>IntelliMix</a:t>
            </a:r>
            <a:r>
              <a:rPr lang="en-US" sz="2400" b="0" i="0">
                <a:solidFill>
                  <a:schemeClr val="bg1"/>
                </a:solidFill>
                <a:effectLst/>
                <a:latin typeface="Arial"/>
                <a:cs typeface="Arial"/>
              </a:rPr>
              <a:t>® P300 Audio Conferencing Processor.</a:t>
            </a:r>
          </a:p>
          <a:p>
            <a:br>
              <a:rPr lang="en-US"/>
            </a:br>
            <a:endParaRPr lang="en-US"/>
          </a:p>
        </p:txBody>
      </p:sp>
    </p:spTree>
    <p:extLst>
      <p:ext uri="{BB962C8B-B14F-4D97-AF65-F5344CB8AC3E}">
        <p14:creationId xmlns:p14="http://schemas.microsoft.com/office/powerpoint/2010/main" val="1887599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81E61-AF2E-FF88-AA58-78DA6DD6984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58E7DC1-5F81-533E-2070-91AF1A83F259}"/>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15964419-5011-C328-0658-589825F8D85B}"/>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856174C-3751-559E-A971-43FD6B9255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BDFCCB63-9214-1A05-38FC-BF0AF087D60D}"/>
              </a:ext>
            </a:extLst>
          </p:cNvPr>
          <p:cNvPicPr>
            <a:picLocks noChangeAspect="1" noChangeArrowheads="1"/>
          </p:cNvPicPr>
          <p:nvPr/>
        </p:nvPicPr>
        <p:blipFill>
          <a:blip r:embed="rId4"/>
          <a:srcRect/>
          <a:stretch/>
        </p:blipFill>
        <p:spPr bwMode="auto">
          <a:xfrm>
            <a:off x="312426" y="2341311"/>
            <a:ext cx="5112432" cy="3834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7AD81E-DEDE-ED7F-6903-B229531EC458}"/>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4" name="TextBox 3">
            <a:extLst>
              <a:ext uri="{FF2B5EF4-FFF2-40B4-BE49-F238E27FC236}">
                <a16:creationId xmlns:a16="http://schemas.microsoft.com/office/drawing/2014/main" id="{5412790B-5F79-8290-AA90-74CDA522C998}"/>
              </a:ext>
            </a:extLst>
          </p:cNvPr>
          <p:cNvSpPr txBox="1"/>
          <p:nvPr/>
        </p:nvSpPr>
        <p:spPr>
          <a:xfrm>
            <a:off x="6215754" y="2218527"/>
            <a:ext cx="4007223" cy="3046988"/>
          </a:xfrm>
          <a:prstGeom prst="rect">
            <a:avLst/>
          </a:prstGeom>
          <a:noFill/>
        </p:spPr>
        <p:txBody>
          <a:bodyPr wrap="square" lIns="91440" tIns="45720" rIns="91440" bIns="45720" rtlCol="0" anchor="t">
            <a:spAutoFit/>
          </a:bodyPr>
          <a:lstStyle/>
          <a:p>
            <a:pPr algn="l"/>
            <a:r>
              <a:rPr lang="en-US" sz="2400" b="0" i="0">
                <a:solidFill>
                  <a:schemeClr val="bg1"/>
                </a:solidFill>
                <a:effectLst/>
                <a:latin typeface="Arial"/>
                <a:cs typeface="Arial"/>
              </a:rPr>
              <a:t>The Microflex Wireless (MXW) System, Shure's first wireless microphone tailored for conference rooms, debuts in 2013, offering flexible and reliable audio solutions for dynamic meeting environments. </a:t>
            </a:r>
            <a:endParaRPr lang="en-US" sz="2400">
              <a:solidFill>
                <a:schemeClr val="bg1"/>
              </a:solidFill>
              <a:latin typeface="Arial"/>
              <a:cs typeface="Arial"/>
            </a:endParaRPr>
          </a:p>
        </p:txBody>
      </p:sp>
    </p:spTree>
    <p:extLst>
      <p:ext uri="{BB962C8B-B14F-4D97-AF65-F5344CB8AC3E}">
        <p14:creationId xmlns:p14="http://schemas.microsoft.com/office/powerpoint/2010/main" val="308680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C2F80-961E-E9D7-D096-5EF70055FFD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F88D7CD-FEC7-5302-2E78-14F299386C2D}"/>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E0D2C82F-9877-4074-4CBD-776FE9A14B0C}"/>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5AD284A-CC47-9248-4A28-66D472FB43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0BD25400-D4D8-046B-7E27-1C9A81EB659A}"/>
              </a:ext>
            </a:extLst>
          </p:cNvPr>
          <p:cNvPicPr>
            <a:picLocks noChangeAspect="1" noChangeArrowheads="1"/>
          </p:cNvPicPr>
          <p:nvPr/>
        </p:nvPicPr>
        <p:blipFill>
          <a:blip r:embed="rId4"/>
          <a:srcRect/>
          <a:stretch/>
        </p:blipFill>
        <p:spPr bwMode="auto">
          <a:xfrm>
            <a:off x="312426" y="2341311"/>
            <a:ext cx="5112432" cy="3834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4A4893-51E6-9E61-60F6-0D580D8C6C4A}"/>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4" name="TextBox 3">
            <a:extLst>
              <a:ext uri="{FF2B5EF4-FFF2-40B4-BE49-F238E27FC236}">
                <a16:creationId xmlns:a16="http://schemas.microsoft.com/office/drawing/2014/main" id="{7E3D8AF0-6949-F0A1-7BC9-E5DC72F73E7E}"/>
              </a:ext>
            </a:extLst>
          </p:cNvPr>
          <p:cNvSpPr txBox="1"/>
          <p:nvPr/>
        </p:nvSpPr>
        <p:spPr>
          <a:xfrm>
            <a:off x="6472837" y="2046526"/>
            <a:ext cx="4007223" cy="2769989"/>
          </a:xfrm>
          <a:prstGeom prst="rect">
            <a:avLst/>
          </a:prstGeom>
          <a:noFill/>
        </p:spPr>
        <p:txBody>
          <a:bodyPr wrap="square" lIns="91440" tIns="45720" rIns="91440" bIns="45720" rtlCol="0" anchor="t">
            <a:spAutoFit/>
          </a:bodyPr>
          <a:lstStyle/>
          <a:p>
            <a:pPr algn="l"/>
            <a:r>
              <a:rPr lang="en-US" sz="2400" b="0" i="0">
                <a:solidFill>
                  <a:schemeClr val="bg1"/>
                </a:solidFill>
                <a:effectLst/>
                <a:latin typeface="Arial"/>
                <a:cs typeface="Arial"/>
              </a:rPr>
              <a:t>Providing remarkable audio capture from a distance, the MXA910 Ceiling Array Microphone changes conference rooms forever.</a:t>
            </a:r>
          </a:p>
          <a:p>
            <a:br>
              <a:rPr lang="en-US"/>
            </a:br>
            <a:br>
              <a:rPr lang="en-US"/>
            </a:br>
            <a:endParaRPr lang="en-US"/>
          </a:p>
        </p:txBody>
      </p:sp>
    </p:spTree>
    <p:extLst>
      <p:ext uri="{BB962C8B-B14F-4D97-AF65-F5344CB8AC3E}">
        <p14:creationId xmlns:p14="http://schemas.microsoft.com/office/powerpoint/2010/main" val="1450797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B031-A118-2D70-61A7-370A459893F0}"/>
            </a:ext>
          </a:extLst>
        </p:cNvPr>
        <p:cNvGrpSpPr/>
        <p:nvPr/>
      </p:nvGrpSpPr>
      <p:grpSpPr>
        <a:xfrm>
          <a:off x="0" y="0"/>
          <a:ext cx="0" cy="0"/>
          <a:chOff x="0" y="0"/>
          <a:chExt cx="0" cy="0"/>
        </a:xfrm>
      </p:grpSpPr>
      <p:pic>
        <p:nvPicPr>
          <p:cNvPr id="9" name="Picture 44" descr="page1image33723472">
            <a:extLst>
              <a:ext uri="{FF2B5EF4-FFF2-40B4-BE49-F238E27FC236}">
                <a16:creationId xmlns:a16="http://schemas.microsoft.com/office/drawing/2014/main" id="{92B8E5F0-338D-0209-B09C-EA565C7A3C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1798" y="2528704"/>
            <a:ext cx="4127775" cy="3117338"/>
          </a:xfrm>
          <a:prstGeom prst="rect">
            <a:avLst/>
          </a:prstGeom>
          <a:noFill/>
        </p:spPr>
      </p:pic>
      <p:sp>
        <p:nvSpPr>
          <p:cNvPr id="5" name="Rectangle 4">
            <a:extLst>
              <a:ext uri="{FF2B5EF4-FFF2-40B4-BE49-F238E27FC236}">
                <a16:creationId xmlns:a16="http://schemas.microsoft.com/office/drawing/2014/main" id="{2E7B3ED2-89B2-BE93-0854-11E7A079D6A2}"/>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C491A318-EECC-2746-5B7D-63B559BE456F}"/>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B0808D2-DF45-2230-6851-10A1128EF1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21CC0621-75A6-2BD3-6BD1-D4FBF4C76D08}"/>
              </a:ext>
            </a:extLst>
          </p:cNvPr>
          <p:cNvPicPr>
            <a:picLocks noChangeAspect="1" noChangeArrowheads="1"/>
          </p:cNvPicPr>
          <p:nvPr/>
        </p:nvPicPr>
        <p:blipFill>
          <a:blip r:embed="rId5"/>
          <a:srcRect/>
          <a:stretch/>
        </p:blipFill>
        <p:spPr bwMode="auto">
          <a:xfrm>
            <a:off x="312426" y="2341311"/>
            <a:ext cx="5112432" cy="3834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7FE9AE-D731-1D90-881E-0D41608F05A9}"/>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4" name="TextBox 3">
            <a:extLst>
              <a:ext uri="{FF2B5EF4-FFF2-40B4-BE49-F238E27FC236}">
                <a16:creationId xmlns:a16="http://schemas.microsoft.com/office/drawing/2014/main" id="{CCD986C2-6780-D2BF-912E-A1A51FD4AC9F}"/>
              </a:ext>
            </a:extLst>
          </p:cNvPr>
          <p:cNvSpPr txBox="1"/>
          <p:nvPr/>
        </p:nvSpPr>
        <p:spPr>
          <a:xfrm>
            <a:off x="5612647" y="1954183"/>
            <a:ext cx="5099902" cy="4616648"/>
          </a:xfrm>
          <a:prstGeom prst="rect">
            <a:avLst/>
          </a:prstGeom>
          <a:noFill/>
        </p:spPr>
        <p:txBody>
          <a:bodyPr wrap="square" lIns="91440" tIns="45720" rIns="91440" bIns="45720" rtlCol="0" anchor="t">
            <a:spAutoFit/>
          </a:bodyPr>
          <a:lstStyle/>
          <a:p>
            <a:pPr algn="l"/>
            <a:r>
              <a:rPr lang="en-US" sz="2400" b="0" i="0">
                <a:solidFill>
                  <a:schemeClr val="bg1"/>
                </a:solidFill>
                <a:effectLst/>
                <a:latin typeface="Arial"/>
                <a:cs typeface="Arial"/>
              </a:rPr>
              <a:t>Shure revolutionizes the AV industry with the introduction of IntelliMix Room, the first-of-its-kind audio processing software. </a:t>
            </a:r>
            <a:r>
              <a:rPr lang="en-US" sz="2400" b="0" i="0" err="1">
                <a:solidFill>
                  <a:schemeClr val="bg1"/>
                </a:solidFill>
                <a:effectLst/>
                <a:latin typeface="Arial"/>
                <a:cs typeface="Arial"/>
              </a:rPr>
              <a:t>IntelliMix</a:t>
            </a:r>
            <a:r>
              <a:rPr lang="en-US" sz="2400" b="0" i="0">
                <a:solidFill>
                  <a:schemeClr val="bg1"/>
                </a:solidFill>
                <a:effectLst/>
                <a:latin typeface="Arial"/>
                <a:cs typeface="Arial"/>
              </a:rPr>
              <a:t> Room® optimizes audio conferencing with advanced DSP algorithms that run directly on Windows devices, simplifying room deployments by eliminating the need for dedicated DSP hardware.</a:t>
            </a:r>
          </a:p>
          <a:p>
            <a:br>
              <a:rPr lang="en-US"/>
            </a:br>
            <a:br>
              <a:rPr lang="en-US"/>
            </a:br>
            <a:endParaRPr lang="en-US"/>
          </a:p>
        </p:txBody>
      </p:sp>
    </p:spTree>
    <p:extLst>
      <p:ext uri="{BB962C8B-B14F-4D97-AF65-F5344CB8AC3E}">
        <p14:creationId xmlns:p14="http://schemas.microsoft.com/office/powerpoint/2010/main" val="3399331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D3BC-A080-CFD0-75F7-F420BC1EB5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BB3D573-FA3D-4F4F-1EA4-4B11809FF915}"/>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FE9F9797-948F-1DB4-24F7-BE37794D4C30}"/>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784D49B1-471B-A1A6-CE88-86BCC5C1B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3C9F3A3E-4215-87A4-C36C-5F2CCF9C9CC3}"/>
              </a:ext>
            </a:extLst>
          </p:cNvPr>
          <p:cNvPicPr>
            <a:picLocks noChangeAspect="1" noChangeArrowheads="1"/>
          </p:cNvPicPr>
          <p:nvPr/>
        </p:nvPicPr>
        <p:blipFill>
          <a:blip r:embed="rId4"/>
          <a:srcRect/>
          <a:stretch/>
        </p:blipFill>
        <p:spPr bwMode="auto">
          <a:xfrm>
            <a:off x="312426" y="2341311"/>
            <a:ext cx="5112432" cy="3834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AC7808-0BF1-7DCD-81F5-C9CEC3CA8F67}"/>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4" name="TextBox 3">
            <a:extLst>
              <a:ext uri="{FF2B5EF4-FFF2-40B4-BE49-F238E27FC236}">
                <a16:creationId xmlns:a16="http://schemas.microsoft.com/office/drawing/2014/main" id="{9581551B-BC79-B09E-875E-4D2E252BCABB}"/>
              </a:ext>
            </a:extLst>
          </p:cNvPr>
          <p:cNvSpPr txBox="1"/>
          <p:nvPr/>
        </p:nvSpPr>
        <p:spPr>
          <a:xfrm>
            <a:off x="6649477" y="2270912"/>
            <a:ext cx="4007223" cy="3600986"/>
          </a:xfrm>
          <a:prstGeom prst="rect">
            <a:avLst/>
          </a:prstGeom>
          <a:noFill/>
        </p:spPr>
        <p:txBody>
          <a:bodyPr wrap="square" lIns="91440" tIns="45720" rIns="91440" bIns="45720" rtlCol="0" anchor="t">
            <a:spAutoFit/>
          </a:bodyPr>
          <a:lstStyle/>
          <a:p>
            <a:pPr algn="l"/>
            <a:r>
              <a:rPr lang="en-US" sz="2400" b="0" i="0">
                <a:solidFill>
                  <a:schemeClr val="bg1"/>
                </a:solidFill>
                <a:effectLst/>
                <a:latin typeface="Arial"/>
                <a:cs typeface="Arial"/>
              </a:rPr>
              <a:t>Shure expands the Microflex Ecosystem with the addition of the MXA710 linear array, the MXA-Mute, and the MXN5 networked PoE ceiling speaker to provide a complete end-to-end audio solution. </a:t>
            </a:r>
            <a:br>
              <a:rPr lang="en-US"/>
            </a:br>
            <a:br>
              <a:rPr lang="en-US"/>
            </a:br>
            <a:endParaRPr lang="en-US"/>
          </a:p>
        </p:txBody>
      </p:sp>
      <p:pic>
        <p:nvPicPr>
          <p:cNvPr id="10" name="Picture 44" descr="page1image33723472">
            <a:extLst>
              <a:ext uri="{FF2B5EF4-FFF2-40B4-BE49-F238E27FC236}">
                <a16:creationId xmlns:a16="http://schemas.microsoft.com/office/drawing/2014/main" id="{32B4224F-A5E8-F856-3F77-6E619402886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2061" y="2270912"/>
            <a:ext cx="4599595" cy="3473662"/>
          </a:xfrm>
          <a:prstGeom prst="rect">
            <a:avLst/>
          </a:prstGeom>
          <a:noFill/>
        </p:spPr>
      </p:pic>
      <p:sp>
        <p:nvSpPr>
          <p:cNvPr id="12" name="Round Diagonal Corner Rectangle 11">
            <a:extLst>
              <a:ext uri="{FF2B5EF4-FFF2-40B4-BE49-F238E27FC236}">
                <a16:creationId xmlns:a16="http://schemas.microsoft.com/office/drawing/2014/main" id="{8D7A36BD-1613-FDD0-13B4-C5D6F0DED171}"/>
              </a:ext>
            </a:extLst>
          </p:cNvPr>
          <p:cNvSpPr/>
          <p:nvPr/>
        </p:nvSpPr>
        <p:spPr>
          <a:xfrm>
            <a:off x="597552" y="5542800"/>
            <a:ext cx="1467984" cy="632834"/>
          </a:xfrm>
          <a:prstGeom prst="round2DiagRect">
            <a:avLst>
              <a:gd name="adj1" fmla="val 31767"/>
              <a:gd name="adj2" fmla="val 0"/>
            </a:avLst>
          </a:prstGeom>
          <a:solidFill>
            <a:srgbClr val="1D2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Narrow" panose="020B0604020202020204" pitchFamily="34" charset="0"/>
                <a:cs typeface="Arial Narrow" panose="020B0604020202020204" pitchFamily="34" charset="0"/>
              </a:rPr>
              <a:t>2020</a:t>
            </a:r>
          </a:p>
        </p:txBody>
      </p:sp>
      <p:pic>
        <p:nvPicPr>
          <p:cNvPr id="19" name="Picture 18" descr="A black rectangular object with a black background&#10;&#10;AI-generated content may be incorrect.">
            <a:extLst>
              <a:ext uri="{FF2B5EF4-FFF2-40B4-BE49-F238E27FC236}">
                <a16:creationId xmlns:a16="http://schemas.microsoft.com/office/drawing/2014/main" id="{2CC00272-1DFA-C52F-3D9C-A1433DE0BF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7430" y="3476234"/>
            <a:ext cx="3908856" cy="2605904"/>
          </a:xfrm>
          <a:prstGeom prst="rect">
            <a:avLst/>
          </a:prstGeom>
        </p:spPr>
      </p:pic>
      <p:pic>
        <p:nvPicPr>
          <p:cNvPr id="21" name="Picture 20">
            <a:extLst>
              <a:ext uri="{FF2B5EF4-FFF2-40B4-BE49-F238E27FC236}">
                <a16:creationId xmlns:a16="http://schemas.microsoft.com/office/drawing/2014/main" id="{7256E625-49D0-8F02-4F4C-F6A4E151B6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3106" y="2829589"/>
            <a:ext cx="1040055" cy="1446834"/>
          </a:xfrm>
          <a:prstGeom prst="rect">
            <a:avLst/>
          </a:prstGeom>
        </p:spPr>
      </p:pic>
      <p:pic>
        <p:nvPicPr>
          <p:cNvPr id="30" name="Picture 29" descr="A white circular object with a black background&#10;&#10;AI-generated content may be incorrect.">
            <a:extLst>
              <a:ext uri="{FF2B5EF4-FFF2-40B4-BE49-F238E27FC236}">
                <a16:creationId xmlns:a16="http://schemas.microsoft.com/office/drawing/2014/main" id="{91C8F93E-3129-6FF7-E692-6896D4EA24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28428" y="2036589"/>
            <a:ext cx="3908856" cy="2606713"/>
          </a:xfrm>
          <a:prstGeom prst="rect">
            <a:avLst/>
          </a:prstGeom>
        </p:spPr>
      </p:pic>
    </p:spTree>
    <p:extLst>
      <p:ext uri="{BB962C8B-B14F-4D97-AF65-F5344CB8AC3E}">
        <p14:creationId xmlns:p14="http://schemas.microsoft.com/office/powerpoint/2010/main" val="4068206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CF35A-4532-1F61-1F3B-A53A1A48EC0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B51967C-53DF-2005-0374-B6CC14CE6469}"/>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7E762487-FC2D-D18C-7220-280FDBFD6B53}"/>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4ED28A8E-91E7-004D-1423-7480FCCD1F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sp>
        <p:nvSpPr>
          <p:cNvPr id="3" name="TextBox 2">
            <a:extLst>
              <a:ext uri="{FF2B5EF4-FFF2-40B4-BE49-F238E27FC236}">
                <a16:creationId xmlns:a16="http://schemas.microsoft.com/office/drawing/2014/main" id="{677353F5-9BA0-97C9-E061-25768742A386}"/>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4" name="TextBox 3">
            <a:extLst>
              <a:ext uri="{FF2B5EF4-FFF2-40B4-BE49-F238E27FC236}">
                <a16:creationId xmlns:a16="http://schemas.microsoft.com/office/drawing/2014/main" id="{6DA683C1-23CD-D4E2-A754-B06A2B7EDE20}"/>
              </a:ext>
            </a:extLst>
          </p:cNvPr>
          <p:cNvSpPr txBox="1"/>
          <p:nvPr/>
        </p:nvSpPr>
        <p:spPr>
          <a:xfrm>
            <a:off x="6649477" y="2270912"/>
            <a:ext cx="4007223" cy="3083921"/>
          </a:xfrm>
          <a:prstGeom prst="rect">
            <a:avLst/>
          </a:prstGeom>
          <a:noFill/>
        </p:spPr>
        <p:txBody>
          <a:bodyPr wrap="square" lIns="91440" tIns="45720" rIns="91440" bIns="45720" rtlCol="0" anchor="t">
            <a:spAutoFit/>
          </a:bodyPr>
          <a:lstStyle/>
          <a:p>
            <a:pPr>
              <a:lnSpc>
                <a:spcPct val="110000"/>
              </a:lnSpc>
            </a:pPr>
            <a:r>
              <a:rPr lang="en-US" sz="2400" b="0" i="0">
                <a:solidFill>
                  <a:schemeClr val="bg1"/>
                </a:solidFill>
                <a:effectLst/>
                <a:latin typeface="Arial"/>
                <a:cs typeface="Arial"/>
              </a:rPr>
              <a:t>Shure introduces the </a:t>
            </a:r>
            <a:r>
              <a:rPr lang="en-US" sz="2400" i="0">
                <a:solidFill>
                  <a:schemeClr val="bg1"/>
                </a:solidFill>
                <a:effectLst/>
                <a:latin typeface="Arial"/>
                <a:cs typeface="Arial"/>
              </a:rPr>
              <a:t>MXA920 </a:t>
            </a:r>
            <a:r>
              <a:rPr lang="en-US" sz="2400">
                <a:solidFill>
                  <a:schemeClr val="bg1"/>
                </a:solidFill>
                <a:latin typeface="Arial"/>
                <a:cs typeface="Arial"/>
              </a:rPr>
              <a:t>Next Generation Array featuring Automatic Coverage™ Technology redefines streamlined setup and deployment. </a:t>
            </a:r>
          </a:p>
          <a:p>
            <a:pPr algn="l"/>
            <a:br>
              <a:rPr lang="en-US"/>
            </a:br>
            <a:endParaRPr lang="en-US"/>
          </a:p>
        </p:txBody>
      </p:sp>
      <p:grpSp>
        <p:nvGrpSpPr>
          <p:cNvPr id="7" name="Group 6">
            <a:extLst>
              <a:ext uri="{FF2B5EF4-FFF2-40B4-BE49-F238E27FC236}">
                <a16:creationId xmlns:a16="http://schemas.microsoft.com/office/drawing/2014/main" id="{0851ABF7-F8B9-F7E9-F8F1-86BE12AB10A0}"/>
              </a:ext>
            </a:extLst>
          </p:cNvPr>
          <p:cNvGrpSpPr/>
          <p:nvPr/>
        </p:nvGrpSpPr>
        <p:grpSpPr>
          <a:xfrm>
            <a:off x="312426" y="2267909"/>
            <a:ext cx="5112432" cy="3907726"/>
            <a:chOff x="312426" y="2267909"/>
            <a:chExt cx="5112432" cy="3907726"/>
          </a:xfrm>
        </p:grpSpPr>
        <p:pic>
          <p:nvPicPr>
            <p:cNvPr id="2" name="Picture 2">
              <a:extLst>
                <a:ext uri="{FF2B5EF4-FFF2-40B4-BE49-F238E27FC236}">
                  <a16:creationId xmlns:a16="http://schemas.microsoft.com/office/drawing/2014/main" id="{B11B8F44-09E4-96C5-A06A-B29ADDB84152}"/>
                </a:ext>
              </a:extLst>
            </p:cNvPr>
            <p:cNvPicPr>
              <a:picLocks noChangeAspect="1" noChangeArrowheads="1"/>
            </p:cNvPicPr>
            <p:nvPr/>
          </p:nvPicPr>
          <p:blipFill>
            <a:blip r:embed="rId4"/>
            <a:srcRect/>
            <a:stretch/>
          </p:blipFill>
          <p:spPr bwMode="auto">
            <a:xfrm>
              <a:off x="312426" y="2341311"/>
              <a:ext cx="5112432" cy="38343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4" descr="page1image33723472">
              <a:extLst>
                <a:ext uri="{FF2B5EF4-FFF2-40B4-BE49-F238E27FC236}">
                  <a16:creationId xmlns:a16="http://schemas.microsoft.com/office/drawing/2014/main" id="{19AA6834-91B0-549B-559C-6AD09E5E30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2061" y="2270912"/>
              <a:ext cx="4599595" cy="3473662"/>
            </a:xfrm>
            <a:prstGeom prst="rect">
              <a:avLst/>
            </a:prstGeom>
            <a:noFill/>
          </p:spPr>
        </p:pic>
        <p:sp>
          <p:nvSpPr>
            <p:cNvPr id="12" name="Round Diagonal Corner Rectangle 11">
              <a:extLst>
                <a:ext uri="{FF2B5EF4-FFF2-40B4-BE49-F238E27FC236}">
                  <a16:creationId xmlns:a16="http://schemas.microsoft.com/office/drawing/2014/main" id="{6FD32214-C4BE-F699-C1A0-D5C54C466A05}"/>
                </a:ext>
              </a:extLst>
            </p:cNvPr>
            <p:cNvSpPr/>
            <p:nvPr/>
          </p:nvSpPr>
          <p:spPr>
            <a:xfrm>
              <a:off x="597552" y="5542800"/>
              <a:ext cx="1467984" cy="632834"/>
            </a:xfrm>
            <a:prstGeom prst="round2DiagRect">
              <a:avLst>
                <a:gd name="adj1" fmla="val 31767"/>
                <a:gd name="adj2" fmla="val 0"/>
              </a:avLst>
            </a:prstGeom>
            <a:solidFill>
              <a:srgbClr val="1D2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Narrow" panose="020B0604020202020204" pitchFamily="34" charset="0"/>
                  <a:cs typeface="Arial Narrow" panose="020B0604020202020204" pitchFamily="34" charset="0"/>
                </a:rPr>
                <a:t>2022</a:t>
              </a:r>
            </a:p>
          </p:txBody>
        </p:sp>
        <p:pic>
          <p:nvPicPr>
            <p:cNvPr id="23" name="Picture 17" descr="A picture containing tennis, racket, electronics, loudspeaker&#10;&#10;Description automatically generated">
              <a:extLst>
                <a:ext uri="{FF2B5EF4-FFF2-40B4-BE49-F238E27FC236}">
                  <a16:creationId xmlns:a16="http://schemas.microsoft.com/office/drawing/2014/main" id="{3B491228-E841-01DF-DFE3-8E85EFB662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1204" y="3850756"/>
              <a:ext cx="3237309" cy="1678819"/>
            </a:xfrm>
            <a:prstGeom prst="rect">
              <a:avLst/>
            </a:prstGeom>
          </p:spPr>
        </p:pic>
        <p:pic>
          <p:nvPicPr>
            <p:cNvPr id="27" name="Picture 18">
              <a:extLst>
                <a:ext uri="{FF2B5EF4-FFF2-40B4-BE49-F238E27FC236}">
                  <a16:creationId xmlns:a16="http://schemas.microsoft.com/office/drawing/2014/main" id="{0E33B63F-CEAB-90FB-1B5D-2168C4B752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90924" y="2267909"/>
              <a:ext cx="2722028" cy="1509027"/>
            </a:xfrm>
            <a:prstGeom prst="rect">
              <a:avLst/>
            </a:prstGeom>
          </p:spPr>
        </p:pic>
      </p:grpSp>
    </p:spTree>
    <p:extLst>
      <p:ext uri="{BB962C8B-B14F-4D97-AF65-F5344CB8AC3E}">
        <p14:creationId xmlns:p14="http://schemas.microsoft.com/office/powerpoint/2010/main" val="2070747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75311-85DA-569D-3199-52A2F22D717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DD920E3-4B8D-3DE6-BE0D-6740C9195836}"/>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8EECB362-B70A-3EBD-52F2-7A66A65F33EE}"/>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579592E3-117C-E546-1C78-84AB0503E9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4B710DB0-5A53-F1F9-124C-B17C8409DADA}"/>
              </a:ext>
            </a:extLst>
          </p:cNvPr>
          <p:cNvPicPr>
            <a:picLocks noChangeAspect="1" noChangeArrowheads="1"/>
          </p:cNvPicPr>
          <p:nvPr/>
        </p:nvPicPr>
        <p:blipFill>
          <a:blip r:embed="rId4"/>
          <a:srcRect/>
          <a:stretch/>
        </p:blipFill>
        <p:spPr bwMode="auto">
          <a:xfrm>
            <a:off x="312426" y="2341311"/>
            <a:ext cx="5112432" cy="3834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BB65A2-24AF-5CD4-8E92-BD6FB4453EC2}"/>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4" name="TextBox 3">
            <a:extLst>
              <a:ext uri="{FF2B5EF4-FFF2-40B4-BE49-F238E27FC236}">
                <a16:creationId xmlns:a16="http://schemas.microsoft.com/office/drawing/2014/main" id="{5284C1DB-8800-0E59-95F9-D8E578EEA03B}"/>
              </a:ext>
            </a:extLst>
          </p:cNvPr>
          <p:cNvSpPr txBox="1"/>
          <p:nvPr/>
        </p:nvSpPr>
        <p:spPr>
          <a:xfrm>
            <a:off x="6649477" y="2270912"/>
            <a:ext cx="4007223" cy="3083921"/>
          </a:xfrm>
          <a:prstGeom prst="rect">
            <a:avLst/>
          </a:prstGeom>
          <a:noFill/>
        </p:spPr>
        <p:txBody>
          <a:bodyPr wrap="square" lIns="91440" tIns="45720" rIns="91440" bIns="45720" rtlCol="0" anchor="t">
            <a:spAutoFit/>
          </a:bodyPr>
          <a:lstStyle/>
          <a:p>
            <a:pPr>
              <a:lnSpc>
                <a:spcPct val="110000"/>
              </a:lnSpc>
            </a:pPr>
            <a:r>
              <a:rPr lang="en-US" sz="2400" b="0" i="0">
                <a:solidFill>
                  <a:schemeClr val="bg1"/>
                </a:solidFill>
                <a:effectLst/>
                <a:latin typeface="Arial"/>
                <a:cs typeface="Arial"/>
              </a:rPr>
              <a:t>Shure introduces the </a:t>
            </a:r>
            <a:r>
              <a:rPr lang="en-US" sz="2400" i="0">
                <a:solidFill>
                  <a:schemeClr val="bg1"/>
                </a:solidFill>
                <a:effectLst/>
                <a:latin typeface="Arial"/>
                <a:cs typeface="Arial"/>
              </a:rPr>
              <a:t>MXA902, ceiling microphone with DSP and loudspeaker for small to medium collaboration spaces.</a:t>
            </a:r>
            <a:endParaRPr lang="en-US" sz="2400">
              <a:solidFill>
                <a:schemeClr val="bg1"/>
              </a:solidFill>
              <a:latin typeface="Arial"/>
              <a:cs typeface="Arial"/>
            </a:endParaRPr>
          </a:p>
          <a:p>
            <a:pPr algn="l"/>
            <a:br>
              <a:rPr lang="en-US"/>
            </a:br>
            <a:endParaRPr lang="en-US"/>
          </a:p>
        </p:txBody>
      </p:sp>
      <p:pic>
        <p:nvPicPr>
          <p:cNvPr id="10" name="Picture 44" descr="page1image33723472">
            <a:extLst>
              <a:ext uri="{FF2B5EF4-FFF2-40B4-BE49-F238E27FC236}">
                <a16:creationId xmlns:a16="http://schemas.microsoft.com/office/drawing/2014/main" id="{155196D0-8760-D4B1-E689-148E7326044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2061" y="2270912"/>
            <a:ext cx="4599595" cy="3473662"/>
          </a:xfrm>
          <a:prstGeom prst="rect">
            <a:avLst/>
          </a:prstGeom>
          <a:noFill/>
        </p:spPr>
      </p:pic>
      <p:sp>
        <p:nvSpPr>
          <p:cNvPr id="12" name="Round Diagonal Corner Rectangle 11">
            <a:extLst>
              <a:ext uri="{FF2B5EF4-FFF2-40B4-BE49-F238E27FC236}">
                <a16:creationId xmlns:a16="http://schemas.microsoft.com/office/drawing/2014/main" id="{0AB1517C-3CDF-E519-20EA-D93B02B5B922}"/>
              </a:ext>
            </a:extLst>
          </p:cNvPr>
          <p:cNvSpPr/>
          <p:nvPr/>
        </p:nvSpPr>
        <p:spPr>
          <a:xfrm>
            <a:off x="597552" y="5542800"/>
            <a:ext cx="1467984" cy="632834"/>
          </a:xfrm>
          <a:prstGeom prst="round2DiagRect">
            <a:avLst>
              <a:gd name="adj1" fmla="val 31767"/>
              <a:gd name="adj2" fmla="val 0"/>
            </a:avLst>
          </a:prstGeom>
          <a:solidFill>
            <a:srgbClr val="1D2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Narrow" panose="020B0604020202020204" pitchFamily="34" charset="0"/>
                <a:cs typeface="Arial Narrow" panose="020B0604020202020204" pitchFamily="34" charset="0"/>
              </a:rPr>
              <a:t>2023</a:t>
            </a:r>
          </a:p>
        </p:txBody>
      </p:sp>
      <p:pic>
        <p:nvPicPr>
          <p:cNvPr id="7" name="Picture 6" descr="A white square object with a green light&#10;&#10;Description automatically generated">
            <a:extLst>
              <a:ext uri="{FF2B5EF4-FFF2-40B4-BE49-F238E27FC236}">
                <a16:creationId xmlns:a16="http://schemas.microsoft.com/office/drawing/2014/main" id="{2CB18992-E684-C9A6-B029-EEEA813B84A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06953" y="2270911"/>
            <a:ext cx="4007224" cy="3271888"/>
          </a:xfrm>
          <a:prstGeom prst="rect">
            <a:avLst/>
          </a:prstGeom>
        </p:spPr>
      </p:pic>
    </p:spTree>
    <p:extLst>
      <p:ext uri="{BB962C8B-B14F-4D97-AF65-F5344CB8AC3E}">
        <p14:creationId xmlns:p14="http://schemas.microsoft.com/office/powerpoint/2010/main" val="53176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81003-43E7-04A5-BC39-8AC35B1CC9AA}"/>
            </a:ext>
          </a:extLst>
        </p:cNvPr>
        <p:cNvGrpSpPr/>
        <p:nvPr/>
      </p:nvGrpSpPr>
      <p:grpSpPr>
        <a:xfrm>
          <a:off x="0" y="0"/>
          <a:ext cx="0" cy="0"/>
          <a:chOff x="0" y="0"/>
          <a:chExt cx="0" cy="0"/>
        </a:xfrm>
      </p:grpSpPr>
      <p:pic>
        <p:nvPicPr>
          <p:cNvPr id="18" name="Grafik 17">
            <a:extLst>
              <a:ext uri="{FF2B5EF4-FFF2-40B4-BE49-F238E27FC236}">
                <a16:creationId xmlns:a16="http://schemas.microsoft.com/office/drawing/2014/main" id="{EF5D04FD-72F7-BFEE-0D6E-315C34ED9925}"/>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Lst>
          </a:blip>
          <a:srcRect/>
          <a:stretch/>
        </p:blipFill>
        <p:spPr>
          <a:xfrm>
            <a:off x="0" y="0"/>
            <a:ext cx="12192000" cy="6858000"/>
          </a:xfrm>
          <a:prstGeom prst="rect">
            <a:avLst/>
          </a:prstGeom>
        </p:spPr>
      </p:pic>
      <p:pic>
        <p:nvPicPr>
          <p:cNvPr id="5" name="Grafik 4">
            <a:extLst>
              <a:ext uri="{FF2B5EF4-FFF2-40B4-BE49-F238E27FC236}">
                <a16:creationId xmlns:a16="http://schemas.microsoft.com/office/drawing/2014/main" id="{F116CF76-D9B1-5DE8-E4D7-B797B425BB3A}"/>
              </a:ext>
            </a:extLst>
          </p:cNvPr>
          <p:cNvPicPr>
            <a:picLocks noGrp="1" noRot="1" noMove="1" noResize="1" noEditPoints="1" noAdjustHandles="1" noChangeArrowheads="1" noChangeShapeType="1" noCrop="1"/>
          </p:cNvPicPr>
          <p:nvPr/>
        </p:nvPicPr>
        <p:blipFill>
          <a:blip r:embed="rId5"/>
          <a:stretch>
            <a:fillRect/>
          </a:stretch>
        </p:blipFill>
        <p:spPr>
          <a:xfrm>
            <a:off x="9481289" y="705336"/>
            <a:ext cx="2186742" cy="445021"/>
          </a:xfrm>
          <a:prstGeom prst="rect">
            <a:avLst/>
          </a:prstGeom>
        </p:spPr>
      </p:pic>
      <p:sp>
        <p:nvSpPr>
          <p:cNvPr id="6" name="TextBox 11">
            <a:extLst>
              <a:ext uri="{FF2B5EF4-FFF2-40B4-BE49-F238E27FC236}">
                <a16:creationId xmlns:a16="http://schemas.microsoft.com/office/drawing/2014/main" id="{F3B70207-F4BE-2E57-39C3-EA5EA98887A4}"/>
              </a:ext>
            </a:extLst>
          </p:cNvPr>
          <p:cNvSpPr txBox="1">
            <a:spLocks noGrp="1" noRot="1" noMove="1" noResize="1" noEditPoints="1" noAdjustHandles="1" noChangeArrowheads="1" noChangeShapeType="1"/>
          </p:cNvSpPr>
          <p:nvPr/>
        </p:nvSpPr>
        <p:spPr>
          <a:xfrm>
            <a:off x="915872" y="3873917"/>
            <a:ext cx="10264191" cy="923330"/>
          </a:xfrm>
          <a:prstGeom prst="rect">
            <a:avLst/>
          </a:prstGeom>
          <a:noFill/>
        </p:spPr>
        <p:txBody>
          <a:bodyPr wrap="square" lIns="0" rIns="0" rtlCol="0">
            <a:spAutoFit/>
          </a:bodyPr>
          <a:lstStyle/>
          <a:p>
            <a:pPr>
              <a:lnSpc>
                <a:spcPct val="90000"/>
              </a:lnSpc>
            </a:pPr>
            <a:r>
              <a:rPr lang="en-US" sz="6000">
                <a:solidFill>
                  <a:schemeClr val="tx2"/>
                </a:solidFill>
                <a:latin typeface="+mj-lt"/>
              </a:rPr>
              <a:t>History</a:t>
            </a:r>
          </a:p>
        </p:txBody>
      </p:sp>
      <p:pic>
        <p:nvPicPr>
          <p:cNvPr id="7" name="Grafik 6">
            <a:extLst>
              <a:ext uri="{FF2B5EF4-FFF2-40B4-BE49-F238E27FC236}">
                <a16:creationId xmlns:a16="http://schemas.microsoft.com/office/drawing/2014/main" id="{40FE9F1A-3F31-47AF-7A42-3E25C916E681}"/>
              </a:ext>
            </a:extLst>
          </p:cNvPr>
          <p:cNvPicPr>
            <a:picLocks noGrp="1" noRot="1" noMove="1" noResize="1" noEditPoints="1" noAdjustHandles="1" noChangeArrowheads="1" noChangeShapeType="1" noCrop="1"/>
          </p:cNvPicPr>
          <p:nvPr/>
        </p:nvPicPr>
        <p:blipFill>
          <a:blip r:embed="rId6"/>
          <a:stretch>
            <a:fillRect/>
          </a:stretch>
        </p:blipFill>
        <p:spPr>
          <a:xfrm>
            <a:off x="959569" y="3581425"/>
            <a:ext cx="186491" cy="186491"/>
          </a:xfrm>
          <a:prstGeom prst="rect">
            <a:avLst/>
          </a:prstGeom>
        </p:spPr>
      </p:pic>
      <p:sp>
        <p:nvSpPr>
          <p:cNvPr id="9" name="TextBox 13">
            <a:extLst>
              <a:ext uri="{FF2B5EF4-FFF2-40B4-BE49-F238E27FC236}">
                <a16:creationId xmlns:a16="http://schemas.microsoft.com/office/drawing/2014/main" id="{522388FD-9084-D4F2-B3FF-D901BABB9F50}"/>
              </a:ext>
            </a:extLst>
          </p:cNvPr>
          <p:cNvSpPr txBox="1">
            <a:spLocks noGrp="1" noRot="1" noMove="1" noResize="1" noEditPoints="1" noAdjustHandles="1" noChangeArrowheads="1" noChangeShapeType="1"/>
          </p:cNvSpPr>
          <p:nvPr/>
        </p:nvSpPr>
        <p:spPr>
          <a:xfrm>
            <a:off x="1248576" y="3519680"/>
            <a:ext cx="6596560" cy="275460"/>
          </a:xfrm>
          <a:prstGeom prst="rect">
            <a:avLst/>
          </a:prstGeom>
          <a:noFill/>
        </p:spPr>
        <p:txBody>
          <a:bodyPr wrap="square" lIns="0" rIns="0" rtlCol="0">
            <a:spAutoFit/>
          </a:bodyPr>
          <a:lstStyle/>
          <a:p>
            <a:pPr>
              <a:lnSpc>
                <a:spcPct val="85000"/>
              </a:lnSpc>
              <a:spcBef>
                <a:spcPts val="50"/>
              </a:spcBef>
              <a:spcAft>
                <a:spcPts val="50"/>
              </a:spcAft>
            </a:pPr>
            <a:r>
              <a:rPr lang="en-US" sz="1400">
                <a:solidFill>
                  <a:schemeClr val="bg1"/>
                </a:solidFill>
                <a:latin typeface="Arial" panose="020B0604020202020204" pitchFamily="34" charset="0"/>
                <a:ea typeface="DIN 2014" panose="020B0504020202020204" pitchFamily="34" charset="77"/>
                <a:cs typeface="Arial" panose="020B0604020202020204" pitchFamily="34" charset="0"/>
              </a:rPr>
              <a:t>100 years of Shure: Honoring the Past, Innovating for the Future</a:t>
            </a:r>
          </a:p>
        </p:txBody>
      </p:sp>
    </p:spTree>
    <p:extLst>
      <p:ext uri="{BB962C8B-B14F-4D97-AF65-F5344CB8AC3E}">
        <p14:creationId xmlns:p14="http://schemas.microsoft.com/office/powerpoint/2010/main" val="3399450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68668-5AD8-FAFF-68E2-E1A9E99CAE5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324D319-BD6F-B477-AC65-C7770E175E99}"/>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26C0D87F-CBB9-5C60-DE9E-A96BC487812D}"/>
              </a:ext>
            </a:extLst>
          </p:cNvPr>
          <p:cNvSpPr/>
          <p:nvPr/>
        </p:nvSpPr>
        <p:spPr>
          <a:xfrm>
            <a:off x="-1185069" y="-254184"/>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AF94399-189E-6FA1-4588-D3B66AE984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sp>
        <p:nvSpPr>
          <p:cNvPr id="3" name="TextBox 2">
            <a:extLst>
              <a:ext uri="{FF2B5EF4-FFF2-40B4-BE49-F238E27FC236}">
                <a16:creationId xmlns:a16="http://schemas.microsoft.com/office/drawing/2014/main" id="{AB123706-B13E-C63C-7124-D81098C9675D}"/>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4" name="TextBox 3">
            <a:extLst>
              <a:ext uri="{FF2B5EF4-FFF2-40B4-BE49-F238E27FC236}">
                <a16:creationId xmlns:a16="http://schemas.microsoft.com/office/drawing/2014/main" id="{4C79CE9A-74A1-BA31-A168-1256F6CBC366}"/>
              </a:ext>
            </a:extLst>
          </p:cNvPr>
          <p:cNvSpPr txBox="1"/>
          <p:nvPr/>
        </p:nvSpPr>
        <p:spPr>
          <a:xfrm>
            <a:off x="6491326" y="1839591"/>
            <a:ext cx="4007223" cy="3634906"/>
          </a:xfrm>
          <a:prstGeom prst="rect">
            <a:avLst/>
          </a:prstGeom>
          <a:noFill/>
        </p:spPr>
        <p:txBody>
          <a:bodyPr wrap="square" lIns="91440" tIns="45720" rIns="91440" bIns="45720" rtlCol="0" anchor="t">
            <a:spAutoFit/>
          </a:bodyPr>
          <a:lstStyle/>
          <a:p>
            <a:pPr>
              <a:lnSpc>
                <a:spcPct val="110000"/>
              </a:lnSpc>
            </a:pPr>
            <a:r>
              <a:rPr lang="en-US" sz="2400" b="0" i="0">
                <a:solidFill>
                  <a:schemeClr val="bg1"/>
                </a:solidFill>
                <a:effectLst/>
                <a:latin typeface="Arial"/>
                <a:cs typeface="Arial"/>
              </a:rPr>
              <a:t>Shure introduces the</a:t>
            </a:r>
            <a:r>
              <a:rPr lang="en-US" sz="2400">
                <a:solidFill>
                  <a:schemeClr val="bg1"/>
                </a:solidFill>
                <a:latin typeface="Arial"/>
                <a:cs typeface="Arial"/>
              </a:rPr>
              <a:t> smaller-form MXA901</a:t>
            </a:r>
            <a:r>
              <a:rPr lang="en-US" sz="2400" i="0">
                <a:solidFill>
                  <a:schemeClr val="bg1"/>
                </a:solidFill>
                <a:effectLst/>
                <a:latin typeface="Arial"/>
                <a:cs typeface="Arial"/>
              </a:rPr>
              <a:t> </a:t>
            </a:r>
            <a:r>
              <a:rPr lang="en-US" sz="2400">
                <a:solidFill>
                  <a:schemeClr val="bg1"/>
                </a:solidFill>
                <a:latin typeface="Arial"/>
                <a:cs typeface="Arial"/>
              </a:rPr>
              <a:t>Ceiling</a:t>
            </a:r>
            <a:r>
              <a:rPr lang="en-US" sz="2400" i="0">
                <a:solidFill>
                  <a:schemeClr val="bg1"/>
                </a:solidFill>
                <a:effectLst/>
                <a:latin typeface="Arial"/>
                <a:cs typeface="Arial"/>
              </a:rPr>
              <a:t> </a:t>
            </a:r>
            <a:r>
              <a:rPr lang="en-US" sz="2400">
                <a:solidFill>
                  <a:schemeClr val="bg1"/>
                </a:solidFill>
                <a:latin typeface="Arial"/>
                <a:cs typeface="Arial"/>
              </a:rPr>
              <a:t>Microphone</a:t>
            </a:r>
            <a:r>
              <a:rPr lang="en-US" sz="2400" i="0">
                <a:solidFill>
                  <a:schemeClr val="bg1"/>
                </a:solidFill>
                <a:effectLst/>
                <a:latin typeface="Arial"/>
                <a:cs typeface="Arial"/>
              </a:rPr>
              <a:t> </a:t>
            </a:r>
            <a:r>
              <a:rPr lang="en-US" sz="2400">
                <a:solidFill>
                  <a:schemeClr val="bg1"/>
                </a:solidFill>
                <a:latin typeface="Arial"/>
                <a:cs typeface="Arial"/>
              </a:rPr>
              <a:t>Array with automatic coverage for simple deployment; and MXW neXt2 two-channel wireless microphone system.</a:t>
            </a:r>
            <a:br>
              <a:rPr lang="en-US"/>
            </a:br>
            <a:endParaRPr lang="en-US"/>
          </a:p>
        </p:txBody>
      </p:sp>
      <p:grpSp>
        <p:nvGrpSpPr>
          <p:cNvPr id="8" name="Group 7">
            <a:extLst>
              <a:ext uri="{FF2B5EF4-FFF2-40B4-BE49-F238E27FC236}">
                <a16:creationId xmlns:a16="http://schemas.microsoft.com/office/drawing/2014/main" id="{4C06D876-4190-9AB0-479D-1F661D476EBD}"/>
              </a:ext>
            </a:extLst>
          </p:cNvPr>
          <p:cNvGrpSpPr/>
          <p:nvPr/>
        </p:nvGrpSpPr>
        <p:grpSpPr>
          <a:xfrm>
            <a:off x="597552" y="1598061"/>
            <a:ext cx="4971415" cy="4577573"/>
            <a:chOff x="597552" y="1598061"/>
            <a:chExt cx="4971415" cy="4577573"/>
          </a:xfrm>
        </p:grpSpPr>
        <p:pic>
          <p:nvPicPr>
            <p:cNvPr id="10" name="Picture 44" descr="page1image33723472">
              <a:extLst>
                <a:ext uri="{FF2B5EF4-FFF2-40B4-BE49-F238E27FC236}">
                  <a16:creationId xmlns:a16="http://schemas.microsoft.com/office/drawing/2014/main" id="{309E5A72-76FD-D3E3-6C12-E71CF77181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2061" y="2270912"/>
              <a:ext cx="4599595" cy="3473662"/>
            </a:xfrm>
            <a:prstGeom prst="rect">
              <a:avLst/>
            </a:prstGeom>
            <a:noFill/>
          </p:spPr>
        </p:pic>
        <p:sp>
          <p:nvSpPr>
            <p:cNvPr id="12" name="Round Diagonal Corner Rectangle 11">
              <a:extLst>
                <a:ext uri="{FF2B5EF4-FFF2-40B4-BE49-F238E27FC236}">
                  <a16:creationId xmlns:a16="http://schemas.microsoft.com/office/drawing/2014/main" id="{E6AE3DD8-F766-E87D-818E-AD66F3E5829A}"/>
                </a:ext>
              </a:extLst>
            </p:cNvPr>
            <p:cNvSpPr/>
            <p:nvPr/>
          </p:nvSpPr>
          <p:spPr>
            <a:xfrm>
              <a:off x="597552" y="5542800"/>
              <a:ext cx="1467984" cy="632834"/>
            </a:xfrm>
            <a:prstGeom prst="round2DiagRect">
              <a:avLst>
                <a:gd name="adj1" fmla="val 31767"/>
                <a:gd name="adj2" fmla="val 0"/>
              </a:avLst>
            </a:prstGeom>
            <a:solidFill>
              <a:srgbClr val="1D2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Narrow" panose="020B0604020202020204" pitchFamily="34" charset="0"/>
                  <a:cs typeface="Arial Narrow" panose="020B0604020202020204" pitchFamily="34" charset="0"/>
                </a:rPr>
                <a:t>2024</a:t>
              </a:r>
            </a:p>
          </p:txBody>
        </p:sp>
        <p:pic>
          <p:nvPicPr>
            <p:cNvPr id="9" name="Picture 8" descr="A group of round white and black objects&#10;&#10;AI-generated content may be incorrect.">
              <a:extLst>
                <a:ext uri="{FF2B5EF4-FFF2-40B4-BE49-F238E27FC236}">
                  <a16:creationId xmlns:a16="http://schemas.microsoft.com/office/drawing/2014/main" id="{21525BF5-E8DE-C023-6233-375F1B8ACD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061" y="1598061"/>
              <a:ext cx="4906906" cy="3195402"/>
            </a:xfrm>
            <a:prstGeom prst="rect">
              <a:avLst/>
            </a:prstGeom>
          </p:spPr>
        </p:pic>
        <p:pic>
          <p:nvPicPr>
            <p:cNvPr id="11" name="Picture 10" descr="A microphone and battery on a device&#10;&#10;Description automatically generated">
              <a:extLst>
                <a:ext uri="{FF2B5EF4-FFF2-40B4-BE49-F238E27FC236}">
                  <a16:creationId xmlns:a16="http://schemas.microsoft.com/office/drawing/2014/main" id="{EE71F1D5-30F4-E989-2737-8AA1E8636361}"/>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3880" b="92563" l="9018" r="90902">
                          <a14:foregroundMark x1="21739" y1="90663" x2="21739" y2="90663"/>
                          <a14:foregroundMark x1="22585" y1="92643" x2="22585" y2="92643"/>
                          <a14:foregroundMark x1="90942" y1="77324" x2="90942" y2="77324"/>
                          <a14:foregroundMark x1="9018" y1="71948" x2="9018" y2="71948"/>
                          <a14:foregroundMark x1="29952" y1="16370" x2="29952" y2="16370"/>
                          <a14:foregroundMark x1="34179" y1="12975" x2="34179" y2="12975"/>
                          <a14:foregroundMark x1="29670" y1="5295" x2="29670" y2="5295"/>
                          <a14:foregroundMark x1="24839" y1="12975" x2="24839" y2="12975"/>
                          <a14:foregroundMark x1="30797" y1="4163" x2="30797" y2="4163"/>
                          <a14:foregroundMark x1="34179" y1="4163" x2="34179" y2="4163"/>
                          <a14:foregroundMark x1="35588" y1="3880" x2="35588" y2="3880"/>
                          <a14:foregroundMark x1="27375" y1="6144" x2="27375" y2="6144"/>
                          <a14:foregroundMark x1="29106" y1="5295" x2="29106" y2="5295"/>
                          <a14:foregroundMark x1="30797" y1="4163" x2="30797" y2="4163"/>
                          <a14:foregroundMark x1="27093" y1="6144" x2="27093" y2="6144"/>
                        </a14:backgroundRemoval>
                      </a14:imgEffect>
                    </a14:imgLayer>
                  </a14:imgProps>
                </a:ext>
                <a:ext uri="{28A0092B-C50C-407E-A947-70E740481C1C}">
                  <a14:useLocalDpi xmlns:a14="http://schemas.microsoft.com/office/drawing/2010/main"/>
                </a:ext>
              </a:extLst>
            </a:blip>
            <a:stretch>
              <a:fillRect/>
            </a:stretch>
          </p:blipFill>
          <p:spPr>
            <a:xfrm>
              <a:off x="2130045" y="3890894"/>
              <a:ext cx="1898705" cy="1891598"/>
            </a:xfrm>
            <a:prstGeom prst="rect">
              <a:avLst/>
            </a:prstGeom>
          </p:spPr>
        </p:pic>
        <p:pic>
          <p:nvPicPr>
            <p:cNvPr id="16" name="Picture 15" descr="A black electronic device with a screen&#10;&#10;Description automatically generated">
              <a:extLst>
                <a:ext uri="{FF2B5EF4-FFF2-40B4-BE49-F238E27FC236}">
                  <a16:creationId xmlns:a16="http://schemas.microsoft.com/office/drawing/2014/main" id="{2E745B38-6695-5BE7-92E6-7F51A5ECC2B9}"/>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0800000">
              <a:off x="3734826" y="4520476"/>
              <a:ext cx="716865" cy="1024717"/>
            </a:xfrm>
            <a:prstGeom prst="rect">
              <a:avLst/>
            </a:prstGeom>
          </p:spPr>
        </p:pic>
      </p:grpSp>
    </p:spTree>
    <p:extLst>
      <p:ext uri="{BB962C8B-B14F-4D97-AF65-F5344CB8AC3E}">
        <p14:creationId xmlns:p14="http://schemas.microsoft.com/office/powerpoint/2010/main" val="418638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B5C5A-4FDB-21C4-C9DC-D8004D67EE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A32CC57-DCCE-57C9-5398-13AA7D735CE5}"/>
              </a:ext>
            </a:extLst>
          </p:cNvPr>
          <p:cNvSpPr txBox="1"/>
          <p:nvPr/>
        </p:nvSpPr>
        <p:spPr>
          <a:xfrm>
            <a:off x="781798" y="1315200"/>
            <a:ext cx="5533495" cy="619913"/>
          </a:xfrm>
          <a:prstGeom prst="rect">
            <a:avLst/>
          </a:prstGeom>
          <a:noFill/>
        </p:spPr>
        <p:txBody>
          <a:bodyPr wrap="square" rtlCol="0">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100 Years Strong</a:t>
            </a:r>
          </a:p>
        </p:txBody>
      </p:sp>
      <p:sp>
        <p:nvSpPr>
          <p:cNvPr id="4" name="TextBox 3">
            <a:extLst>
              <a:ext uri="{FF2B5EF4-FFF2-40B4-BE49-F238E27FC236}">
                <a16:creationId xmlns:a16="http://schemas.microsoft.com/office/drawing/2014/main" id="{103D8FC7-8DA8-1117-9944-11BBE4C36264}"/>
              </a:ext>
            </a:extLst>
          </p:cNvPr>
          <p:cNvSpPr txBox="1"/>
          <p:nvPr/>
        </p:nvSpPr>
        <p:spPr>
          <a:xfrm>
            <a:off x="6491326" y="1839591"/>
            <a:ext cx="4007223" cy="3634906"/>
          </a:xfrm>
          <a:prstGeom prst="rect">
            <a:avLst/>
          </a:prstGeom>
          <a:noFill/>
        </p:spPr>
        <p:txBody>
          <a:bodyPr wrap="square" lIns="91440" tIns="45720" rIns="91440" bIns="45720" rtlCol="0" anchor="t">
            <a:spAutoFit/>
          </a:bodyPr>
          <a:lstStyle/>
          <a:p>
            <a:pPr>
              <a:lnSpc>
                <a:spcPct val="110000"/>
              </a:lnSpc>
            </a:pPr>
            <a:r>
              <a:rPr lang="en-US" sz="2400" b="0" i="0">
                <a:solidFill>
                  <a:schemeClr val="bg1"/>
                </a:solidFill>
                <a:effectLst/>
                <a:latin typeface="Arial"/>
                <a:cs typeface="Arial"/>
              </a:rPr>
              <a:t>Shure introduces the</a:t>
            </a:r>
            <a:r>
              <a:rPr lang="en-US" sz="2400">
                <a:solidFill>
                  <a:schemeClr val="bg1"/>
                </a:solidFill>
                <a:latin typeface="Arial"/>
                <a:cs typeface="Arial"/>
              </a:rPr>
              <a:t> smaller-form MXA901</a:t>
            </a:r>
            <a:r>
              <a:rPr lang="en-US" sz="2400" i="0">
                <a:solidFill>
                  <a:schemeClr val="bg1"/>
                </a:solidFill>
                <a:effectLst/>
                <a:latin typeface="Arial"/>
                <a:cs typeface="Arial"/>
              </a:rPr>
              <a:t> </a:t>
            </a:r>
            <a:r>
              <a:rPr lang="en-US" sz="2400">
                <a:solidFill>
                  <a:schemeClr val="bg1"/>
                </a:solidFill>
                <a:latin typeface="Arial"/>
                <a:cs typeface="Arial"/>
              </a:rPr>
              <a:t>Ceiling</a:t>
            </a:r>
            <a:r>
              <a:rPr lang="en-US" sz="2400" i="0">
                <a:solidFill>
                  <a:schemeClr val="bg1"/>
                </a:solidFill>
                <a:effectLst/>
                <a:latin typeface="Arial"/>
                <a:cs typeface="Arial"/>
              </a:rPr>
              <a:t> </a:t>
            </a:r>
            <a:r>
              <a:rPr lang="en-US" sz="2400">
                <a:solidFill>
                  <a:schemeClr val="bg1"/>
                </a:solidFill>
                <a:latin typeface="Arial"/>
                <a:cs typeface="Arial"/>
              </a:rPr>
              <a:t>Microphone</a:t>
            </a:r>
            <a:r>
              <a:rPr lang="en-US" sz="2400" i="0">
                <a:solidFill>
                  <a:schemeClr val="bg1"/>
                </a:solidFill>
                <a:effectLst/>
                <a:latin typeface="Arial"/>
                <a:cs typeface="Arial"/>
              </a:rPr>
              <a:t> </a:t>
            </a:r>
            <a:r>
              <a:rPr lang="en-US" sz="2400">
                <a:solidFill>
                  <a:schemeClr val="bg1"/>
                </a:solidFill>
                <a:latin typeface="Arial"/>
                <a:cs typeface="Arial"/>
              </a:rPr>
              <a:t>Array with automatic coverage for simple deployment; and MXW neXt2 two-channel wireless microphone system.</a:t>
            </a:r>
            <a:br>
              <a:rPr lang="en-US"/>
            </a:br>
            <a:endParaRPr lang="en-US"/>
          </a:p>
        </p:txBody>
      </p:sp>
      <p:sp>
        <p:nvSpPr>
          <p:cNvPr id="7" name="Rectangle 6">
            <a:extLst>
              <a:ext uri="{FF2B5EF4-FFF2-40B4-BE49-F238E27FC236}">
                <a16:creationId xmlns:a16="http://schemas.microsoft.com/office/drawing/2014/main" id="{F6D5A26D-28A3-7F7F-33B2-1A175A8B2423}"/>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Graphic 28">
            <a:extLst>
              <a:ext uri="{FF2B5EF4-FFF2-40B4-BE49-F238E27FC236}">
                <a16:creationId xmlns:a16="http://schemas.microsoft.com/office/drawing/2014/main" id="{2E5BB416-83B2-521F-9AA0-CA38E13F125A}"/>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B3C6687-B5C1-1636-5A37-EF7FD8CA1A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0" name="Picture 2">
            <a:extLst>
              <a:ext uri="{FF2B5EF4-FFF2-40B4-BE49-F238E27FC236}">
                <a16:creationId xmlns:a16="http://schemas.microsoft.com/office/drawing/2014/main" id="{74B74A7E-52DA-BD3A-BC59-3EFE62A709B3}"/>
              </a:ext>
            </a:extLst>
          </p:cNvPr>
          <p:cNvPicPr>
            <a:picLocks noChangeAspect="1" noChangeArrowheads="1"/>
          </p:cNvPicPr>
          <p:nvPr/>
        </p:nvPicPr>
        <p:blipFill>
          <a:blip r:embed="rId4"/>
          <a:srcRect/>
          <a:stretch/>
        </p:blipFill>
        <p:spPr bwMode="auto">
          <a:xfrm>
            <a:off x="312426" y="2341311"/>
            <a:ext cx="5112432" cy="383432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2264F1F-9443-0DA6-B5FD-F18F025A6DF6}"/>
              </a:ext>
            </a:extLst>
          </p:cNvPr>
          <p:cNvSpPr txBox="1"/>
          <p:nvPr/>
        </p:nvSpPr>
        <p:spPr>
          <a:xfrm>
            <a:off x="934198" y="14676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24" name="TextBox 23">
            <a:extLst>
              <a:ext uri="{FF2B5EF4-FFF2-40B4-BE49-F238E27FC236}">
                <a16:creationId xmlns:a16="http://schemas.microsoft.com/office/drawing/2014/main" id="{885CCDF9-46F7-65E8-027D-491ACC175179}"/>
              </a:ext>
            </a:extLst>
          </p:cNvPr>
          <p:cNvSpPr txBox="1"/>
          <p:nvPr/>
        </p:nvSpPr>
        <p:spPr>
          <a:xfrm>
            <a:off x="6649477" y="2270912"/>
            <a:ext cx="4007223" cy="2862322"/>
          </a:xfrm>
          <a:prstGeom prst="rect">
            <a:avLst/>
          </a:prstGeom>
          <a:noFill/>
        </p:spPr>
        <p:txBody>
          <a:bodyPr wrap="square" lIns="91440" tIns="45720" rIns="91440" bIns="45720" rtlCol="0" anchor="t">
            <a:spAutoFit/>
          </a:bodyPr>
          <a:lstStyle/>
          <a:p>
            <a:pPr algn="l"/>
            <a:r>
              <a:rPr lang="en-US" sz="2400" b="0" i="0">
                <a:solidFill>
                  <a:schemeClr val="bg1"/>
                </a:solidFill>
                <a:effectLst/>
                <a:latin typeface="Arial"/>
                <a:cs typeface="Arial"/>
              </a:rPr>
              <a:t>Shure launches Designer 6 and Shure </a:t>
            </a:r>
            <a:r>
              <a:rPr lang="en-US" sz="2400">
                <a:solidFill>
                  <a:schemeClr val="bg1"/>
                </a:solidFill>
                <a:latin typeface="Arial"/>
                <a:cs typeface="Arial"/>
              </a:rPr>
              <a:t>Cloud </a:t>
            </a:r>
            <a:r>
              <a:rPr lang="en-US" sz="2400" b="0" i="0">
                <a:solidFill>
                  <a:schemeClr val="bg1"/>
                </a:solidFill>
                <a:effectLst/>
                <a:latin typeface="Arial"/>
                <a:cs typeface="Arial"/>
              </a:rPr>
              <a:t>bringing simplicity to deploying, monitoring and managing Shure devices in all room sizes.</a:t>
            </a:r>
            <a:br>
              <a:rPr lang="en-US"/>
            </a:br>
            <a:br>
              <a:rPr lang="en-US"/>
            </a:br>
            <a:endParaRPr lang="en-US"/>
          </a:p>
        </p:txBody>
      </p:sp>
      <p:pic>
        <p:nvPicPr>
          <p:cNvPr id="26" name="Picture 44" descr="page1image33723472">
            <a:extLst>
              <a:ext uri="{FF2B5EF4-FFF2-40B4-BE49-F238E27FC236}">
                <a16:creationId xmlns:a16="http://schemas.microsoft.com/office/drawing/2014/main" id="{B58ED573-25D9-9DE0-5455-EFF8F85C9A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2061" y="2270912"/>
            <a:ext cx="4599595" cy="3473662"/>
          </a:xfrm>
          <a:prstGeom prst="rect">
            <a:avLst/>
          </a:prstGeom>
          <a:noFill/>
        </p:spPr>
      </p:pic>
      <p:sp>
        <p:nvSpPr>
          <p:cNvPr id="28" name="Round Diagonal Corner Rectangle 11">
            <a:extLst>
              <a:ext uri="{FF2B5EF4-FFF2-40B4-BE49-F238E27FC236}">
                <a16:creationId xmlns:a16="http://schemas.microsoft.com/office/drawing/2014/main" id="{460C6D6E-914C-2216-915C-7AF12D47C264}"/>
              </a:ext>
            </a:extLst>
          </p:cNvPr>
          <p:cNvSpPr/>
          <p:nvPr/>
        </p:nvSpPr>
        <p:spPr>
          <a:xfrm>
            <a:off x="597552" y="5542800"/>
            <a:ext cx="1467984" cy="632834"/>
          </a:xfrm>
          <a:prstGeom prst="round2DiagRect">
            <a:avLst>
              <a:gd name="adj1" fmla="val 31767"/>
              <a:gd name="adj2" fmla="val 0"/>
            </a:avLst>
          </a:prstGeom>
          <a:solidFill>
            <a:srgbClr val="1D2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Arial Narrow" panose="020B0604020202020204" pitchFamily="34" charset="0"/>
                <a:cs typeface="Arial Narrow" panose="020B0604020202020204" pitchFamily="34" charset="0"/>
              </a:rPr>
              <a:t>2024</a:t>
            </a:r>
          </a:p>
        </p:txBody>
      </p:sp>
      <p:pic>
        <p:nvPicPr>
          <p:cNvPr id="30" name="Picture 29">
            <a:extLst>
              <a:ext uri="{FF2B5EF4-FFF2-40B4-BE49-F238E27FC236}">
                <a16:creationId xmlns:a16="http://schemas.microsoft.com/office/drawing/2014/main" id="{686350CE-4CAB-4EA1-07B2-89A54588EA2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238580" y="2408306"/>
            <a:ext cx="2556255" cy="3213420"/>
          </a:xfrm>
          <a:prstGeom prst="rect">
            <a:avLst/>
          </a:prstGeom>
          <a:ln>
            <a:noFill/>
          </a:ln>
          <a:effectLst>
            <a:softEdge rad="135198"/>
          </a:effectLst>
        </p:spPr>
      </p:pic>
      <p:pic>
        <p:nvPicPr>
          <p:cNvPr id="32" name="Picture 31" descr="A black square with white circles and green dots&#10;&#10;Description automatically generated">
            <a:extLst>
              <a:ext uri="{FF2B5EF4-FFF2-40B4-BE49-F238E27FC236}">
                <a16:creationId xmlns:a16="http://schemas.microsoft.com/office/drawing/2014/main" id="{5B4E4746-469B-7813-7D8C-999F90D2386F}"/>
              </a:ext>
            </a:extLst>
          </p:cNvPr>
          <p:cNvPicPr>
            <a:picLocks noChangeAspect="1"/>
          </p:cNvPicPr>
          <p:nvPr/>
        </p:nvPicPr>
        <p:blipFill>
          <a:blip r:embed="rId7"/>
          <a:stretch>
            <a:fillRect/>
          </a:stretch>
        </p:blipFill>
        <p:spPr>
          <a:xfrm>
            <a:off x="1013961" y="1904176"/>
            <a:ext cx="2104493" cy="2104493"/>
          </a:xfrm>
          <a:prstGeom prst="rect">
            <a:avLst/>
          </a:prstGeom>
        </p:spPr>
      </p:pic>
      <p:pic>
        <p:nvPicPr>
          <p:cNvPr id="34" name="Picture 33">
            <a:extLst>
              <a:ext uri="{FF2B5EF4-FFF2-40B4-BE49-F238E27FC236}">
                <a16:creationId xmlns:a16="http://schemas.microsoft.com/office/drawing/2014/main" id="{D3CD0F27-01EB-F4D0-1548-59B86858A92C}"/>
              </a:ext>
            </a:extLst>
          </p:cNvPr>
          <p:cNvPicPr>
            <a:picLocks noChangeAspect="1"/>
          </p:cNvPicPr>
          <p:nvPr/>
        </p:nvPicPr>
        <p:blipFill>
          <a:blip r:embed="rId8"/>
          <a:stretch>
            <a:fillRect/>
          </a:stretch>
        </p:blipFill>
        <p:spPr>
          <a:xfrm>
            <a:off x="-777751" y="2430911"/>
            <a:ext cx="4875174" cy="4875174"/>
          </a:xfrm>
          <a:prstGeom prst="rect">
            <a:avLst/>
          </a:prstGeom>
        </p:spPr>
      </p:pic>
    </p:spTree>
    <p:extLst>
      <p:ext uri="{BB962C8B-B14F-4D97-AF65-F5344CB8AC3E}">
        <p14:creationId xmlns:p14="http://schemas.microsoft.com/office/powerpoint/2010/main" val="1448173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EA375-1749-F0DA-EB81-053B0DF1BCF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F1E2552-5C0E-D299-B46F-2640CFC94890}"/>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F4907396-BE0A-41BB-F182-B7BD246449F0}"/>
              </a:ext>
            </a:extLst>
          </p:cNvPr>
          <p:cNvSpPr/>
          <p:nvPr/>
        </p:nvSpPr>
        <p:spPr>
          <a:xfrm>
            <a:off x="-1250972" y="-2538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09C159F-D1F5-07A7-28E6-A98DF86F09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sp>
        <p:nvSpPr>
          <p:cNvPr id="3" name="TextBox 2">
            <a:extLst>
              <a:ext uri="{FF2B5EF4-FFF2-40B4-BE49-F238E27FC236}">
                <a16:creationId xmlns:a16="http://schemas.microsoft.com/office/drawing/2014/main" id="{35D642E4-20FF-19C9-0411-39DCF85811DF}"/>
              </a:ext>
            </a:extLst>
          </p:cNvPr>
          <p:cNvSpPr txBox="1"/>
          <p:nvPr/>
        </p:nvSpPr>
        <p:spPr>
          <a:xfrm>
            <a:off x="833780" y="835887"/>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pic>
        <p:nvPicPr>
          <p:cNvPr id="16" name="Picture 15" descr="A wireless device with microphones and a white box&#10;&#10;AI-generated content may be incorrect.">
            <a:extLst>
              <a:ext uri="{FF2B5EF4-FFF2-40B4-BE49-F238E27FC236}">
                <a16:creationId xmlns:a16="http://schemas.microsoft.com/office/drawing/2014/main" id="{C0675061-3463-06EF-BFC1-85D716F67D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961" y="1884603"/>
            <a:ext cx="3993947" cy="3869135"/>
          </a:xfrm>
          <a:prstGeom prst="rect">
            <a:avLst/>
          </a:prstGeom>
        </p:spPr>
      </p:pic>
      <p:pic>
        <p:nvPicPr>
          <p:cNvPr id="9" name="Picture 2">
            <a:extLst>
              <a:ext uri="{FF2B5EF4-FFF2-40B4-BE49-F238E27FC236}">
                <a16:creationId xmlns:a16="http://schemas.microsoft.com/office/drawing/2014/main" id="{19099FC0-C59C-A35A-39AC-DC6C13D42253}"/>
              </a:ext>
            </a:extLst>
          </p:cNvPr>
          <p:cNvPicPr>
            <a:picLocks noChangeAspect="1" noChangeArrowheads="1"/>
          </p:cNvPicPr>
          <p:nvPr/>
        </p:nvPicPr>
        <p:blipFill>
          <a:blip r:embed="rId5"/>
          <a:srcRect/>
          <a:stretch/>
        </p:blipFill>
        <p:spPr bwMode="auto">
          <a:xfrm>
            <a:off x="5470514" y="1893291"/>
            <a:ext cx="5737285" cy="430296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 Diagonal Corner Rectangle 9">
            <a:extLst>
              <a:ext uri="{FF2B5EF4-FFF2-40B4-BE49-F238E27FC236}">
                <a16:creationId xmlns:a16="http://schemas.microsoft.com/office/drawing/2014/main" id="{A9999242-F3B0-2BC7-292C-4A659D3BFA0A}"/>
              </a:ext>
            </a:extLst>
          </p:cNvPr>
          <p:cNvSpPr/>
          <p:nvPr/>
        </p:nvSpPr>
        <p:spPr>
          <a:xfrm>
            <a:off x="117413" y="5462338"/>
            <a:ext cx="1467984" cy="632834"/>
          </a:xfrm>
          <a:prstGeom prst="round2DiagRect">
            <a:avLst>
              <a:gd name="adj1" fmla="val 31767"/>
              <a:gd name="adj2" fmla="val 0"/>
            </a:avLst>
          </a:prstGeom>
          <a:solidFill>
            <a:srgbClr val="1D2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cs typeface="Lahore Gurmukhi" pitchFamily="2" charset="0"/>
              </a:rPr>
              <a:t>2025</a:t>
            </a:r>
          </a:p>
        </p:txBody>
      </p:sp>
      <p:cxnSp>
        <p:nvCxnSpPr>
          <p:cNvPr id="18" name="Straight Connector 17">
            <a:extLst>
              <a:ext uri="{FF2B5EF4-FFF2-40B4-BE49-F238E27FC236}">
                <a16:creationId xmlns:a16="http://schemas.microsoft.com/office/drawing/2014/main" id="{BF1AE87B-A142-B320-63FC-FA2960E998D0}"/>
              </a:ext>
            </a:extLst>
          </p:cNvPr>
          <p:cNvCxnSpPr/>
          <p:nvPr/>
        </p:nvCxnSpPr>
        <p:spPr>
          <a:xfrm>
            <a:off x="1431701" y="5758763"/>
            <a:ext cx="4401606" cy="0"/>
          </a:xfrm>
          <a:prstGeom prst="line">
            <a:avLst/>
          </a:prstGeom>
          <a:ln w="44450">
            <a:gradFill flip="none" rotWithShape="1">
              <a:gsLst>
                <a:gs pos="100000">
                  <a:srgbClr val="1D2566"/>
                </a:gs>
                <a:gs pos="57000">
                  <a:srgbClr val="622D9A"/>
                </a:gs>
                <a:gs pos="100000">
                  <a:schemeClr val="accent1">
                    <a:lumMod val="30000"/>
                    <a:lumOff val="7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221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CB0EF-B335-97CE-4612-83BDE3D291A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B7297EF-864C-55A8-307B-800A3611CD5F}"/>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8834348C-3B1F-1437-7519-B321B7B0AA16}"/>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4596BB24-628C-B5A8-9C23-5C757B852F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17" name="Picture 16">
            <a:extLst>
              <a:ext uri="{FF2B5EF4-FFF2-40B4-BE49-F238E27FC236}">
                <a16:creationId xmlns:a16="http://schemas.microsoft.com/office/drawing/2014/main" id="{120E57CF-BD2A-AF33-2468-EE3B7B54B72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95025" y="1455800"/>
            <a:ext cx="6533963" cy="4355975"/>
          </a:xfrm>
          <a:prstGeom prst="rect">
            <a:avLst/>
          </a:prstGeom>
        </p:spPr>
      </p:pic>
      <p:sp>
        <p:nvSpPr>
          <p:cNvPr id="10" name="Round Diagonal Corner Rectangle 9">
            <a:extLst>
              <a:ext uri="{FF2B5EF4-FFF2-40B4-BE49-F238E27FC236}">
                <a16:creationId xmlns:a16="http://schemas.microsoft.com/office/drawing/2014/main" id="{48D4D3F3-78A7-587B-6316-4CFC4224288A}"/>
              </a:ext>
            </a:extLst>
          </p:cNvPr>
          <p:cNvSpPr/>
          <p:nvPr/>
        </p:nvSpPr>
        <p:spPr>
          <a:xfrm>
            <a:off x="481043" y="5343492"/>
            <a:ext cx="1467984" cy="632834"/>
          </a:xfrm>
          <a:prstGeom prst="round2DiagRect">
            <a:avLst>
              <a:gd name="adj1" fmla="val 31767"/>
              <a:gd name="adj2" fmla="val 0"/>
            </a:avLst>
          </a:prstGeom>
          <a:solidFill>
            <a:srgbClr val="1D2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cs typeface="Lahore Gurmukhi" pitchFamily="2" charset="0"/>
              </a:rPr>
              <a:t>2025</a:t>
            </a:r>
          </a:p>
        </p:txBody>
      </p:sp>
      <p:cxnSp>
        <p:nvCxnSpPr>
          <p:cNvPr id="18" name="Straight Connector 17">
            <a:extLst>
              <a:ext uri="{FF2B5EF4-FFF2-40B4-BE49-F238E27FC236}">
                <a16:creationId xmlns:a16="http://schemas.microsoft.com/office/drawing/2014/main" id="{F0D034DE-BD40-EAA8-5AC9-8BB9DD396CEB}"/>
              </a:ext>
            </a:extLst>
          </p:cNvPr>
          <p:cNvCxnSpPr/>
          <p:nvPr/>
        </p:nvCxnSpPr>
        <p:spPr>
          <a:xfrm>
            <a:off x="1795331" y="5639917"/>
            <a:ext cx="4401606" cy="0"/>
          </a:xfrm>
          <a:prstGeom prst="line">
            <a:avLst/>
          </a:prstGeom>
          <a:ln w="44450">
            <a:gradFill flip="none" rotWithShape="1">
              <a:gsLst>
                <a:gs pos="100000">
                  <a:srgbClr val="1D2566"/>
                </a:gs>
                <a:gs pos="57000">
                  <a:srgbClr val="622D9A"/>
                </a:gs>
                <a:gs pos="100000">
                  <a:schemeClr val="accent1">
                    <a:lumMod val="30000"/>
                    <a:lumOff val="7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07F5C67D-513C-ABAF-1458-C1CA4916A20D}"/>
              </a:ext>
            </a:extLst>
          </p:cNvPr>
          <p:cNvPicPr>
            <a:picLocks noChangeAspect="1" noChangeArrowheads="1"/>
          </p:cNvPicPr>
          <p:nvPr/>
        </p:nvPicPr>
        <p:blipFill>
          <a:blip r:embed="rId5"/>
          <a:srcRect/>
          <a:stretch/>
        </p:blipFill>
        <p:spPr bwMode="auto">
          <a:xfrm>
            <a:off x="5710028" y="1775353"/>
            <a:ext cx="5737285" cy="4302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EF15C5-BD83-E6ED-1B9D-B28871D023C3}"/>
              </a:ext>
            </a:extLst>
          </p:cNvPr>
          <p:cNvSpPr txBox="1"/>
          <p:nvPr/>
        </p:nvSpPr>
        <p:spPr>
          <a:xfrm>
            <a:off x="833780" y="835887"/>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Tree>
    <p:extLst>
      <p:ext uri="{BB962C8B-B14F-4D97-AF65-F5344CB8AC3E}">
        <p14:creationId xmlns:p14="http://schemas.microsoft.com/office/powerpoint/2010/main" val="2884833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A80C-718B-16AF-F656-741E8153B31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D04D354-FEE5-E901-1FB9-8917C4261FC8}"/>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825559D5-51EB-ED7E-4D09-FEF36E0CDECB}"/>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490C6AA-4FB8-DC99-0407-5FCFAF8901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14" name="Picture 13" descr="A device with a screen and a camera&#10;&#10;Description automatically generated">
            <a:extLst>
              <a:ext uri="{FF2B5EF4-FFF2-40B4-BE49-F238E27FC236}">
                <a16:creationId xmlns:a16="http://schemas.microsoft.com/office/drawing/2014/main" id="{F39EAE6D-94DE-3FC2-C175-97ECCD13CC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961" y="1321711"/>
            <a:ext cx="4759794" cy="4759794"/>
          </a:xfrm>
          <a:prstGeom prst="rect">
            <a:avLst/>
          </a:prstGeom>
        </p:spPr>
      </p:pic>
      <p:sp>
        <p:nvSpPr>
          <p:cNvPr id="10" name="Round Diagonal Corner Rectangle 9">
            <a:extLst>
              <a:ext uri="{FF2B5EF4-FFF2-40B4-BE49-F238E27FC236}">
                <a16:creationId xmlns:a16="http://schemas.microsoft.com/office/drawing/2014/main" id="{AF07F851-08A8-E561-31CF-2989128F852A}"/>
              </a:ext>
            </a:extLst>
          </p:cNvPr>
          <p:cNvSpPr/>
          <p:nvPr/>
        </p:nvSpPr>
        <p:spPr>
          <a:xfrm>
            <a:off x="141621" y="5491059"/>
            <a:ext cx="1467984" cy="632834"/>
          </a:xfrm>
          <a:prstGeom prst="round2DiagRect">
            <a:avLst>
              <a:gd name="adj1" fmla="val 31767"/>
              <a:gd name="adj2" fmla="val 0"/>
            </a:avLst>
          </a:prstGeom>
          <a:solidFill>
            <a:srgbClr val="1D2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cs typeface="Lahore Gurmukhi" pitchFamily="2" charset="0"/>
              </a:rPr>
              <a:t>2025</a:t>
            </a:r>
          </a:p>
        </p:txBody>
      </p:sp>
      <p:cxnSp>
        <p:nvCxnSpPr>
          <p:cNvPr id="18" name="Straight Connector 17">
            <a:extLst>
              <a:ext uri="{FF2B5EF4-FFF2-40B4-BE49-F238E27FC236}">
                <a16:creationId xmlns:a16="http://schemas.microsoft.com/office/drawing/2014/main" id="{B23BD8AF-605B-6C47-65CD-14AE2261E87F}"/>
              </a:ext>
            </a:extLst>
          </p:cNvPr>
          <p:cNvCxnSpPr/>
          <p:nvPr/>
        </p:nvCxnSpPr>
        <p:spPr>
          <a:xfrm>
            <a:off x="1455909" y="5787484"/>
            <a:ext cx="4401606" cy="0"/>
          </a:xfrm>
          <a:prstGeom prst="line">
            <a:avLst/>
          </a:prstGeom>
          <a:ln w="44450">
            <a:gradFill flip="none" rotWithShape="1">
              <a:gsLst>
                <a:gs pos="100000">
                  <a:srgbClr val="1D2566"/>
                </a:gs>
                <a:gs pos="57000">
                  <a:srgbClr val="622D9A"/>
                </a:gs>
                <a:gs pos="100000">
                  <a:schemeClr val="accent1">
                    <a:lumMod val="30000"/>
                    <a:lumOff val="7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199F9C7-4148-7D16-25B2-D341B5EFFF6A}"/>
              </a:ext>
            </a:extLst>
          </p:cNvPr>
          <p:cNvGrpSpPr/>
          <p:nvPr/>
        </p:nvGrpSpPr>
        <p:grpSpPr>
          <a:xfrm>
            <a:off x="5334834" y="2307491"/>
            <a:ext cx="5737285" cy="3902115"/>
            <a:chOff x="358715" y="2345652"/>
            <a:chExt cx="5737285" cy="3902115"/>
          </a:xfrm>
        </p:grpSpPr>
        <p:pic>
          <p:nvPicPr>
            <p:cNvPr id="2" name="Picture 2">
              <a:extLst>
                <a:ext uri="{FF2B5EF4-FFF2-40B4-BE49-F238E27FC236}">
                  <a16:creationId xmlns:a16="http://schemas.microsoft.com/office/drawing/2014/main" id="{A41E4216-863C-9DC3-0381-802FB14CA0C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6852" l="7054" r="89851">
                          <a14:foregroundMark x1="14604" y1="87407" x2="20545" y2="97037"/>
                          <a14:foregroundMark x1="20545" y1="97037" x2="22277" y2="96111"/>
                          <a14:foregroundMark x1="22401" y1="90556" x2="29950" y2="91481"/>
                          <a14:foregroundMark x1="28094" y1="89074" x2="21411" y2="87037"/>
                          <a14:foregroundMark x1="21411" y1="86667" x2="18317" y2="87037"/>
                          <a14:foregroundMark x1="7054" y1="89630" x2="7054" y2="89630"/>
                        </a14:backgroundRemoval>
                      </a14:imgEffect>
                    </a14:imgLayer>
                  </a14:imgProps>
                </a:ext>
              </a:extLst>
            </a:blip>
            <a:srcRect/>
            <a:stretch/>
          </p:blipFill>
          <p:spPr bwMode="auto">
            <a:xfrm>
              <a:off x="358715" y="2413443"/>
              <a:ext cx="5737285" cy="38343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BF3B63A-FB90-6474-0AA9-3F213BC2A1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4063" y="2345652"/>
              <a:ext cx="5627937" cy="3228798"/>
            </a:xfrm>
            <a:prstGeom prst="rect">
              <a:avLst/>
            </a:prstGeom>
          </p:spPr>
        </p:pic>
      </p:grpSp>
      <p:sp>
        <p:nvSpPr>
          <p:cNvPr id="11" name="TextBox 10">
            <a:extLst>
              <a:ext uri="{FF2B5EF4-FFF2-40B4-BE49-F238E27FC236}">
                <a16:creationId xmlns:a16="http://schemas.microsoft.com/office/drawing/2014/main" id="{D7BA6D96-CA10-E492-3B32-D9BBCA4E7885}"/>
              </a:ext>
            </a:extLst>
          </p:cNvPr>
          <p:cNvSpPr txBox="1"/>
          <p:nvPr/>
        </p:nvSpPr>
        <p:spPr>
          <a:xfrm>
            <a:off x="833780" y="835887"/>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Black"/>
                <a:cs typeface="Arial Black" panose="020B0604020202020204" pitchFamily="34" charset="0"/>
              </a:rPr>
              <a:t>100 Years </a:t>
            </a:r>
          </a:p>
        </p:txBody>
      </p:sp>
    </p:spTree>
    <p:extLst>
      <p:ext uri="{BB962C8B-B14F-4D97-AF65-F5344CB8AC3E}">
        <p14:creationId xmlns:p14="http://schemas.microsoft.com/office/powerpoint/2010/main" val="3624697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30FA7-BC40-92DD-C03F-66D3564AA4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39D8342-B9ED-32AB-EFCD-53F511899BBD}"/>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57E4D38F-560A-3197-AC87-0ABF5E79B00B}"/>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latin typeface="Calibri"/>
                <a:ea typeface="Calibri"/>
                <a:cs typeface="Calibri"/>
              </a:rPr>
              <a:t> </a:t>
            </a:r>
            <a:r>
              <a:rPr lang="en-US" b="0" i="0" dirty="0">
                <a:solidFill>
                  <a:srgbClr val="000000"/>
                </a:solidFill>
                <a:latin typeface="Calibri"/>
                <a:ea typeface="Calibri"/>
                <a:cs typeface="Calibri"/>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5656AF13-95AD-6FCF-AC3D-18F152EF52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sp>
        <p:nvSpPr>
          <p:cNvPr id="10" name="Round Diagonal Corner Rectangle 9">
            <a:extLst>
              <a:ext uri="{FF2B5EF4-FFF2-40B4-BE49-F238E27FC236}">
                <a16:creationId xmlns:a16="http://schemas.microsoft.com/office/drawing/2014/main" id="{963C5159-AE74-FE3B-59EC-7B7A38CCCC43}"/>
              </a:ext>
            </a:extLst>
          </p:cNvPr>
          <p:cNvSpPr/>
          <p:nvPr/>
        </p:nvSpPr>
        <p:spPr>
          <a:xfrm>
            <a:off x="141621" y="5491059"/>
            <a:ext cx="1467984" cy="632834"/>
          </a:xfrm>
          <a:prstGeom prst="round2DiagRect">
            <a:avLst>
              <a:gd name="adj1" fmla="val 31767"/>
              <a:gd name="adj2" fmla="val 0"/>
            </a:avLst>
          </a:prstGeom>
          <a:solidFill>
            <a:srgbClr val="1D2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cs typeface="Lahore Gurmukhi" pitchFamily="2" charset="0"/>
              </a:rPr>
              <a:t>2025</a:t>
            </a:r>
          </a:p>
        </p:txBody>
      </p:sp>
      <p:cxnSp>
        <p:nvCxnSpPr>
          <p:cNvPr id="18" name="Straight Connector 17">
            <a:extLst>
              <a:ext uri="{FF2B5EF4-FFF2-40B4-BE49-F238E27FC236}">
                <a16:creationId xmlns:a16="http://schemas.microsoft.com/office/drawing/2014/main" id="{2F924431-CAE0-B73C-539D-17F6FF8480FE}"/>
              </a:ext>
            </a:extLst>
          </p:cNvPr>
          <p:cNvCxnSpPr/>
          <p:nvPr/>
        </p:nvCxnSpPr>
        <p:spPr>
          <a:xfrm>
            <a:off x="1455909" y="5787484"/>
            <a:ext cx="4401606" cy="0"/>
          </a:xfrm>
          <a:prstGeom prst="line">
            <a:avLst/>
          </a:prstGeom>
          <a:ln w="44450">
            <a:gradFill flip="none" rotWithShape="1">
              <a:gsLst>
                <a:gs pos="100000">
                  <a:srgbClr val="1D2566"/>
                </a:gs>
                <a:gs pos="57000">
                  <a:srgbClr val="622D9A"/>
                </a:gs>
                <a:gs pos="100000">
                  <a:schemeClr val="accent1">
                    <a:lumMod val="30000"/>
                    <a:lumOff val="7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7" name="Picture 6" descr="Microsoft's new logo | Logo Design Love">
            <a:extLst>
              <a:ext uri="{FF2B5EF4-FFF2-40B4-BE49-F238E27FC236}">
                <a16:creationId xmlns:a16="http://schemas.microsoft.com/office/drawing/2014/main" id="{81BA96E2-6853-33F8-8FD8-DEBA6DAF72C9}"/>
              </a:ext>
            </a:extLst>
          </p:cNvPr>
          <p:cNvPicPr>
            <a:picLocks noChangeAspect="1"/>
          </p:cNvPicPr>
          <p:nvPr/>
        </p:nvPicPr>
        <p:blipFill>
          <a:blip r:embed="rId4"/>
          <a:stretch>
            <a:fillRect/>
          </a:stretch>
        </p:blipFill>
        <p:spPr>
          <a:xfrm>
            <a:off x="1604873" y="644825"/>
            <a:ext cx="3360707" cy="1887747"/>
          </a:xfrm>
          <a:prstGeom prst="rect">
            <a:avLst/>
          </a:prstGeom>
        </p:spPr>
      </p:pic>
      <p:pic>
        <p:nvPicPr>
          <p:cNvPr id="8" name="Picture 7" descr="Microsoft Teams Room – ABM Integrated ...">
            <a:extLst>
              <a:ext uri="{FF2B5EF4-FFF2-40B4-BE49-F238E27FC236}">
                <a16:creationId xmlns:a16="http://schemas.microsoft.com/office/drawing/2014/main" id="{E73109C6-C456-697F-E27B-1D9C3B099954}"/>
              </a:ext>
            </a:extLst>
          </p:cNvPr>
          <p:cNvPicPr>
            <a:picLocks noChangeAspect="1"/>
          </p:cNvPicPr>
          <p:nvPr/>
        </p:nvPicPr>
        <p:blipFill>
          <a:blip r:embed="rId5"/>
          <a:stretch>
            <a:fillRect/>
          </a:stretch>
        </p:blipFill>
        <p:spPr>
          <a:xfrm>
            <a:off x="6098876" y="1357493"/>
            <a:ext cx="3962400" cy="1152525"/>
          </a:xfrm>
          <a:prstGeom prst="rect">
            <a:avLst/>
          </a:prstGeom>
        </p:spPr>
      </p:pic>
      <p:pic>
        <p:nvPicPr>
          <p:cNvPr id="12" name="Picture 11" descr="Using Microsoft Copilot in Education ...">
            <a:extLst>
              <a:ext uri="{FF2B5EF4-FFF2-40B4-BE49-F238E27FC236}">
                <a16:creationId xmlns:a16="http://schemas.microsoft.com/office/drawing/2014/main" id="{0769D6B0-4135-6184-179C-8093E193E68C}"/>
              </a:ext>
            </a:extLst>
          </p:cNvPr>
          <p:cNvPicPr>
            <a:picLocks noChangeAspect="1"/>
          </p:cNvPicPr>
          <p:nvPr/>
        </p:nvPicPr>
        <p:blipFill>
          <a:blip r:embed="rId6"/>
          <a:stretch>
            <a:fillRect/>
          </a:stretch>
        </p:blipFill>
        <p:spPr>
          <a:xfrm>
            <a:off x="3826175" y="3327549"/>
            <a:ext cx="3619500" cy="1266825"/>
          </a:xfrm>
          <a:prstGeom prst="rect">
            <a:avLst/>
          </a:prstGeom>
        </p:spPr>
      </p:pic>
    </p:spTree>
    <p:extLst>
      <p:ext uri="{BB962C8B-B14F-4D97-AF65-F5344CB8AC3E}">
        <p14:creationId xmlns:p14="http://schemas.microsoft.com/office/powerpoint/2010/main" val="3298214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656A227-E5EA-54FB-EC7E-2FB5F1747EC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34481" y="-7962"/>
            <a:ext cx="55575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77C8B4AC-9B70-89CD-6B6E-D22E65AB4C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4403463" y="-7962"/>
            <a:ext cx="3149600" cy="6873924"/>
          </a:xfrm>
          <a:prstGeom prst="rect">
            <a:avLst/>
          </a:prstGeom>
        </p:spPr>
      </p:pic>
      <p:sp>
        <p:nvSpPr>
          <p:cNvPr id="4" name="Title 3">
            <a:extLst>
              <a:ext uri="{FF2B5EF4-FFF2-40B4-BE49-F238E27FC236}">
                <a16:creationId xmlns:a16="http://schemas.microsoft.com/office/drawing/2014/main" id="{DFBE1116-0109-54EE-4D59-FF1D3E221E6D}"/>
              </a:ext>
            </a:extLst>
          </p:cNvPr>
          <p:cNvSpPr>
            <a:spLocks noGrp="1"/>
          </p:cNvSpPr>
          <p:nvPr>
            <p:ph type="title"/>
          </p:nvPr>
        </p:nvSpPr>
        <p:spPr/>
        <p:txBody>
          <a:bodyPr/>
          <a:lstStyle/>
          <a:p>
            <a:r>
              <a:rPr lang="en-US"/>
              <a:t>Enabling The Future </a:t>
            </a:r>
            <a:br>
              <a:rPr lang="en-US"/>
            </a:br>
            <a:r>
              <a:rPr lang="en-US"/>
              <a:t>Of Collaboration</a:t>
            </a:r>
          </a:p>
        </p:txBody>
      </p:sp>
      <p:sp>
        <p:nvSpPr>
          <p:cNvPr id="5" name="Content Placeholder 4">
            <a:extLst>
              <a:ext uri="{FF2B5EF4-FFF2-40B4-BE49-F238E27FC236}">
                <a16:creationId xmlns:a16="http://schemas.microsoft.com/office/drawing/2014/main" id="{A1801415-7FFA-75CD-CD40-9367991A9583}"/>
              </a:ext>
            </a:extLst>
          </p:cNvPr>
          <p:cNvSpPr>
            <a:spLocks noGrp="1"/>
          </p:cNvSpPr>
          <p:nvPr>
            <p:ph idx="1"/>
          </p:nvPr>
        </p:nvSpPr>
        <p:spPr>
          <a:xfrm>
            <a:off x="788468" y="2354988"/>
            <a:ext cx="5846013" cy="3853258"/>
          </a:xfrm>
        </p:spPr>
        <p:txBody>
          <a:bodyPr/>
          <a:lstStyle/>
          <a:p>
            <a:pPr marL="0" indent="0">
              <a:lnSpc>
                <a:spcPct val="120000"/>
              </a:lnSpc>
              <a:spcAft>
                <a:spcPts val="800"/>
              </a:spcAft>
              <a:buNone/>
            </a:pPr>
            <a:r>
              <a:rPr lang="en-US" sz="1800" b="1" dirty="0">
                <a:solidFill>
                  <a:srgbClr val="000000"/>
                </a:solidFill>
                <a:effectLst/>
                <a:highlight>
                  <a:srgbClr val="BC8ADB"/>
                </a:highlight>
                <a:latin typeface="+mj-lt"/>
                <a:ea typeface="Arial Black" panose="020B0A04020102020204" pitchFamily="34" charset="0"/>
                <a:cs typeface="Arial" panose="020B0604020202020204" pitchFamily="34" charset="0"/>
              </a:rPr>
              <a:t>Capturing clear and precise voices is essential for modern, AI-powered meetings</a:t>
            </a:r>
          </a:p>
          <a:p>
            <a:pPr>
              <a:lnSpc>
                <a:spcPct val="120000"/>
              </a:lnSpc>
              <a:spcAft>
                <a:spcPts val="800"/>
              </a:spcAft>
            </a:pPr>
            <a:r>
              <a:rPr lang="en-US" sz="1800" dirty="0">
                <a:solidFill>
                  <a:srgbClr val="000000"/>
                </a:solidFill>
                <a:ea typeface="Arial Black" panose="020B0A04020102020204" pitchFamily="34" charset="0"/>
              </a:rPr>
              <a:t>High-quality audio helps convey nuances in vocal expressions and tone, bridging the gap between remote teams and fostering more efficient collaboration</a:t>
            </a:r>
          </a:p>
          <a:p>
            <a:pPr>
              <a:lnSpc>
                <a:spcPct val="120000"/>
              </a:lnSpc>
              <a:spcAft>
                <a:spcPts val="800"/>
              </a:spcAft>
            </a:pPr>
            <a:r>
              <a:rPr lang="en-US" sz="1800" dirty="0">
                <a:ea typeface="Arial" panose="020B0604020202020204" pitchFamily="34" charset="0"/>
              </a:rPr>
              <a:t>Clear intelligibility </a:t>
            </a:r>
            <a:r>
              <a:rPr lang="en-US" sz="1800" dirty="0">
                <a:solidFill>
                  <a:srgbClr val="000000"/>
                </a:solidFill>
                <a:ea typeface="Arial" panose="020B0604020202020204" pitchFamily="34" charset="0"/>
              </a:rPr>
              <a:t>ensures </a:t>
            </a:r>
            <a:r>
              <a:rPr lang="en-US" sz="1800" dirty="0">
                <a:ea typeface="Arial" panose="020B0604020202020204" pitchFamily="34" charset="0"/>
              </a:rPr>
              <a:t>the accuracy of AI tools like Copilot in Microsoft Teams, incl. transcription, meeting summaries, action items and talker identification and attribution</a:t>
            </a:r>
          </a:p>
          <a:p>
            <a:pPr marL="0" indent="0">
              <a:lnSpc>
                <a:spcPct val="107000"/>
              </a:lnSpc>
              <a:spcAft>
                <a:spcPts val="800"/>
              </a:spcAft>
              <a:buNone/>
            </a:pPr>
            <a:br>
              <a:rPr lang="en-US" sz="1800" b="1" dirty="0">
                <a:effectLst/>
                <a:latin typeface="Arial" panose="020B0604020202020204" pitchFamily="34" charset="0"/>
                <a:ea typeface="Arial" panose="020B0604020202020204" pitchFamily="34" charset="0"/>
                <a:cs typeface="Arial" panose="020B0604020202020204" pitchFamily="34" charset="0"/>
              </a:rPr>
            </a:b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2896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D1C16-7FD0-1492-8498-CFA2F6C2463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BADB9CE-6704-3046-9B38-56D1DBE75D3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7963"/>
            <a:ext cx="68901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A050E81F-B27D-B3AA-4E5A-01156BA723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5384" y="7964"/>
            <a:ext cx="3149600" cy="6857999"/>
          </a:xfrm>
          <a:prstGeom prst="rect">
            <a:avLst/>
          </a:prstGeom>
        </p:spPr>
      </p:pic>
      <p:sp>
        <p:nvSpPr>
          <p:cNvPr id="2" name="Title 1">
            <a:extLst>
              <a:ext uri="{FF2B5EF4-FFF2-40B4-BE49-F238E27FC236}">
                <a16:creationId xmlns:a16="http://schemas.microsoft.com/office/drawing/2014/main" id="{C8C26C8B-C2AA-D2DB-CA80-35ADD884CD60}"/>
              </a:ext>
            </a:extLst>
          </p:cNvPr>
          <p:cNvSpPr>
            <a:spLocks noGrp="1"/>
          </p:cNvSpPr>
          <p:nvPr>
            <p:ph type="title"/>
          </p:nvPr>
        </p:nvSpPr>
        <p:spPr>
          <a:xfrm>
            <a:off x="6347012" y="1422070"/>
            <a:ext cx="5238974" cy="616652"/>
          </a:xfrm>
        </p:spPr>
        <p:txBody>
          <a:bodyPr lIns="91440" tIns="45720" rIns="91440" bIns="45720" anchor="t"/>
          <a:lstStyle/>
          <a:p>
            <a:pPr>
              <a:lnSpc>
                <a:spcPct val="110000"/>
              </a:lnSpc>
            </a:pPr>
            <a:r>
              <a:rPr lang="en-US" sz="3200" dirty="0"/>
              <a:t>IntelliMix™ Foundation System</a:t>
            </a:r>
            <a:br>
              <a:rPr lang="en-US" sz="2400" dirty="0">
                <a:highlight>
                  <a:srgbClr val="BC8ADB"/>
                </a:highlight>
              </a:rPr>
            </a:br>
            <a:r>
              <a:rPr lang="en-US" sz="2000" dirty="0">
                <a:solidFill>
                  <a:schemeClr val="bg1">
                    <a:lumMod val="65000"/>
                  </a:schemeClr>
                </a:solidFill>
              </a:rPr>
              <a:t>Base Kit or Microsoft Teams Rooms</a:t>
            </a:r>
            <a:endParaRPr lang="en-US" sz="2400" dirty="0">
              <a:solidFill>
                <a:schemeClr val="bg1">
                  <a:lumMod val="65000"/>
                </a:schemeClr>
              </a:solidFill>
            </a:endParaRPr>
          </a:p>
        </p:txBody>
      </p:sp>
      <p:pic>
        <p:nvPicPr>
          <p:cNvPr id="7" name="Bild 14">
            <a:extLst>
              <a:ext uri="{FF2B5EF4-FFF2-40B4-BE49-F238E27FC236}">
                <a16:creationId xmlns:a16="http://schemas.microsoft.com/office/drawing/2014/main" id="{5047EB4C-09C4-0A0F-3629-D8C95BF89B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pic>
        <p:nvPicPr>
          <p:cNvPr id="6" name="Picture 5" descr="A close-up of a logo&#10;&#10;AI-generated content may be incorrect.">
            <a:extLst>
              <a:ext uri="{FF2B5EF4-FFF2-40B4-BE49-F238E27FC236}">
                <a16:creationId xmlns:a16="http://schemas.microsoft.com/office/drawing/2014/main" id="{7AAD67D7-997D-C9C3-A668-60426F2EC4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32038" y="5795549"/>
            <a:ext cx="1895449" cy="523144"/>
          </a:xfrm>
          <a:prstGeom prst="rect">
            <a:avLst/>
          </a:prstGeom>
        </p:spPr>
      </p:pic>
    </p:spTree>
    <p:extLst>
      <p:ext uri="{BB962C8B-B14F-4D97-AF65-F5344CB8AC3E}">
        <p14:creationId xmlns:p14="http://schemas.microsoft.com/office/powerpoint/2010/main" val="2666357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A9CC-E06C-3E30-EF35-F6593A191D7C}"/>
            </a:ext>
          </a:extLst>
        </p:cNvPr>
        <p:cNvGrpSpPr/>
        <p:nvPr/>
      </p:nvGrpSpPr>
      <p:grpSpPr>
        <a:xfrm>
          <a:off x="0" y="0"/>
          <a:ext cx="0" cy="0"/>
          <a:chOff x="0" y="0"/>
          <a:chExt cx="0" cy="0"/>
        </a:xfrm>
      </p:grpSpPr>
      <p:pic>
        <p:nvPicPr>
          <p:cNvPr id="2" name="Picture 1" descr="A group of black cables&#10;&#10;Description automatically generated">
            <a:extLst>
              <a:ext uri="{FF2B5EF4-FFF2-40B4-BE49-F238E27FC236}">
                <a16:creationId xmlns:a16="http://schemas.microsoft.com/office/drawing/2014/main" id="{A5D5B3FF-68D9-498A-8B0D-949830BDE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505931" y="2120548"/>
            <a:ext cx="2849632" cy="2849632"/>
          </a:xfrm>
          <a:prstGeom prst="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723D91E8-47D2-744B-FD78-9B221AC5E8A1}"/>
              </a:ext>
            </a:extLst>
          </p:cNvPr>
          <p:cNvSpPr>
            <a:spLocks noGrp="1"/>
          </p:cNvSpPr>
          <p:nvPr>
            <p:ph type="title"/>
          </p:nvPr>
        </p:nvSpPr>
        <p:spPr/>
        <p:txBody>
          <a:bodyPr/>
          <a:lstStyle/>
          <a:p>
            <a:r>
              <a:rPr lang="en-US" dirty="0"/>
              <a:t>System Components</a:t>
            </a:r>
          </a:p>
        </p:txBody>
      </p:sp>
      <p:pic>
        <p:nvPicPr>
          <p:cNvPr id="7" name="Picture 2">
            <a:extLst>
              <a:ext uri="{FF2B5EF4-FFF2-40B4-BE49-F238E27FC236}">
                <a16:creationId xmlns:a16="http://schemas.microsoft.com/office/drawing/2014/main" id="{457F4A06-3C58-6DD2-D9EC-AA923A2B9AE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4178" y="2781062"/>
            <a:ext cx="3242592" cy="23307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B710FE33-A7DF-9630-A90E-3AC30088D1FF}"/>
              </a:ext>
            </a:extLst>
          </p:cNvPr>
          <p:cNvPicPr>
            <a:picLocks noChangeAspect="1" noChangeArrowheads="1"/>
          </p:cNvPicPr>
          <p:nvPr/>
        </p:nvPicPr>
        <p:blipFill rotWithShape="1">
          <a:blip r:embed="rId5" cstate="screen">
            <a:clrChange>
              <a:clrFrom>
                <a:srgbClr val="CECECE">
                  <a:alpha val="80784"/>
                </a:srgbClr>
              </a:clrFrom>
              <a:clrTo>
                <a:srgbClr val="CECECE">
                  <a:alpha val="0"/>
                </a:srgbClr>
              </a:clrTo>
            </a:clrChange>
            <a:extLst>
              <a:ext uri="{28A0092B-C50C-407E-A947-70E740481C1C}">
                <a14:useLocalDpi xmlns:a14="http://schemas.microsoft.com/office/drawing/2010/main"/>
              </a:ext>
            </a:extLst>
          </a:blip>
          <a:srcRect/>
          <a:stretch/>
        </p:blipFill>
        <p:spPr bwMode="auto">
          <a:xfrm>
            <a:off x="1050959" y="1697286"/>
            <a:ext cx="2550776" cy="15327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ntelliMix® Room - Audio Processing Software - Shure USA">
            <a:extLst>
              <a:ext uri="{FF2B5EF4-FFF2-40B4-BE49-F238E27FC236}">
                <a16:creationId xmlns:a16="http://schemas.microsoft.com/office/drawing/2014/main" id="{DBD73D12-E5B2-2BFC-920F-975B15D4150E}"/>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rcRect l="13459" t="15109" r="15236" b="14042"/>
          <a:stretch/>
        </p:blipFill>
        <p:spPr bwMode="auto">
          <a:xfrm>
            <a:off x="2812697" y="1937957"/>
            <a:ext cx="540933" cy="5379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8E3D198-F069-84E4-D98E-3922526A0E86}"/>
              </a:ext>
            </a:extLst>
          </p:cNvPr>
          <p:cNvSpPr txBox="1"/>
          <p:nvPr/>
        </p:nvSpPr>
        <p:spPr>
          <a:xfrm>
            <a:off x="721081" y="6141621"/>
            <a:ext cx="3361827" cy="461665"/>
          </a:xfrm>
          <a:prstGeom prst="rect">
            <a:avLst/>
          </a:prstGeom>
          <a:noFill/>
        </p:spPr>
        <p:txBody>
          <a:bodyPr wrap="square" rtlCol="0">
            <a:spAutoFit/>
          </a:bodyPr>
          <a:lstStyle/>
          <a:p>
            <a:r>
              <a:rPr lang="en-US" sz="1200" i="1" dirty="0">
                <a:solidFill>
                  <a:schemeClr val="bg1">
                    <a:lumMod val="50000"/>
                  </a:schemeClr>
                </a:solidFill>
              </a:rPr>
              <a:t>Microsoft Teams Room Compute on Windows 11 with built-in Shure IntelliMix Room DSP</a:t>
            </a:r>
          </a:p>
        </p:txBody>
      </p:sp>
      <p:sp>
        <p:nvSpPr>
          <p:cNvPr id="19" name="Graphic 17">
            <a:extLst>
              <a:ext uri="{FF2B5EF4-FFF2-40B4-BE49-F238E27FC236}">
                <a16:creationId xmlns:a16="http://schemas.microsoft.com/office/drawing/2014/main" id="{77F1C632-F3F6-20C2-1E24-6B35A14A8C5C}"/>
              </a:ext>
            </a:extLst>
          </p:cNvPr>
          <p:cNvSpPr/>
          <p:nvPr/>
        </p:nvSpPr>
        <p:spPr>
          <a:xfrm>
            <a:off x="721081" y="4946117"/>
            <a:ext cx="2909011" cy="1063571"/>
          </a:xfrm>
          <a:custGeom>
            <a:avLst/>
            <a:gdLst>
              <a:gd name="connsiteX0" fmla="*/ 6214321 w 6861325"/>
              <a:gd name="connsiteY0" fmla="*/ 2508584 h 2508584"/>
              <a:gd name="connsiteX1" fmla="*/ 0 w 6861325"/>
              <a:gd name="connsiteY1" fmla="*/ 2508584 h 2508584"/>
              <a:gd name="connsiteX2" fmla="*/ 266537 w 6861325"/>
              <a:gd name="connsiteY2" fmla="*/ 336568 h 2508584"/>
              <a:gd name="connsiteX3" fmla="*/ 647006 w 6861325"/>
              <a:gd name="connsiteY3" fmla="*/ 0 h 2508584"/>
              <a:gd name="connsiteX4" fmla="*/ 6861326 w 6861325"/>
              <a:gd name="connsiteY4" fmla="*/ 0 h 2508584"/>
              <a:gd name="connsiteX5" fmla="*/ 6594789 w 6861325"/>
              <a:gd name="connsiteY5" fmla="*/ 2172016 h 2508584"/>
              <a:gd name="connsiteX6" fmla="*/ 6214321 w 6861325"/>
              <a:gd name="connsiteY6" fmla="*/ 2508584 h 250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325" h="2508584">
                <a:moveTo>
                  <a:pt x="6214321" y="2508584"/>
                </a:moveTo>
                <a:lnTo>
                  <a:pt x="0" y="2508584"/>
                </a:lnTo>
                <a:lnTo>
                  <a:pt x="266537" y="336568"/>
                </a:lnTo>
                <a:cubicBezTo>
                  <a:pt x="290229" y="144244"/>
                  <a:pt x="453636" y="0"/>
                  <a:pt x="647006" y="0"/>
                </a:cubicBezTo>
                <a:lnTo>
                  <a:pt x="6861326" y="0"/>
                </a:lnTo>
                <a:lnTo>
                  <a:pt x="6594789" y="2172016"/>
                </a:lnTo>
                <a:cubicBezTo>
                  <a:pt x="6571097" y="2364341"/>
                  <a:pt x="6408039" y="2508584"/>
                  <a:pt x="6214321" y="2508584"/>
                </a:cubicBezTo>
                <a:close/>
              </a:path>
            </a:pathLst>
          </a:custGeom>
          <a:gradFill>
            <a:gsLst>
              <a:gs pos="575">
                <a:schemeClr val="bg1">
                  <a:alpha val="80000"/>
                </a:schemeClr>
              </a:gs>
              <a:gs pos="34000">
                <a:srgbClr val="BC8ADB"/>
              </a:gs>
              <a:gs pos="100000">
                <a:srgbClr val="480A86"/>
              </a:gs>
            </a:gsLst>
            <a:lin ang="2700000" scaled="0"/>
          </a:gradFill>
          <a:ln w="9525" cap="flat">
            <a:noFill/>
            <a:prstDash val="solid"/>
            <a:miter/>
          </a:ln>
        </p:spPr>
        <p:txBody>
          <a:bodyPr lIns="540000" rIns="396000" rtlCol="0" anchor="ctr"/>
          <a:lstStyle/>
          <a:p>
            <a:pPr>
              <a:lnSpc>
                <a:spcPct val="120000"/>
              </a:lnSpc>
            </a:pPr>
            <a:r>
              <a:rPr lang="en-US" sz="1600" b="1" dirty="0">
                <a:solidFill>
                  <a:schemeClr val="bg1"/>
                </a:solidFill>
              </a:rPr>
              <a:t>IMXCPU5</a:t>
            </a:r>
          </a:p>
          <a:p>
            <a:r>
              <a:rPr lang="en-US" sz="1600" dirty="0">
                <a:solidFill>
                  <a:schemeClr val="bg1"/>
                </a:solidFill>
              </a:rPr>
              <a:t>IntelliMix Foundation Compute</a:t>
            </a:r>
          </a:p>
        </p:txBody>
      </p:sp>
      <p:pic>
        <p:nvPicPr>
          <p:cNvPr id="22" name="Picture 6">
            <a:extLst>
              <a:ext uri="{FF2B5EF4-FFF2-40B4-BE49-F238E27FC236}">
                <a16:creationId xmlns:a16="http://schemas.microsoft.com/office/drawing/2014/main" id="{31A75DC5-7594-DDC4-4BCF-BF1F089AF1A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51021" y="1466824"/>
            <a:ext cx="3089068" cy="22112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B1A24F7A-15C4-0B68-6198-A6BB471686C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12395" y="3128094"/>
            <a:ext cx="2771281" cy="19837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58D3C23-CC59-824F-B6A4-D281CA62029E}"/>
              </a:ext>
            </a:extLst>
          </p:cNvPr>
          <p:cNvSpPr txBox="1"/>
          <p:nvPr/>
        </p:nvSpPr>
        <p:spPr>
          <a:xfrm>
            <a:off x="4437317" y="6153229"/>
            <a:ext cx="2952721" cy="461665"/>
          </a:xfrm>
          <a:prstGeom prst="rect">
            <a:avLst/>
          </a:prstGeom>
          <a:noFill/>
        </p:spPr>
        <p:txBody>
          <a:bodyPr wrap="square">
            <a:spAutoFit/>
          </a:bodyPr>
          <a:lstStyle/>
          <a:p>
            <a:r>
              <a:rPr lang="en-US" sz="1200" i="1" dirty="0">
                <a:solidFill>
                  <a:schemeClr val="bg1">
                    <a:lumMod val="50000"/>
                  </a:schemeClr>
                </a:solidFill>
              </a:rPr>
              <a:t>11-inch Touch Panel with USB-C content ingest port and integrated kickstand</a:t>
            </a:r>
          </a:p>
        </p:txBody>
      </p:sp>
      <p:sp>
        <p:nvSpPr>
          <p:cNvPr id="25" name="Graphic 17">
            <a:extLst>
              <a:ext uri="{FF2B5EF4-FFF2-40B4-BE49-F238E27FC236}">
                <a16:creationId xmlns:a16="http://schemas.microsoft.com/office/drawing/2014/main" id="{AC3640A8-D7CB-EF69-5E44-444CAA4F8B93}"/>
              </a:ext>
            </a:extLst>
          </p:cNvPr>
          <p:cNvSpPr/>
          <p:nvPr/>
        </p:nvSpPr>
        <p:spPr>
          <a:xfrm>
            <a:off x="4513660" y="4946117"/>
            <a:ext cx="2909011" cy="1063571"/>
          </a:xfrm>
          <a:custGeom>
            <a:avLst/>
            <a:gdLst>
              <a:gd name="connsiteX0" fmla="*/ 6214321 w 6861325"/>
              <a:gd name="connsiteY0" fmla="*/ 2508584 h 2508584"/>
              <a:gd name="connsiteX1" fmla="*/ 0 w 6861325"/>
              <a:gd name="connsiteY1" fmla="*/ 2508584 h 2508584"/>
              <a:gd name="connsiteX2" fmla="*/ 266537 w 6861325"/>
              <a:gd name="connsiteY2" fmla="*/ 336568 h 2508584"/>
              <a:gd name="connsiteX3" fmla="*/ 647006 w 6861325"/>
              <a:gd name="connsiteY3" fmla="*/ 0 h 2508584"/>
              <a:gd name="connsiteX4" fmla="*/ 6861326 w 6861325"/>
              <a:gd name="connsiteY4" fmla="*/ 0 h 2508584"/>
              <a:gd name="connsiteX5" fmla="*/ 6594789 w 6861325"/>
              <a:gd name="connsiteY5" fmla="*/ 2172016 h 2508584"/>
              <a:gd name="connsiteX6" fmla="*/ 6214321 w 6861325"/>
              <a:gd name="connsiteY6" fmla="*/ 2508584 h 250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325" h="2508584">
                <a:moveTo>
                  <a:pt x="6214321" y="2508584"/>
                </a:moveTo>
                <a:lnTo>
                  <a:pt x="0" y="2508584"/>
                </a:lnTo>
                <a:lnTo>
                  <a:pt x="266537" y="336568"/>
                </a:lnTo>
                <a:cubicBezTo>
                  <a:pt x="290229" y="144244"/>
                  <a:pt x="453636" y="0"/>
                  <a:pt x="647006" y="0"/>
                </a:cubicBezTo>
                <a:lnTo>
                  <a:pt x="6861326" y="0"/>
                </a:lnTo>
                <a:lnTo>
                  <a:pt x="6594789" y="2172016"/>
                </a:lnTo>
                <a:cubicBezTo>
                  <a:pt x="6571097" y="2364341"/>
                  <a:pt x="6408039" y="2508584"/>
                  <a:pt x="6214321" y="2508584"/>
                </a:cubicBezTo>
                <a:close/>
              </a:path>
            </a:pathLst>
          </a:custGeom>
          <a:gradFill>
            <a:gsLst>
              <a:gs pos="575">
                <a:schemeClr val="bg1">
                  <a:alpha val="80000"/>
                </a:schemeClr>
              </a:gs>
              <a:gs pos="34000">
                <a:srgbClr val="BC8ADB"/>
              </a:gs>
              <a:gs pos="100000">
                <a:srgbClr val="480A86"/>
              </a:gs>
            </a:gsLst>
            <a:lin ang="2700000" scaled="0"/>
          </a:gradFill>
          <a:ln w="9525" cap="flat">
            <a:noFill/>
            <a:prstDash val="solid"/>
            <a:miter/>
          </a:ln>
        </p:spPr>
        <p:txBody>
          <a:bodyPr lIns="540000" rIns="396000" rtlCol="0" anchor="ctr"/>
          <a:lstStyle/>
          <a:p>
            <a:pPr>
              <a:lnSpc>
                <a:spcPct val="120000"/>
              </a:lnSpc>
            </a:pPr>
            <a:r>
              <a:rPr lang="en-US" sz="1600" b="1" dirty="0">
                <a:solidFill>
                  <a:schemeClr val="bg1"/>
                </a:solidFill>
              </a:rPr>
              <a:t>IMXTP11</a:t>
            </a:r>
          </a:p>
          <a:p>
            <a:r>
              <a:rPr lang="en-US" sz="1600" dirty="0">
                <a:solidFill>
                  <a:schemeClr val="bg1"/>
                </a:solidFill>
              </a:rPr>
              <a:t>IntelliMix Touch Panel</a:t>
            </a:r>
          </a:p>
        </p:txBody>
      </p:sp>
      <p:pic>
        <p:nvPicPr>
          <p:cNvPr id="3" name="Picture 2">
            <a:extLst>
              <a:ext uri="{FF2B5EF4-FFF2-40B4-BE49-F238E27FC236}">
                <a16:creationId xmlns:a16="http://schemas.microsoft.com/office/drawing/2014/main" id="{F7E01A4D-3DAA-081D-5853-9B244648F1A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466936" y="3491699"/>
            <a:ext cx="1300911" cy="931224"/>
          </a:xfrm>
          <a:prstGeom prst="rect">
            <a:avLst/>
          </a:prstGeom>
          <a:noFill/>
          <a:extLst>
            <a:ext uri="{909E8E84-426E-40DD-AFC4-6F175D3DCCD1}">
              <a14:hiddenFill xmlns:a14="http://schemas.microsoft.com/office/drawing/2010/main">
                <a:solidFill>
                  <a:srgbClr val="FFFFFF"/>
                </a:solidFill>
              </a14:hiddenFill>
            </a:ext>
          </a:extLst>
        </p:spPr>
      </p:pic>
      <p:sp>
        <p:nvSpPr>
          <p:cNvPr id="4" name="Graphic 17">
            <a:extLst>
              <a:ext uri="{FF2B5EF4-FFF2-40B4-BE49-F238E27FC236}">
                <a16:creationId xmlns:a16="http://schemas.microsoft.com/office/drawing/2014/main" id="{D77EBD52-03E0-C4B3-D1C3-EA63A2365539}"/>
              </a:ext>
            </a:extLst>
          </p:cNvPr>
          <p:cNvSpPr/>
          <p:nvPr/>
        </p:nvSpPr>
        <p:spPr>
          <a:xfrm>
            <a:off x="8339248" y="4946117"/>
            <a:ext cx="2909011" cy="1063571"/>
          </a:xfrm>
          <a:custGeom>
            <a:avLst/>
            <a:gdLst>
              <a:gd name="connsiteX0" fmla="*/ 6214321 w 6861325"/>
              <a:gd name="connsiteY0" fmla="*/ 2508584 h 2508584"/>
              <a:gd name="connsiteX1" fmla="*/ 0 w 6861325"/>
              <a:gd name="connsiteY1" fmla="*/ 2508584 h 2508584"/>
              <a:gd name="connsiteX2" fmla="*/ 266537 w 6861325"/>
              <a:gd name="connsiteY2" fmla="*/ 336568 h 2508584"/>
              <a:gd name="connsiteX3" fmla="*/ 647006 w 6861325"/>
              <a:gd name="connsiteY3" fmla="*/ 0 h 2508584"/>
              <a:gd name="connsiteX4" fmla="*/ 6861326 w 6861325"/>
              <a:gd name="connsiteY4" fmla="*/ 0 h 2508584"/>
              <a:gd name="connsiteX5" fmla="*/ 6594789 w 6861325"/>
              <a:gd name="connsiteY5" fmla="*/ 2172016 h 2508584"/>
              <a:gd name="connsiteX6" fmla="*/ 6214321 w 6861325"/>
              <a:gd name="connsiteY6" fmla="*/ 2508584 h 250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325" h="2508584">
                <a:moveTo>
                  <a:pt x="6214321" y="2508584"/>
                </a:moveTo>
                <a:lnTo>
                  <a:pt x="0" y="2508584"/>
                </a:lnTo>
                <a:lnTo>
                  <a:pt x="266537" y="336568"/>
                </a:lnTo>
                <a:cubicBezTo>
                  <a:pt x="290229" y="144244"/>
                  <a:pt x="453636" y="0"/>
                  <a:pt x="647006" y="0"/>
                </a:cubicBezTo>
                <a:lnTo>
                  <a:pt x="6861326" y="0"/>
                </a:lnTo>
                <a:lnTo>
                  <a:pt x="6594789" y="2172016"/>
                </a:lnTo>
                <a:cubicBezTo>
                  <a:pt x="6571097" y="2364341"/>
                  <a:pt x="6408039" y="2508584"/>
                  <a:pt x="6214321" y="2508584"/>
                </a:cubicBezTo>
                <a:close/>
              </a:path>
            </a:pathLst>
          </a:custGeom>
          <a:gradFill>
            <a:gsLst>
              <a:gs pos="575">
                <a:schemeClr val="bg1">
                  <a:alpha val="80000"/>
                </a:schemeClr>
              </a:gs>
              <a:gs pos="34000">
                <a:srgbClr val="BC8ADB"/>
              </a:gs>
              <a:gs pos="100000">
                <a:srgbClr val="480A86"/>
              </a:gs>
            </a:gsLst>
            <a:lin ang="2700000" scaled="0"/>
          </a:gradFill>
          <a:ln w="9525" cap="flat">
            <a:noFill/>
            <a:prstDash val="solid"/>
            <a:miter/>
          </a:ln>
        </p:spPr>
        <p:txBody>
          <a:bodyPr lIns="540000" rIns="396000" rtlCol="0" anchor="ctr"/>
          <a:lstStyle/>
          <a:p>
            <a:pPr>
              <a:lnSpc>
                <a:spcPct val="120000"/>
              </a:lnSpc>
            </a:pPr>
            <a:r>
              <a:rPr lang="en-US" sz="1600" dirty="0">
                <a:solidFill>
                  <a:schemeClr val="bg1"/>
                </a:solidFill>
              </a:rPr>
              <a:t>System Accessories</a:t>
            </a:r>
          </a:p>
        </p:txBody>
      </p:sp>
      <p:sp>
        <p:nvSpPr>
          <p:cNvPr id="6" name="TextBox 5">
            <a:extLst>
              <a:ext uri="{FF2B5EF4-FFF2-40B4-BE49-F238E27FC236}">
                <a16:creationId xmlns:a16="http://schemas.microsoft.com/office/drawing/2014/main" id="{54E8BC7D-712F-12AA-B5DA-633CCB51D115}"/>
              </a:ext>
            </a:extLst>
          </p:cNvPr>
          <p:cNvSpPr txBox="1"/>
          <p:nvPr/>
        </p:nvSpPr>
        <p:spPr>
          <a:xfrm>
            <a:off x="8295538" y="6141620"/>
            <a:ext cx="2952721" cy="461665"/>
          </a:xfrm>
          <a:prstGeom prst="rect">
            <a:avLst/>
          </a:prstGeom>
          <a:noFill/>
        </p:spPr>
        <p:txBody>
          <a:bodyPr wrap="square">
            <a:spAutoFit/>
          </a:bodyPr>
          <a:lstStyle/>
          <a:p>
            <a:r>
              <a:rPr lang="en-US" sz="1200" i="1" dirty="0">
                <a:solidFill>
                  <a:schemeClr val="bg1">
                    <a:lumMod val="50000"/>
                  </a:schemeClr>
                </a:solidFill>
              </a:rPr>
              <a:t>PoE+ Network Switch, cables and accessories for connectivity and power</a:t>
            </a:r>
          </a:p>
        </p:txBody>
      </p:sp>
      <p:pic>
        <p:nvPicPr>
          <p:cNvPr id="8" name="Picture 7" descr="A black cross on a green background&#10;&#10;Description automatically generated">
            <a:extLst>
              <a:ext uri="{FF2B5EF4-FFF2-40B4-BE49-F238E27FC236}">
                <a16:creationId xmlns:a16="http://schemas.microsoft.com/office/drawing/2014/main" id="{8B386A2A-1737-42D6-6589-EA02E09EA0E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35963" y="5286121"/>
            <a:ext cx="304834" cy="304834"/>
          </a:xfrm>
          <a:prstGeom prst="rect">
            <a:avLst/>
          </a:prstGeom>
        </p:spPr>
      </p:pic>
      <p:pic>
        <p:nvPicPr>
          <p:cNvPr id="9" name="Picture 8" descr="A black cross on a green background&#10;&#10;Description automatically generated">
            <a:extLst>
              <a:ext uri="{FF2B5EF4-FFF2-40B4-BE49-F238E27FC236}">
                <a16:creationId xmlns:a16="http://schemas.microsoft.com/office/drawing/2014/main" id="{34C9B8D1-7C38-AFC0-B762-AC84CACEA3F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28542" y="5278749"/>
            <a:ext cx="304834" cy="304834"/>
          </a:xfrm>
          <a:prstGeom prst="rect">
            <a:avLst/>
          </a:prstGeom>
        </p:spPr>
      </p:pic>
    </p:spTree>
    <p:extLst>
      <p:ext uri="{BB962C8B-B14F-4D97-AF65-F5344CB8AC3E}">
        <p14:creationId xmlns:p14="http://schemas.microsoft.com/office/powerpoint/2010/main" val="3916801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ack cross on a green background&#10;&#10;Description automatically generated">
            <a:extLst>
              <a:ext uri="{FF2B5EF4-FFF2-40B4-BE49-F238E27FC236}">
                <a16:creationId xmlns:a16="http://schemas.microsoft.com/office/drawing/2014/main" id="{9413879F-9EAE-D0BF-5137-7716A4E7D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4631" y="2417904"/>
            <a:ext cx="304834" cy="304834"/>
          </a:xfrm>
          <a:prstGeom prst="rect">
            <a:avLst/>
          </a:prstGeom>
        </p:spPr>
      </p:pic>
      <p:pic>
        <p:nvPicPr>
          <p:cNvPr id="6" name="Picture 5" descr="A black electronic device with a button&#10;&#10;Description automatically generated">
            <a:extLst>
              <a:ext uri="{FF2B5EF4-FFF2-40B4-BE49-F238E27FC236}">
                <a16:creationId xmlns:a16="http://schemas.microsoft.com/office/drawing/2014/main" id="{940A420E-C82F-D9A7-0168-EC63526BE5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726" y="1267623"/>
            <a:ext cx="5848802" cy="4322753"/>
          </a:xfrm>
          <a:prstGeom prst="rect">
            <a:avLst/>
          </a:prstGeom>
        </p:spPr>
      </p:pic>
      <p:sp>
        <p:nvSpPr>
          <p:cNvPr id="2" name="Title 1">
            <a:extLst>
              <a:ext uri="{FF2B5EF4-FFF2-40B4-BE49-F238E27FC236}">
                <a16:creationId xmlns:a16="http://schemas.microsoft.com/office/drawing/2014/main" id="{2D1A2C69-D3AB-EAFA-EE91-B90CC66374A8}"/>
              </a:ext>
            </a:extLst>
          </p:cNvPr>
          <p:cNvSpPr>
            <a:spLocks noGrp="1"/>
          </p:cNvSpPr>
          <p:nvPr>
            <p:ph type="title"/>
          </p:nvPr>
        </p:nvSpPr>
        <p:spPr>
          <a:xfrm>
            <a:off x="788468" y="1088583"/>
            <a:ext cx="10565332" cy="616652"/>
          </a:xfrm>
        </p:spPr>
        <p:txBody>
          <a:bodyPr/>
          <a:lstStyle/>
          <a:p>
            <a:r>
              <a:rPr lang="en-US" dirty="0"/>
              <a:t>Microsoft Teams Room Compute</a:t>
            </a:r>
            <a:br>
              <a:rPr lang="en-US" dirty="0"/>
            </a:br>
            <a:r>
              <a:rPr lang="en-US" sz="2000" dirty="0">
                <a:solidFill>
                  <a:srgbClr val="B3B3B3"/>
                </a:solidFill>
              </a:rPr>
              <a:t>IMXCPU5 IntelliMix Foundation Compute</a:t>
            </a:r>
          </a:p>
        </p:txBody>
      </p:sp>
      <p:pic>
        <p:nvPicPr>
          <p:cNvPr id="27" name="Picture 26" descr="A black cross on a green background&#10;&#10;Description automatically generated">
            <a:extLst>
              <a:ext uri="{FF2B5EF4-FFF2-40B4-BE49-F238E27FC236}">
                <a16:creationId xmlns:a16="http://schemas.microsoft.com/office/drawing/2014/main" id="{3223B592-672B-3328-B690-46AA53F6C1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4948" y="2904133"/>
            <a:ext cx="304834" cy="304834"/>
          </a:xfrm>
          <a:prstGeom prst="rect">
            <a:avLst/>
          </a:prstGeom>
        </p:spPr>
      </p:pic>
      <p:pic>
        <p:nvPicPr>
          <p:cNvPr id="2050" name="Picture 2" descr="Intel Core i5 - 維基百科，自由的百科全書">
            <a:extLst>
              <a:ext uri="{FF2B5EF4-FFF2-40B4-BE49-F238E27FC236}">
                <a16:creationId xmlns:a16="http://schemas.microsoft.com/office/drawing/2014/main" id="{B03DDF71-B8CA-867C-7FC2-306360F1638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91078" y="4924575"/>
            <a:ext cx="926984" cy="92529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9CF777B-2443-F290-61FD-0F7BE61928E0}"/>
              </a:ext>
            </a:extLst>
          </p:cNvPr>
          <p:cNvSpPr txBox="1"/>
          <p:nvPr/>
        </p:nvSpPr>
        <p:spPr>
          <a:xfrm>
            <a:off x="6822016" y="2471876"/>
            <a:ext cx="4152801" cy="2520690"/>
          </a:xfrm>
          <a:prstGeom prst="rect">
            <a:avLst/>
          </a:prstGeom>
          <a:noFill/>
        </p:spPr>
        <p:txBody>
          <a:bodyPr wrap="square" tIns="0" anchor="t">
            <a:spAutoFit/>
          </a:bodyPr>
          <a:lstStyle>
            <a:defPPr>
              <a:defRPr lang="en-US"/>
            </a:defPPr>
            <a:lvl1pPr>
              <a:lnSpc>
                <a:spcPct val="100000"/>
              </a:lnSpc>
              <a:spcBef>
                <a:spcPts val="600"/>
              </a:spcBef>
              <a:defRPr sz="1400"/>
            </a:lvl1pPr>
          </a:lstStyle>
          <a:p>
            <a:pPr>
              <a:spcBef>
                <a:spcPts val="1800"/>
              </a:spcBef>
            </a:pPr>
            <a:r>
              <a:rPr lang="en-US" sz="1600" b="1" dirty="0"/>
              <a:t>Intel 12</a:t>
            </a:r>
            <a:r>
              <a:rPr lang="en-US" sz="1600" b="1" baseline="30000" dirty="0"/>
              <a:t>th</a:t>
            </a:r>
            <a:r>
              <a:rPr lang="en-US" sz="1600" b="1" dirty="0"/>
              <a:t> Gen Core i5 </a:t>
            </a:r>
          </a:p>
          <a:p>
            <a:pPr>
              <a:spcBef>
                <a:spcPts val="1800"/>
              </a:spcBef>
            </a:pPr>
            <a:r>
              <a:rPr lang="en-US" sz="1600" b="1" dirty="0"/>
              <a:t>Windows 11 IoT Enterprise OS</a:t>
            </a:r>
          </a:p>
          <a:p>
            <a:pPr>
              <a:spcBef>
                <a:spcPts val="1800"/>
              </a:spcBef>
            </a:pPr>
            <a:r>
              <a:rPr lang="en-US" sz="1600" b="1" dirty="0"/>
              <a:t>Microsoft Teams Rooms Application</a:t>
            </a:r>
          </a:p>
          <a:p>
            <a:pPr marL="171450" indent="-171450">
              <a:lnSpc>
                <a:spcPct val="110000"/>
              </a:lnSpc>
              <a:buFont typeface="Arial" panose="020B0604020202020204" pitchFamily="34" charset="0"/>
              <a:buChar char="•"/>
            </a:pPr>
            <a:r>
              <a:rPr lang="en-US" dirty="0">
                <a:cs typeface="Arial"/>
              </a:rPr>
              <a:t>Supports use of Windows Autopilot with Autologin for Teams Rooms </a:t>
            </a:r>
          </a:p>
          <a:p>
            <a:pPr>
              <a:spcBef>
                <a:spcPts val="1800"/>
              </a:spcBef>
            </a:pPr>
            <a:r>
              <a:rPr lang="en-US" sz="1600" b="1" dirty="0"/>
              <a:t>Robust Microsoft Security Features for </a:t>
            </a:r>
            <a:br>
              <a:rPr lang="en-US" sz="1600" b="1" dirty="0"/>
            </a:br>
            <a:r>
              <a:rPr lang="en-US" sz="1600" b="1" dirty="0"/>
              <a:t>Calls &amp; Collaboration</a:t>
            </a:r>
          </a:p>
        </p:txBody>
      </p:sp>
      <p:pic>
        <p:nvPicPr>
          <p:cNvPr id="2051" name="Picture 2050">
            <a:extLst>
              <a:ext uri="{FF2B5EF4-FFF2-40B4-BE49-F238E27FC236}">
                <a16:creationId xmlns:a16="http://schemas.microsoft.com/office/drawing/2014/main" id="{99729E91-6196-CD2A-2362-E32DC3C4A9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6033" y="4924576"/>
            <a:ext cx="929128" cy="925299"/>
          </a:xfrm>
          <a:prstGeom prst="rect">
            <a:avLst/>
          </a:prstGeom>
        </p:spPr>
      </p:pic>
      <p:pic>
        <p:nvPicPr>
          <p:cNvPr id="12" name="Picture 11" descr="A black cross on a green background&#10;&#10;Description automatically generated">
            <a:extLst>
              <a:ext uri="{FF2B5EF4-FFF2-40B4-BE49-F238E27FC236}">
                <a16:creationId xmlns:a16="http://schemas.microsoft.com/office/drawing/2014/main" id="{E7FDFED1-6A9D-ABA6-A06F-450902F81A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4897" y="3382071"/>
            <a:ext cx="304834" cy="304834"/>
          </a:xfrm>
          <a:prstGeom prst="rect">
            <a:avLst/>
          </a:prstGeom>
        </p:spPr>
      </p:pic>
      <p:pic>
        <p:nvPicPr>
          <p:cNvPr id="8194" name="Picture 2" descr="The Ultimate Guide to Microsoft Teams Rooms | Pure AV">
            <a:extLst>
              <a:ext uri="{FF2B5EF4-FFF2-40B4-BE49-F238E27FC236}">
                <a16:creationId xmlns:a16="http://schemas.microsoft.com/office/drawing/2014/main" id="{4D8774A4-49F3-8807-0CCA-61A931119BB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45627"/>
          <a:stretch/>
        </p:blipFill>
        <p:spPr bwMode="auto">
          <a:xfrm>
            <a:off x="3883132" y="4920898"/>
            <a:ext cx="1010232" cy="9289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ack cross on a green background&#10;&#10;Description automatically generated">
            <a:extLst>
              <a:ext uri="{FF2B5EF4-FFF2-40B4-BE49-F238E27FC236}">
                <a16:creationId xmlns:a16="http://schemas.microsoft.com/office/drawing/2014/main" id="{BA3CD1DB-B240-EF3E-E0FE-88A915483E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3799" y="4434411"/>
            <a:ext cx="304834" cy="304834"/>
          </a:xfrm>
          <a:prstGeom prst="rect">
            <a:avLst/>
          </a:prstGeom>
        </p:spPr>
      </p:pic>
      <p:pic>
        <p:nvPicPr>
          <p:cNvPr id="15" name="Picture 14" descr="A close-up of a logo&#10;&#10;AI-generated content may be incorrect.">
            <a:extLst>
              <a:ext uri="{FF2B5EF4-FFF2-40B4-BE49-F238E27FC236}">
                <a16:creationId xmlns:a16="http://schemas.microsoft.com/office/drawing/2014/main" id="{1A1368E9-2DC9-0E9A-907A-625D48D20C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0137" y="6035362"/>
            <a:ext cx="2234242" cy="616651"/>
          </a:xfrm>
          <a:prstGeom prst="rect">
            <a:avLst/>
          </a:prstGeom>
        </p:spPr>
      </p:pic>
    </p:spTree>
    <p:extLst>
      <p:ext uri="{BB962C8B-B14F-4D97-AF65-F5344CB8AC3E}">
        <p14:creationId xmlns:p14="http://schemas.microsoft.com/office/powerpoint/2010/main" val="1319868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3738E-6C8F-8FE0-411B-E44738B8797C}"/>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8D86293-EBDE-5A4C-9E16-32DDFB768F00}"/>
              </a:ext>
            </a:extLst>
          </p:cNvPr>
          <p:cNvSpPr>
            <a:spLocks noGrp="1"/>
          </p:cNvSpPr>
          <p:nvPr>
            <p:ph type="pic" sz="quarter" idx="17"/>
          </p:nvPr>
        </p:nvSpPr>
        <p:spPr/>
        <p:txBody>
          <a:bodyPr/>
          <a:lstStyle/>
          <a:p>
            <a:endParaRPr lang="en-US"/>
          </a:p>
        </p:txBody>
      </p:sp>
      <p:sp>
        <p:nvSpPr>
          <p:cNvPr id="3" name="Picture Placeholder 2">
            <a:extLst>
              <a:ext uri="{FF2B5EF4-FFF2-40B4-BE49-F238E27FC236}">
                <a16:creationId xmlns:a16="http://schemas.microsoft.com/office/drawing/2014/main" id="{1289E514-A024-C918-7FBA-23879E083F9F}"/>
              </a:ext>
            </a:extLst>
          </p:cNvPr>
          <p:cNvSpPr>
            <a:spLocks noGrp="1"/>
          </p:cNvSpPr>
          <p:nvPr>
            <p:ph type="pic" sz="quarter" idx="18"/>
          </p:nvPr>
        </p:nvSpPr>
        <p:spPr/>
        <p:txBody>
          <a:bodyPr/>
          <a:lstStyle/>
          <a:p>
            <a:endParaRPr lang="en-US"/>
          </a:p>
        </p:txBody>
      </p:sp>
      <p:sp>
        <p:nvSpPr>
          <p:cNvPr id="4" name="Picture Placeholder 3">
            <a:extLst>
              <a:ext uri="{FF2B5EF4-FFF2-40B4-BE49-F238E27FC236}">
                <a16:creationId xmlns:a16="http://schemas.microsoft.com/office/drawing/2014/main" id="{0EB11CFB-0218-4016-ABA5-7CAD801F0F71}"/>
              </a:ext>
            </a:extLst>
          </p:cNvPr>
          <p:cNvSpPr>
            <a:spLocks noGrp="1"/>
          </p:cNvSpPr>
          <p:nvPr>
            <p:ph type="pic" sz="quarter" idx="11"/>
          </p:nvPr>
        </p:nvSpPr>
        <p:spPr/>
        <p:txBody>
          <a:bodyPr/>
          <a:lstStyle/>
          <a:p>
            <a:endParaRPr lang="en-US"/>
          </a:p>
        </p:txBody>
      </p:sp>
      <p:sp>
        <p:nvSpPr>
          <p:cNvPr id="5" name="Picture Placeholder 4">
            <a:extLst>
              <a:ext uri="{FF2B5EF4-FFF2-40B4-BE49-F238E27FC236}">
                <a16:creationId xmlns:a16="http://schemas.microsoft.com/office/drawing/2014/main" id="{4CFB78EF-173E-5D77-D75E-893606AD5EC0}"/>
              </a:ext>
            </a:extLst>
          </p:cNvPr>
          <p:cNvSpPr>
            <a:spLocks noGrp="1"/>
          </p:cNvSpPr>
          <p:nvPr>
            <p:ph type="pic" sz="quarter" idx="14"/>
          </p:nvPr>
        </p:nvSpPr>
        <p:spPr/>
        <p:txBody>
          <a:bodyPr/>
          <a:lstStyle/>
          <a:p>
            <a:endParaRPr lang="en-US"/>
          </a:p>
        </p:txBody>
      </p:sp>
      <p:pic>
        <p:nvPicPr>
          <p:cNvPr id="6" name="Picture 5">
            <a:extLst>
              <a:ext uri="{FF2B5EF4-FFF2-40B4-BE49-F238E27FC236}">
                <a16:creationId xmlns:a16="http://schemas.microsoft.com/office/drawing/2014/main" id="{691CABCA-EF31-042D-D743-96C85BA06D52}"/>
              </a:ext>
            </a:extLst>
          </p:cNvPr>
          <p:cNvPicPr>
            <a:picLocks noChangeAspect="1"/>
          </p:cNvPicPr>
          <p:nvPr/>
        </p:nvPicPr>
        <p:blipFill>
          <a:blip r:embed="rId3"/>
          <a:stretch>
            <a:fillRect/>
          </a:stretch>
        </p:blipFill>
        <p:spPr>
          <a:xfrm>
            <a:off x="1" y="0"/>
            <a:ext cx="12192000" cy="6859636"/>
          </a:xfrm>
          <a:prstGeom prst="rect">
            <a:avLst/>
          </a:prstGeom>
        </p:spPr>
      </p:pic>
    </p:spTree>
    <p:extLst>
      <p:ext uri="{BB962C8B-B14F-4D97-AF65-F5344CB8AC3E}">
        <p14:creationId xmlns:p14="http://schemas.microsoft.com/office/powerpoint/2010/main" val="2035573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DFEA61B-B56D-2E67-68AF-3B054B6A9E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3001" y="1211843"/>
            <a:ext cx="4667793" cy="2533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1A2C69-D3AB-EAFA-EE91-B90CC66374A8}"/>
              </a:ext>
            </a:extLst>
          </p:cNvPr>
          <p:cNvSpPr>
            <a:spLocks noGrp="1"/>
          </p:cNvSpPr>
          <p:nvPr>
            <p:ph type="title"/>
          </p:nvPr>
        </p:nvSpPr>
        <p:spPr/>
        <p:txBody>
          <a:bodyPr/>
          <a:lstStyle/>
          <a:p>
            <a:r>
              <a:rPr lang="en-US" dirty="0">
                <a:solidFill>
                  <a:srgbClr val="B2FF37"/>
                </a:solidFill>
              </a:rPr>
              <a:t>IntelliMix</a:t>
            </a:r>
            <a:r>
              <a:rPr lang="en-US" baseline="30000" dirty="0">
                <a:solidFill>
                  <a:srgbClr val="B2FF37"/>
                </a:solidFill>
              </a:rPr>
              <a:t>®</a:t>
            </a:r>
            <a:r>
              <a:rPr lang="en-US" dirty="0">
                <a:solidFill>
                  <a:srgbClr val="B2FF37"/>
                </a:solidFill>
              </a:rPr>
              <a:t> Room</a:t>
            </a:r>
            <a:r>
              <a:rPr lang="en-US" dirty="0">
                <a:solidFill>
                  <a:schemeClr val="bg1"/>
                </a:solidFill>
              </a:rPr>
              <a:t> </a:t>
            </a:r>
            <a:br>
              <a:rPr lang="en-US" dirty="0">
                <a:solidFill>
                  <a:schemeClr val="bg1"/>
                </a:solidFill>
              </a:rPr>
            </a:br>
            <a:r>
              <a:rPr lang="en-US" sz="2400" dirty="0">
                <a:solidFill>
                  <a:schemeClr val="bg1"/>
                </a:solidFill>
              </a:rPr>
              <a:t>Audio Processing Software</a:t>
            </a:r>
            <a:endParaRPr lang="en-US" dirty="0">
              <a:solidFill>
                <a:schemeClr val="bg1"/>
              </a:solidFill>
            </a:endParaRPr>
          </a:p>
        </p:txBody>
      </p:sp>
      <p:sp>
        <p:nvSpPr>
          <p:cNvPr id="16" name="Content Placeholder 15">
            <a:extLst>
              <a:ext uri="{FF2B5EF4-FFF2-40B4-BE49-F238E27FC236}">
                <a16:creationId xmlns:a16="http://schemas.microsoft.com/office/drawing/2014/main" id="{C0820935-918D-D6A7-9B37-2150044BD28E}"/>
              </a:ext>
            </a:extLst>
          </p:cNvPr>
          <p:cNvSpPr>
            <a:spLocks noGrp="1"/>
          </p:cNvSpPr>
          <p:nvPr>
            <p:ph idx="1"/>
          </p:nvPr>
        </p:nvSpPr>
        <p:spPr>
          <a:xfrm>
            <a:off x="6515528" y="2230484"/>
            <a:ext cx="5125667" cy="4146837"/>
          </a:xfrm>
        </p:spPr>
        <p:txBody>
          <a:bodyPr/>
          <a:lstStyle/>
          <a:p>
            <a:pPr>
              <a:lnSpc>
                <a:spcPct val="110000"/>
              </a:lnSpc>
              <a:spcBef>
                <a:spcPts val="1200"/>
              </a:spcBef>
            </a:pPr>
            <a:r>
              <a:rPr lang="en-US" sz="1600" b="1" dirty="0">
                <a:solidFill>
                  <a:srgbClr val="B2FF33"/>
                </a:solidFill>
              </a:rPr>
              <a:t>License-free, 8-channel </a:t>
            </a:r>
            <a:r>
              <a:rPr lang="en-US" sz="1600" dirty="0"/>
              <a:t>DSP built-in</a:t>
            </a:r>
          </a:p>
          <a:p>
            <a:pPr>
              <a:lnSpc>
                <a:spcPct val="110000"/>
              </a:lnSpc>
              <a:spcBef>
                <a:spcPts val="1200"/>
              </a:spcBef>
            </a:pPr>
            <a:r>
              <a:rPr lang="en-US" sz="1600" b="1" dirty="0">
                <a:solidFill>
                  <a:schemeClr val="tx2"/>
                </a:solidFill>
              </a:rPr>
              <a:t>Full suite of DSP functions</a:t>
            </a:r>
            <a:r>
              <a:rPr lang="en-US" sz="1600" dirty="0"/>
              <a:t>* give you total control to customize the audio experience for each room</a:t>
            </a:r>
          </a:p>
          <a:p>
            <a:pPr>
              <a:lnSpc>
                <a:spcPct val="110000"/>
              </a:lnSpc>
              <a:spcBef>
                <a:spcPts val="1200"/>
              </a:spcBef>
            </a:pPr>
            <a:r>
              <a:rPr lang="en-US" sz="1500" dirty="0"/>
              <a:t>Integrated AI features ensure</a:t>
            </a:r>
            <a:r>
              <a:rPr lang="en-US" sz="1500" b="1" dirty="0">
                <a:solidFill>
                  <a:schemeClr val="tx2"/>
                </a:solidFill>
              </a:rPr>
              <a:t> echo-, noise- and reverberation-free meeting audio</a:t>
            </a:r>
            <a:r>
              <a:rPr lang="en-US" sz="1500" dirty="0"/>
              <a:t>, removing distracting sounds</a:t>
            </a:r>
            <a:r>
              <a:rPr lang="en-US" sz="1500" b="1" dirty="0">
                <a:solidFill>
                  <a:schemeClr val="tx2"/>
                </a:solidFill>
              </a:rPr>
              <a:t> </a:t>
            </a:r>
            <a:r>
              <a:rPr lang="en-US" sz="1500" dirty="0"/>
              <a:t>in real time and enhancing speech</a:t>
            </a:r>
          </a:p>
          <a:p>
            <a:pPr>
              <a:lnSpc>
                <a:spcPct val="110000"/>
              </a:lnSpc>
              <a:spcBef>
                <a:spcPts val="1200"/>
              </a:spcBef>
            </a:pPr>
            <a:r>
              <a:rPr lang="en-US" sz="1500" dirty="0"/>
              <a:t>Runs natively on compute with low resource utilization and removes the need for ‘specialty’ DSP hardware, </a:t>
            </a:r>
            <a:r>
              <a:rPr lang="en-US" sz="1500" b="1" dirty="0">
                <a:solidFill>
                  <a:schemeClr val="tx2"/>
                </a:solidFill>
              </a:rPr>
              <a:t>reducing</a:t>
            </a:r>
            <a:r>
              <a:rPr lang="en-US" sz="1500" dirty="0"/>
              <a:t> </a:t>
            </a:r>
            <a:r>
              <a:rPr lang="en-US" sz="1500" b="1" dirty="0">
                <a:solidFill>
                  <a:schemeClr val="tx2"/>
                </a:solidFill>
              </a:rPr>
              <a:t>complexity, cost and maintenance</a:t>
            </a:r>
            <a:endParaRPr lang="en-US" sz="1500" dirty="0"/>
          </a:p>
          <a:p>
            <a:pPr>
              <a:lnSpc>
                <a:spcPct val="110000"/>
              </a:lnSpc>
              <a:spcBef>
                <a:spcPts val="1200"/>
              </a:spcBef>
            </a:pPr>
            <a:r>
              <a:rPr lang="en-US" sz="1500" b="1" dirty="0">
                <a:solidFill>
                  <a:schemeClr val="tx2"/>
                </a:solidFill>
              </a:rPr>
              <a:t>Shure Audio Encryption </a:t>
            </a:r>
            <a:r>
              <a:rPr lang="en-US" sz="1500" dirty="0"/>
              <a:t>keeps meeting content secure between Shure devices (incl. compute and mics/speakers)</a:t>
            </a:r>
            <a:endParaRPr lang="en-US" sz="1500" dirty="0">
              <a:solidFill>
                <a:srgbClr val="FF0019"/>
              </a:solidFill>
            </a:endParaRPr>
          </a:p>
        </p:txBody>
      </p:sp>
      <p:pic>
        <p:nvPicPr>
          <p:cNvPr id="4" name="Picture 3" descr="IntelliMix® Room - Audio Processing Software - Shure USA">
            <a:extLst>
              <a:ext uri="{FF2B5EF4-FFF2-40B4-BE49-F238E27FC236}">
                <a16:creationId xmlns:a16="http://schemas.microsoft.com/office/drawing/2014/main" id="{12E13047-49CA-D2E8-324B-0A43C110DE6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50805" y="4768229"/>
            <a:ext cx="1089233" cy="115744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99ECCFD8-3EFC-F073-1027-FE6B7739491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82814" y="2961649"/>
            <a:ext cx="4213186" cy="26845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E9A745-324F-6494-174F-AC10DD078E34}"/>
              </a:ext>
            </a:extLst>
          </p:cNvPr>
          <p:cNvSpPr txBox="1"/>
          <p:nvPr/>
        </p:nvSpPr>
        <p:spPr>
          <a:xfrm>
            <a:off x="733001" y="6025141"/>
            <a:ext cx="5059645" cy="600164"/>
          </a:xfrm>
          <a:prstGeom prst="rect">
            <a:avLst/>
          </a:prstGeom>
          <a:noFill/>
        </p:spPr>
        <p:txBody>
          <a:bodyPr wrap="square">
            <a:spAutoFit/>
          </a:bodyPr>
          <a:lstStyle/>
          <a:p>
            <a:pPr marL="0" indent="0">
              <a:buNone/>
            </a:pPr>
            <a:r>
              <a:rPr lang="en-US" sz="1100" i="1" dirty="0">
                <a:solidFill>
                  <a:schemeClr val="bg1">
                    <a:lumMod val="50000"/>
                  </a:schemeClr>
                </a:solidFill>
              </a:rPr>
              <a:t>* DSP &amp; AI functions include per-channel PEQ, AEC, Stereo AEC for positional / spatial audio, NR, AGC, Automatic Mixing of multiple audio channels, AI Denoiser, AI </a:t>
            </a:r>
            <a:r>
              <a:rPr lang="en-US" sz="1100" i="1" dirty="0" err="1">
                <a:solidFill>
                  <a:schemeClr val="bg1">
                    <a:lumMod val="50000"/>
                  </a:schemeClr>
                </a:solidFill>
              </a:rPr>
              <a:t>Deverb</a:t>
            </a:r>
            <a:r>
              <a:rPr lang="en-US" sz="1100" i="1" dirty="0">
                <a:solidFill>
                  <a:schemeClr val="bg1">
                    <a:lumMod val="50000"/>
                  </a:schemeClr>
                </a:solidFill>
              </a:rPr>
              <a:t>, Matrix Mixing</a:t>
            </a:r>
          </a:p>
        </p:txBody>
      </p:sp>
    </p:spTree>
    <p:extLst>
      <p:ext uri="{BB962C8B-B14F-4D97-AF65-F5344CB8AC3E}">
        <p14:creationId xmlns:p14="http://schemas.microsoft.com/office/powerpoint/2010/main" val="3496285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A7A2928-47A3-E71F-7ECC-CD49A4E470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6558" y="1234428"/>
            <a:ext cx="4703864" cy="33811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1A2C69-D3AB-EAFA-EE91-B90CC66374A8}"/>
              </a:ext>
            </a:extLst>
          </p:cNvPr>
          <p:cNvSpPr>
            <a:spLocks noGrp="1"/>
          </p:cNvSpPr>
          <p:nvPr>
            <p:ph type="title"/>
          </p:nvPr>
        </p:nvSpPr>
        <p:spPr/>
        <p:txBody>
          <a:bodyPr/>
          <a:lstStyle/>
          <a:p>
            <a:r>
              <a:rPr lang="en-US" dirty="0"/>
              <a:t>Refined Design</a:t>
            </a:r>
            <a:br>
              <a:rPr lang="en-US" dirty="0"/>
            </a:br>
            <a:r>
              <a:rPr lang="en-US" sz="2000" dirty="0">
                <a:solidFill>
                  <a:srgbClr val="B3B3B3"/>
                </a:solidFill>
              </a:rPr>
              <a:t>IMXCPU5 IntelliMix Foundation Compute</a:t>
            </a:r>
          </a:p>
        </p:txBody>
      </p:sp>
      <p:pic>
        <p:nvPicPr>
          <p:cNvPr id="12" name="Picture 11" descr="A black cross on a green background&#10;&#10;Description automatically generated">
            <a:extLst>
              <a:ext uri="{FF2B5EF4-FFF2-40B4-BE49-F238E27FC236}">
                <a16:creationId xmlns:a16="http://schemas.microsoft.com/office/drawing/2014/main" id="{5954C862-B42E-73A5-B7E3-CAD1E59092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61" y="5053074"/>
            <a:ext cx="304834" cy="304834"/>
          </a:xfrm>
          <a:prstGeom prst="rect">
            <a:avLst/>
          </a:prstGeom>
        </p:spPr>
      </p:pic>
      <p:sp>
        <p:nvSpPr>
          <p:cNvPr id="14" name="TextBox 13">
            <a:extLst>
              <a:ext uri="{FF2B5EF4-FFF2-40B4-BE49-F238E27FC236}">
                <a16:creationId xmlns:a16="http://schemas.microsoft.com/office/drawing/2014/main" id="{1C6CE240-E14F-6FE8-5A0E-29D93D722533}"/>
              </a:ext>
            </a:extLst>
          </p:cNvPr>
          <p:cNvSpPr txBox="1"/>
          <p:nvPr/>
        </p:nvSpPr>
        <p:spPr>
          <a:xfrm>
            <a:off x="9389460" y="5053074"/>
            <a:ext cx="2674946" cy="784830"/>
          </a:xfrm>
          <a:prstGeom prst="rect">
            <a:avLst/>
          </a:prstGeom>
          <a:noFill/>
        </p:spPr>
        <p:txBody>
          <a:bodyPr wrap="square" tIns="0">
            <a:spAutoFit/>
          </a:bodyPr>
          <a:lstStyle/>
          <a:p>
            <a:pPr>
              <a:lnSpc>
                <a:spcPct val="100000"/>
              </a:lnSpc>
              <a:spcBef>
                <a:spcPts val="600"/>
              </a:spcBef>
            </a:pPr>
            <a:r>
              <a:rPr lang="en-US" sz="1600"/>
              <a:t>Wall mounting bracket included for discreet placement behind displays</a:t>
            </a:r>
          </a:p>
        </p:txBody>
      </p:sp>
      <p:pic>
        <p:nvPicPr>
          <p:cNvPr id="17" name="Picture 16" descr="A black cross on a green background&#10;&#10;Description automatically generated">
            <a:extLst>
              <a:ext uri="{FF2B5EF4-FFF2-40B4-BE49-F238E27FC236}">
                <a16:creationId xmlns:a16="http://schemas.microsoft.com/office/drawing/2014/main" id="{73896814-E003-4547-8DA6-045CD7CA35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5933" y="2774694"/>
            <a:ext cx="304834" cy="304834"/>
          </a:xfrm>
          <a:prstGeom prst="rect">
            <a:avLst/>
          </a:prstGeom>
        </p:spPr>
      </p:pic>
      <p:sp>
        <p:nvSpPr>
          <p:cNvPr id="18" name="TextBox 17">
            <a:extLst>
              <a:ext uri="{FF2B5EF4-FFF2-40B4-BE49-F238E27FC236}">
                <a16:creationId xmlns:a16="http://schemas.microsoft.com/office/drawing/2014/main" id="{99D25D4E-9D94-8063-847B-B39D08E135B5}"/>
              </a:ext>
            </a:extLst>
          </p:cNvPr>
          <p:cNvSpPr txBox="1"/>
          <p:nvPr/>
        </p:nvSpPr>
        <p:spPr>
          <a:xfrm>
            <a:off x="5654291" y="2749461"/>
            <a:ext cx="2376539" cy="538609"/>
          </a:xfrm>
          <a:prstGeom prst="rect">
            <a:avLst/>
          </a:prstGeom>
          <a:noFill/>
        </p:spPr>
        <p:txBody>
          <a:bodyPr wrap="square" tIns="0" anchor="ctr">
            <a:spAutoFit/>
          </a:bodyPr>
          <a:lstStyle>
            <a:defPPr>
              <a:defRPr lang="en-US"/>
            </a:defPPr>
            <a:lvl1pPr>
              <a:lnSpc>
                <a:spcPct val="100000"/>
              </a:lnSpc>
              <a:spcBef>
                <a:spcPts val="600"/>
              </a:spcBef>
              <a:defRPr sz="1400"/>
            </a:lvl1pPr>
          </a:lstStyle>
          <a:p>
            <a:pPr>
              <a:spcBef>
                <a:spcPts val="0"/>
              </a:spcBef>
              <a:spcAft>
                <a:spcPts val="1200"/>
              </a:spcAft>
            </a:pPr>
            <a:r>
              <a:rPr lang="en-US" sz="1600"/>
              <a:t>Sleek industrial design </a:t>
            </a:r>
            <a:br>
              <a:rPr lang="en-US" sz="1600"/>
            </a:br>
            <a:r>
              <a:rPr lang="en-US" sz="1600"/>
              <a:t>similar to P300</a:t>
            </a:r>
          </a:p>
        </p:txBody>
      </p:sp>
      <p:pic>
        <p:nvPicPr>
          <p:cNvPr id="2059" name="Picture 2058" descr="A black cross on a green background&#10;&#10;Description automatically generated">
            <a:extLst>
              <a:ext uri="{FF2B5EF4-FFF2-40B4-BE49-F238E27FC236}">
                <a16:creationId xmlns:a16="http://schemas.microsoft.com/office/drawing/2014/main" id="{5290F463-CBB5-60C6-EC84-DB8FDABEA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3553" y="5073717"/>
            <a:ext cx="304834" cy="304834"/>
          </a:xfrm>
          <a:prstGeom prst="rect">
            <a:avLst/>
          </a:prstGeom>
        </p:spPr>
      </p:pic>
      <p:sp>
        <p:nvSpPr>
          <p:cNvPr id="2060" name="TextBox 2059">
            <a:extLst>
              <a:ext uri="{FF2B5EF4-FFF2-40B4-BE49-F238E27FC236}">
                <a16:creationId xmlns:a16="http://schemas.microsoft.com/office/drawing/2014/main" id="{5E696F58-4011-59D8-86D1-CAC3C8C4CA40}"/>
              </a:ext>
            </a:extLst>
          </p:cNvPr>
          <p:cNvSpPr txBox="1"/>
          <p:nvPr/>
        </p:nvSpPr>
        <p:spPr>
          <a:xfrm>
            <a:off x="5598387" y="5116443"/>
            <a:ext cx="2811966" cy="769441"/>
          </a:xfrm>
          <a:prstGeom prst="rect">
            <a:avLst/>
          </a:prstGeom>
          <a:noFill/>
        </p:spPr>
        <p:txBody>
          <a:bodyPr wrap="square" tIns="0" anchor="t">
            <a:spAutoFit/>
          </a:bodyPr>
          <a:lstStyle>
            <a:defPPr>
              <a:defRPr lang="en-US"/>
            </a:defPPr>
            <a:lvl1pPr>
              <a:lnSpc>
                <a:spcPct val="100000"/>
              </a:lnSpc>
              <a:spcBef>
                <a:spcPts val="600"/>
              </a:spcBef>
              <a:defRPr sz="1400"/>
            </a:lvl1pPr>
          </a:lstStyle>
          <a:p>
            <a:pPr>
              <a:spcBef>
                <a:spcPts val="0"/>
              </a:spcBef>
              <a:spcAft>
                <a:spcPts val="1800"/>
              </a:spcAft>
            </a:pPr>
            <a:r>
              <a:rPr lang="en-US" sz="1600" dirty="0"/>
              <a:t>Dual display output (HDMI)</a:t>
            </a:r>
          </a:p>
          <a:p>
            <a:pPr>
              <a:spcBef>
                <a:spcPts val="0"/>
              </a:spcBef>
              <a:spcAft>
                <a:spcPts val="1800"/>
              </a:spcAft>
            </a:pPr>
            <a:r>
              <a:rPr lang="en-US" sz="1600" dirty="0"/>
              <a:t>Clean cable management</a:t>
            </a:r>
          </a:p>
        </p:txBody>
      </p:sp>
      <p:pic>
        <p:nvPicPr>
          <p:cNvPr id="2071" name="Picture 2070" descr="A black cross on a green background&#10;&#10;Description automatically generated">
            <a:extLst>
              <a:ext uri="{FF2B5EF4-FFF2-40B4-BE49-F238E27FC236}">
                <a16:creationId xmlns:a16="http://schemas.microsoft.com/office/drawing/2014/main" id="{42FA4EFC-10D1-3F6F-7022-226A87C594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1739" y="5551394"/>
            <a:ext cx="304834" cy="304834"/>
          </a:xfrm>
          <a:prstGeom prst="rect">
            <a:avLst/>
          </a:prstGeom>
        </p:spPr>
      </p:pic>
      <p:pic>
        <p:nvPicPr>
          <p:cNvPr id="8196" name="Picture 4">
            <a:extLst>
              <a:ext uri="{FF2B5EF4-FFF2-40B4-BE49-F238E27FC236}">
                <a16:creationId xmlns:a16="http://schemas.microsoft.com/office/drawing/2014/main" id="{E5E0C3E9-7555-9D24-7CF8-C8F7615B5E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55761" y="1730495"/>
            <a:ext cx="5304657" cy="353807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3C5D6675-677D-D986-6CBD-86F0FACC57E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6558" y="3527654"/>
            <a:ext cx="4703864" cy="3381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638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a:extLst>
              <a:ext uri="{FF2B5EF4-FFF2-40B4-BE49-F238E27FC236}">
                <a16:creationId xmlns:a16="http://schemas.microsoft.com/office/drawing/2014/main" id="{B8736AB2-5427-D125-A12B-8F934F638E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6872" y="1744979"/>
            <a:ext cx="3975971" cy="284609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52EF7A6D-54E7-28C8-07CF-D7324388F9C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54036" y="3908193"/>
            <a:ext cx="3256982" cy="233142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7DE30B73-1A3D-2DF4-E0F3-40407E9F44F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5988" y="1776878"/>
            <a:ext cx="3975971" cy="28460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36612CF-E55C-59D3-88DB-D056D9CED75D}"/>
              </a:ext>
            </a:extLst>
          </p:cNvPr>
          <p:cNvSpPr txBox="1"/>
          <p:nvPr/>
        </p:nvSpPr>
        <p:spPr>
          <a:xfrm>
            <a:off x="7591646" y="5937639"/>
            <a:ext cx="3431771" cy="538609"/>
          </a:xfrm>
          <a:prstGeom prst="rect">
            <a:avLst/>
          </a:prstGeom>
          <a:noFill/>
        </p:spPr>
        <p:txBody>
          <a:bodyPr wrap="square" tIns="0" anchor="ctr">
            <a:spAutoFit/>
          </a:bodyPr>
          <a:lstStyle>
            <a:defPPr>
              <a:defRPr lang="en-US"/>
            </a:defPPr>
            <a:lvl1pPr>
              <a:lnSpc>
                <a:spcPct val="100000"/>
              </a:lnSpc>
              <a:spcBef>
                <a:spcPts val="600"/>
              </a:spcBef>
              <a:defRPr sz="1400"/>
            </a:lvl1pPr>
          </a:lstStyle>
          <a:p>
            <a:pPr algn="r"/>
            <a:r>
              <a:rPr lang="en-US" sz="1600">
                <a:solidFill>
                  <a:schemeClr val="tx1"/>
                </a:solidFill>
                <a:cs typeface="Arial"/>
              </a:rPr>
              <a:t>20- </a:t>
            </a:r>
            <a:r>
              <a:rPr lang="en-US" sz="1600">
                <a:cs typeface="Arial"/>
              </a:rPr>
              <a:t>or</a:t>
            </a:r>
            <a:r>
              <a:rPr lang="en-US" sz="1600">
                <a:solidFill>
                  <a:schemeClr val="tx1"/>
                </a:solidFill>
                <a:cs typeface="Arial"/>
              </a:rPr>
              <a:t> 40-degree orientation </a:t>
            </a:r>
            <a:br>
              <a:rPr lang="en-US" sz="1600">
                <a:solidFill>
                  <a:schemeClr val="tx1"/>
                </a:solidFill>
                <a:cs typeface="Arial"/>
              </a:rPr>
            </a:br>
            <a:r>
              <a:rPr lang="en-US" sz="1600"/>
              <a:t>with integrated kickstand</a:t>
            </a:r>
          </a:p>
        </p:txBody>
      </p:sp>
      <p:sp>
        <p:nvSpPr>
          <p:cNvPr id="2" name="Title 1">
            <a:extLst>
              <a:ext uri="{FF2B5EF4-FFF2-40B4-BE49-F238E27FC236}">
                <a16:creationId xmlns:a16="http://schemas.microsoft.com/office/drawing/2014/main" id="{2D1A2C69-D3AB-EAFA-EE91-B90CC66374A8}"/>
              </a:ext>
            </a:extLst>
          </p:cNvPr>
          <p:cNvSpPr>
            <a:spLocks noGrp="1"/>
          </p:cNvSpPr>
          <p:nvPr>
            <p:ph type="title"/>
          </p:nvPr>
        </p:nvSpPr>
        <p:spPr>
          <a:xfrm>
            <a:off x="788468" y="1088583"/>
            <a:ext cx="10565332" cy="616652"/>
          </a:xfrm>
        </p:spPr>
        <p:txBody>
          <a:bodyPr/>
          <a:lstStyle/>
          <a:p>
            <a:r>
              <a:rPr lang="en-US"/>
              <a:t>Intuitive Meeting Controls</a:t>
            </a:r>
            <a:br>
              <a:rPr lang="en-US"/>
            </a:br>
            <a:r>
              <a:rPr lang="en-US" sz="2000">
                <a:solidFill>
                  <a:schemeClr val="bg1">
                    <a:lumMod val="65000"/>
                  </a:schemeClr>
                </a:solidFill>
              </a:rPr>
              <a:t>IMXTP11 IntelliMix Touch Panel</a:t>
            </a:r>
            <a:endParaRPr lang="en-US" dirty="0">
              <a:solidFill>
                <a:schemeClr val="bg1">
                  <a:lumMod val="65000"/>
                </a:schemeClr>
              </a:solidFill>
            </a:endParaRPr>
          </a:p>
        </p:txBody>
      </p:sp>
      <p:pic>
        <p:nvPicPr>
          <p:cNvPr id="6" name="Picture 5" descr="A black cross on a green background&#10;&#10;Description automatically generated">
            <a:extLst>
              <a:ext uri="{FF2B5EF4-FFF2-40B4-BE49-F238E27FC236}">
                <a16:creationId xmlns:a16="http://schemas.microsoft.com/office/drawing/2014/main" id="{2428F02B-807E-C68E-FFA8-B74212CA76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07296" y="3450264"/>
            <a:ext cx="304834" cy="304834"/>
          </a:xfrm>
          <a:prstGeom prst="rect">
            <a:avLst/>
          </a:prstGeom>
        </p:spPr>
      </p:pic>
      <p:sp>
        <p:nvSpPr>
          <p:cNvPr id="9" name="TextBox 8">
            <a:extLst>
              <a:ext uri="{FF2B5EF4-FFF2-40B4-BE49-F238E27FC236}">
                <a16:creationId xmlns:a16="http://schemas.microsoft.com/office/drawing/2014/main" id="{230087D8-0A0A-6C9B-A096-859BC40D55D5}"/>
              </a:ext>
            </a:extLst>
          </p:cNvPr>
          <p:cNvSpPr txBox="1"/>
          <p:nvPr/>
        </p:nvSpPr>
        <p:spPr>
          <a:xfrm>
            <a:off x="8601739" y="3478099"/>
            <a:ext cx="2421678" cy="292388"/>
          </a:xfrm>
          <a:prstGeom prst="rect">
            <a:avLst/>
          </a:prstGeom>
          <a:noFill/>
        </p:spPr>
        <p:txBody>
          <a:bodyPr wrap="square" tIns="0" anchor="ctr">
            <a:spAutoFit/>
          </a:bodyPr>
          <a:lstStyle>
            <a:defPPr>
              <a:defRPr lang="en-US"/>
            </a:defPPr>
            <a:lvl1pPr>
              <a:lnSpc>
                <a:spcPct val="100000"/>
              </a:lnSpc>
              <a:spcBef>
                <a:spcPts val="600"/>
              </a:spcBef>
              <a:defRPr sz="1400"/>
            </a:lvl1pPr>
          </a:lstStyle>
          <a:p>
            <a:pPr algn="r"/>
            <a:r>
              <a:rPr lang="en-US" sz="1600"/>
              <a:t>Optional wall mounting</a:t>
            </a:r>
          </a:p>
        </p:txBody>
      </p:sp>
      <p:pic>
        <p:nvPicPr>
          <p:cNvPr id="11" name="Picture 10" descr="A black cross on a green background&#10;&#10;Description automatically generated">
            <a:extLst>
              <a:ext uri="{FF2B5EF4-FFF2-40B4-BE49-F238E27FC236}">
                <a16:creationId xmlns:a16="http://schemas.microsoft.com/office/drawing/2014/main" id="{4E7CBCD1-4961-479D-93FF-A4EB5E92C1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5783" y="4599875"/>
            <a:ext cx="304834" cy="304834"/>
          </a:xfrm>
          <a:prstGeom prst="rect">
            <a:avLst/>
          </a:prstGeom>
        </p:spPr>
      </p:pic>
      <p:sp>
        <p:nvSpPr>
          <p:cNvPr id="12" name="TextBox 11">
            <a:extLst>
              <a:ext uri="{FF2B5EF4-FFF2-40B4-BE49-F238E27FC236}">
                <a16:creationId xmlns:a16="http://schemas.microsoft.com/office/drawing/2014/main" id="{D2A21700-6398-6829-B27E-C4F2C3E31755}"/>
              </a:ext>
            </a:extLst>
          </p:cNvPr>
          <p:cNvSpPr txBox="1"/>
          <p:nvPr/>
        </p:nvSpPr>
        <p:spPr>
          <a:xfrm>
            <a:off x="1251214" y="4145270"/>
            <a:ext cx="3125026" cy="1585049"/>
          </a:xfrm>
          <a:prstGeom prst="rect">
            <a:avLst/>
          </a:prstGeom>
          <a:noFill/>
        </p:spPr>
        <p:txBody>
          <a:bodyPr wrap="square" tIns="0" anchor="ctr">
            <a:spAutoFit/>
          </a:bodyPr>
          <a:lstStyle>
            <a:defPPr>
              <a:defRPr lang="en-US"/>
            </a:defPPr>
            <a:lvl1pPr>
              <a:lnSpc>
                <a:spcPct val="100000"/>
              </a:lnSpc>
              <a:spcBef>
                <a:spcPts val="600"/>
              </a:spcBef>
              <a:defRPr sz="1400"/>
            </a:lvl1pPr>
          </a:lstStyle>
          <a:p>
            <a:pPr>
              <a:spcBef>
                <a:spcPts val="0"/>
              </a:spcBef>
              <a:spcAft>
                <a:spcPts val="1200"/>
              </a:spcAft>
            </a:pPr>
            <a:r>
              <a:rPr lang="en-US" sz="1600" dirty="0"/>
              <a:t>11-inch, high resolution display</a:t>
            </a:r>
          </a:p>
          <a:p>
            <a:pPr>
              <a:spcBef>
                <a:spcPts val="0"/>
              </a:spcBef>
              <a:spcAft>
                <a:spcPts val="1200"/>
              </a:spcAft>
            </a:pPr>
            <a:r>
              <a:rPr lang="en-US" sz="1600" dirty="0"/>
              <a:t>One-touch join for Microsoft Teams Calls</a:t>
            </a:r>
          </a:p>
          <a:p>
            <a:pPr>
              <a:spcBef>
                <a:spcPts val="0"/>
              </a:spcBef>
              <a:spcAft>
                <a:spcPts val="1200"/>
              </a:spcAft>
            </a:pPr>
            <a:r>
              <a:rPr lang="en-US" sz="1600" dirty="0">
                <a:solidFill>
                  <a:schemeClr val="tx1"/>
                </a:solidFill>
                <a:cs typeface="Arial"/>
              </a:rPr>
              <a:t>PIR (passive infrared) motion sensor for auto-wake</a:t>
            </a:r>
          </a:p>
        </p:txBody>
      </p:sp>
      <p:pic>
        <p:nvPicPr>
          <p:cNvPr id="13" name="Picture 12" descr="A black cross on a green background&#10;&#10;Description automatically generated">
            <a:extLst>
              <a:ext uri="{FF2B5EF4-FFF2-40B4-BE49-F238E27FC236}">
                <a16:creationId xmlns:a16="http://schemas.microsoft.com/office/drawing/2014/main" id="{A87D0D5A-E7EF-DC4C-6020-C19F3B3F62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07296" y="5966018"/>
            <a:ext cx="304834" cy="304834"/>
          </a:xfrm>
          <a:prstGeom prst="rect">
            <a:avLst/>
          </a:prstGeom>
        </p:spPr>
      </p:pic>
      <p:pic>
        <p:nvPicPr>
          <p:cNvPr id="17" name="Picture 16" descr="A black cross on a green background&#10;&#10;Description automatically generated">
            <a:extLst>
              <a:ext uri="{FF2B5EF4-FFF2-40B4-BE49-F238E27FC236}">
                <a16:creationId xmlns:a16="http://schemas.microsoft.com/office/drawing/2014/main" id="{A7877BEA-7170-42B1-AA89-C871F81390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298" y="4122480"/>
            <a:ext cx="304834" cy="304834"/>
          </a:xfrm>
          <a:prstGeom prst="rect">
            <a:avLst/>
          </a:prstGeom>
        </p:spPr>
      </p:pic>
      <p:sp>
        <p:nvSpPr>
          <p:cNvPr id="5" name="TextBox 4">
            <a:extLst>
              <a:ext uri="{FF2B5EF4-FFF2-40B4-BE49-F238E27FC236}">
                <a16:creationId xmlns:a16="http://schemas.microsoft.com/office/drawing/2014/main" id="{6F82E354-33CE-32B2-B892-E7BDB0C4B1BE}"/>
              </a:ext>
            </a:extLst>
          </p:cNvPr>
          <p:cNvSpPr txBox="1"/>
          <p:nvPr/>
        </p:nvSpPr>
        <p:spPr>
          <a:xfrm>
            <a:off x="5141233" y="4165012"/>
            <a:ext cx="3179864" cy="1184940"/>
          </a:xfrm>
          <a:prstGeom prst="rect">
            <a:avLst/>
          </a:prstGeom>
          <a:noFill/>
        </p:spPr>
        <p:txBody>
          <a:bodyPr wrap="square" tIns="0" anchor="t">
            <a:spAutoFit/>
          </a:bodyPr>
          <a:lstStyle>
            <a:defPPr>
              <a:defRPr lang="en-US"/>
            </a:defPPr>
            <a:lvl1pPr>
              <a:lnSpc>
                <a:spcPct val="100000"/>
              </a:lnSpc>
              <a:spcBef>
                <a:spcPts val="600"/>
              </a:spcBef>
              <a:defRPr sz="1400"/>
            </a:lvl1pPr>
          </a:lstStyle>
          <a:p>
            <a:pPr>
              <a:spcBef>
                <a:spcPts val="0"/>
              </a:spcBef>
              <a:spcAft>
                <a:spcPts val="1200"/>
              </a:spcAft>
            </a:pPr>
            <a:r>
              <a:rPr lang="en-US" sz="1600" b="1" dirty="0">
                <a:solidFill>
                  <a:schemeClr val="tx1"/>
                </a:solidFill>
                <a:cs typeface="Arial"/>
              </a:rPr>
              <a:t>USB-C port for content sharing and presentation</a:t>
            </a:r>
            <a:endParaRPr lang="en-US" sz="1600" b="1" dirty="0"/>
          </a:p>
          <a:p>
            <a:pPr>
              <a:spcBef>
                <a:spcPts val="0"/>
              </a:spcBef>
              <a:spcAft>
                <a:spcPts val="1200"/>
              </a:spcAft>
            </a:pPr>
            <a:r>
              <a:rPr lang="en-US" sz="1600" dirty="0"/>
              <a:t>RJ45 connection for trouble-free, long-cable installations</a:t>
            </a:r>
          </a:p>
        </p:txBody>
      </p:sp>
      <p:pic>
        <p:nvPicPr>
          <p:cNvPr id="15" name="Picture 14" descr="A black cross on a green background&#10;&#10;Description automatically generated">
            <a:extLst>
              <a:ext uri="{FF2B5EF4-FFF2-40B4-BE49-F238E27FC236}">
                <a16:creationId xmlns:a16="http://schemas.microsoft.com/office/drawing/2014/main" id="{B48C5130-0E84-C0E1-DAC0-53F4674BC2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72601" y="4165012"/>
            <a:ext cx="304834" cy="304834"/>
          </a:xfrm>
          <a:prstGeom prst="rect">
            <a:avLst/>
          </a:prstGeom>
        </p:spPr>
      </p:pic>
      <p:pic>
        <p:nvPicPr>
          <p:cNvPr id="19" name="Picture 18" descr="A black cross on a green background&#10;&#10;Description automatically generated">
            <a:extLst>
              <a:ext uri="{FF2B5EF4-FFF2-40B4-BE49-F238E27FC236}">
                <a16:creationId xmlns:a16="http://schemas.microsoft.com/office/drawing/2014/main" id="{68A09FFD-FE97-635C-FB99-A4354EBED2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1968" y="4802261"/>
            <a:ext cx="304834" cy="304834"/>
          </a:xfrm>
          <a:prstGeom prst="rect">
            <a:avLst/>
          </a:prstGeom>
        </p:spPr>
      </p:pic>
      <p:pic>
        <p:nvPicPr>
          <p:cNvPr id="21" name="Picture 20" descr="A black cross on a green background&#10;&#10;Description automatically generated">
            <a:extLst>
              <a:ext uri="{FF2B5EF4-FFF2-40B4-BE49-F238E27FC236}">
                <a16:creationId xmlns:a16="http://schemas.microsoft.com/office/drawing/2014/main" id="{3B3C0D6A-CBAE-A1CC-3E47-5FD3DDFB98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298" y="5167912"/>
            <a:ext cx="304834" cy="304834"/>
          </a:xfrm>
          <a:prstGeom prst="rect">
            <a:avLst/>
          </a:prstGeom>
        </p:spPr>
      </p:pic>
      <p:pic>
        <p:nvPicPr>
          <p:cNvPr id="9218" name="Picture 2">
            <a:extLst>
              <a:ext uri="{FF2B5EF4-FFF2-40B4-BE49-F238E27FC236}">
                <a16:creationId xmlns:a16="http://schemas.microsoft.com/office/drawing/2014/main" id="{4FFE3497-FE5C-B56B-E84C-CFD8CDCC97B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30669" y="476989"/>
            <a:ext cx="4135421" cy="296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08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group of black cables&#10;&#10;Description automatically generated">
            <a:extLst>
              <a:ext uri="{FF2B5EF4-FFF2-40B4-BE49-F238E27FC236}">
                <a16:creationId xmlns:a16="http://schemas.microsoft.com/office/drawing/2014/main" id="{6F050563-A314-BD8D-6D1E-D15360DDB4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964868" y="1680465"/>
            <a:ext cx="4965405" cy="4965405"/>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2D1A2C69-D3AB-EAFA-EE91-B90CC66374A8}"/>
              </a:ext>
            </a:extLst>
          </p:cNvPr>
          <p:cNvSpPr>
            <a:spLocks noGrp="1"/>
          </p:cNvSpPr>
          <p:nvPr>
            <p:ph type="title"/>
          </p:nvPr>
        </p:nvSpPr>
        <p:spPr>
          <a:xfrm>
            <a:off x="788988" y="1095673"/>
            <a:ext cx="10564812" cy="617538"/>
          </a:xfrm>
        </p:spPr>
        <p:txBody>
          <a:bodyPr/>
          <a:lstStyle/>
          <a:p>
            <a:r>
              <a:rPr lang="en-US" dirty="0"/>
              <a:t>Included Accessories</a:t>
            </a:r>
          </a:p>
        </p:txBody>
      </p:sp>
      <p:sp>
        <p:nvSpPr>
          <p:cNvPr id="8" name="Rectangle 1">
            <a:extLst>
              <a:ext uri="{FF2B5EF4-FFF2-40B4-BE49-F238E27FC236}">
                <a16:creationId xmlns:a16="http://schemas.microsoft.com/office/drawing/2014/main" id="{289CFAAB-EF8E-7D7B-B7C3-9B949E5C4074}"/>
              </a:ext>
            </a:extLst>
          </p:cNvPr>
          <p:cNvSpPr>
            <a:spLocks noChangeArrowheads="1"/>
          </p:cNvSpPr>
          <p:nvPr/>
        </p:nvSpPr>
        <p:spPr bwMode="auto">
          <a:xfrm>
            <a:off x="1154281" y="2092250"/>
            <a:ext cx="3294430" cy="443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360000" anchor="t" anchorCtr="0" compatLnSpc="1">
            <a:prstTxWarp prst="textNoShape">
              <a:avLst/>
            </a:prstTxWarp>
            <a:noAutofit/>
          </a:bodyPr>
          <a:lstStyle/>
          <a:p>
            <a:pPr marL="0" marR="0" lvl="0" indent="0" algn="l" defTabSz="914400" rtl="0" eaLnBrk="0" fontAlgn="base" latinLnBrk="0" hangingPunct="0">
              <a:spcBef>
                <a:spcPts val="600"/>
              </a:spcBef>
              <a:spcAft>
                <a:spcPts val="300"/>
              </a:spcAft>
              <a:buClrTx/>
              <a:buSzTx/>
              <a:tabLst/>
            </a:pPr>
            <a:r>
              <a:rPr kumimoji="0" lang="en-US" altLang="en-US" sz="1400" b="1" i="0" u="none" strike="noStrike" cap="none" normalizeH="0" baseline="0" dirty="0">
                <a:ln>
                  <a:noFill/>
                </a:ln>
                <a:effectLst/>
              </a:rPr>
              <a:t>Compute</a:t>
            </a:r>
            <a:endParaRPr lang="en-US" altLang="en-US" sz="1400" b="1" dirty="0"/>
          </a:p>
          <a:p>
            <a:pPr marL="228600" indent="-228600" fontAlgn="base">
              <a:spcBef>
                <a:spcPts val="300"/>
              </a:spcBef>
              <a:spcAft>
                <a:spcPts val="300"/>
              </a:spcAft>
              <a:buFont typeface="Arial" panose="020B0604020202020204" pitchFamily="34" charset="0"/>
              <a:buChar char="•"/>
            </a:pPr>
            <a:r>
              <a:rPr lang="en-US" altLang="en-US" sz="1400" dirty="0">
                <a:latin typeface="Arial" panose="020B0604020202020204" pitchFamily="34" charset="0"/>
                <a:ea typeface="Verdana" panose="020B0604030504040204" pitchFamily="34" charset="0"/>
                <a:cs typeface="Arial" panose="020B0604020202020204" pitchFamily="34" charset="0"/>
              </a:rPr>
              <a:t>Wall mounting bracket</a:t>
            </a:r>
          </a:p>
          <a:p>
            <a:pPr marL="228600" indent="-228600" fontAlgn="base">
              <a:spcBef>
                <a:spcPts val="300"/>
              </a:spcBef>
              <a:spcAft>
                <a:spcPts val="300"/>
              </a:spcAft>
              <a:buFont typeface="Arial" panose="020B0604020202020204" pitchFamily="34" charset="0"/>
              <a:buChar char="•"/>
            </a:pPr>
            <a:r>
              <a:rPr lang="en-US" altLang="en-US" sz="1400" dirty="0">
                <a:latin typeface="Arial" panose="020B0604020202020204" pitchFamily="34" charset="0"/>
                <a:ea typeface="Verdana" panose="020B0604030504040204" pitchFamily="34" charset="0"/>
                <a:cs typeface="Arial" panose="020B0604020202020204" pitchFamily="34" charset="0"/>
              </a:rPr>
              <a:t>Power cords and power supply </a:t>
            </a:r>
            <a:br>
              <a:rPr lang="en-US" altLang="en-US" sz="1400" dirty="0">
                <a:latin typeface="Arial" panose="020B0604020202020204" pitchFamily="34" charset="0"/>
                <a:ea typeface="Verdana" panose="020B0604030504040204" pitchFamily="34" charset="0"/>
                <a:cs typeface="Arial" panose="020B0604020202020204" pitchFamily="34" charset="0"/>
              </a:rPr>
            </a:br>
            <a:r>
              <a:rPr lang="en-US" altLang="en-US" sz="1400" dirty="0">
                <a:latin typeface="Arial" panose="020B0604020202020204" pitchFamily="34" charset="0"/>
                <a:ea typeface="Verdana" panose="020B0604030504040204" pitchFamily="34" charset="0"/>
                <a:cs typeface="Arial" panose="020B0604020202020204" pitchFamily="34" charset="0"/>
              </a:rPr>
              <a:t>(vary by region) </a:t>
            </a:r>
          </a:p>
          <a:p>
            <a:pPr marL="228600" marR="0" lvl="0" indent="-228600" fontAlgn="base">
              <a:spcBef>
                <a:spcPts val="300"/>
              </a:spcBef>
              <a:spcAft>
                <a:spcPts val="300"/>
              </a:spcAft>
              <a:buClrTx/>
              <a:buSzTx/>
              <a:buFont typeface="Arial" panose="020B0604020202020204" pitchFamily="34" charset="0"/>
              <a:buChar char="•"/>
              <a:tabLst/>
            </a:pPr>
            <a:r>
              <a:rPr lang="en-US" altLang="en-US" sz="1400" dirty="0">
                <a:latin typeface="Arial" panose="020B0604020202020204" pitchFamily="34" charset="0"/>
                <a:ea typeface="Verdana" panose="020B0604030504040204" pitchFamily="34" charset="0"/>
                <a:cs typeface="Arial" panose="020B0604020202020204" pitchFamily="34" charset="0"/>
              </a:rPr>
              <a:t>(4) Mounting screws for wall bracket</a:t>
            </a:r>
          </a:p>
          <a:p>
            <a:pPr marL="228600" marR="0" lvl="0" indent="-228600" fontAlgn="base">
              <a:spcBef>
                <a:spcPts val="300"/>
              </a:spcBef>
              <a:spcAft>
                <a:spcPts val="300"/>
              </a:spcAft>
              <a:buClrTx/>
              <a:buSzTx/>
              <a:buFont typeface="Arial" panose="020B0604020202020204" pitchFamily="34" charset="0"/>
              <a:buChar char="•"/>
              <a:tabLst/>
            </a:pPr>
            <a:r>
              <a:rPr lang="en-US" altLang="en-US" sz="1400" dirty="0">
                <a:latin typeface="Arial" panose="020B0604020202020204" pitchFamily="34" charset="0"/>
                <a:ea typeface="Verdana" panose="020B0604030504040204" pitchFamily="34" charset="0"/>
                <a:cs typeface="Arial" panose="020B0604020202020204" pitchFamily="34" charset="0"/>
              </a:rPr>
              <a:t>(4) Drywall/concrete anchors</a:t>
            </a:r>
          </a:p>
          <a:p>
            <a:pPr marL="228600" marR="0" lvl="0" indent="-228600" fontAlgn="base">
              <a:spcBef>
                <a:spcPts val="300"/>
              </a:spcBef>
              <a:spcAft>
                <a:spcPts val="300"/>
              </a:spcAft>
              <a:buClrTx/>
              <a:buSzTx/>
              <a:buFont typeface="Arial" panose="020B0604020202020204" pitchFamily="34" charset="0"/>
              <a:buChar char="•"/>
              <a:tabLst/>
            </a:pPr>
            <a:r>
              <a:rPr lang="en-US" altLang="en-US" sz="1400" dirty="0">
                <a:latin typeface="Arial" panose="020B0604020202020204" pitchFamily="34" charset="0"/>
                <a:ea typeface="Verdana" panose="020B0604030504040204" pitchFamily="34" charset="0"/>
                <a:cs typeface="Arial" panose="020B0604020202020204" pitchFamily="34" charset="0"/>
              </a:rPr>
              <a:t>(2) 10 ft. (3 m) HDMI cables to connect displays</a:t>
            </a:r>
          </a:p>
          <a:p>
            <a:pPr marR="0" lvl="0" algn="l" defTabSz="914400" rtl="0" eaLnBrk="0" fontAlgn="base" latinLnBrk="0" hangingPunct="0">
              <a:spcBef>
                <a:spcPts val="600"/>
              </a:spcBef>
              <a:spcAft>
                <a:spcPts val="300"/>
              </a:spcAft>
              <a:buClrTx/>
              <a:buSzTx/>
              <a:tabLst/>
            </a:pPr>
            <a:endParaRPr lang="en-US" altLang="en-US" sz="1400" dirty="0"/>
          </a:p>
          <a:p>
            <a:pPr eaLnBrk="0" fontAlgn="base" hangingPunct="0">
              <a:spcBef>
                <a:spcPts val="600"/>
              </a:spcBef>
              <a:spcAft>
                <a:spcPts val="300"/>
              </a:spcAft>
            </a:pPr>
            <a:r>
              <a:rPr lang="en-US" altLang="en-US" sz="1400" b="1" dirty="0"/>
              <a:t>Networking</a:t>
            </a:r>
          </a:p>
          <a:p>
            <a:pPr marL="228600" indent="-228600" fontAlgn="base">
              <a:spcBef>
                <a:spcPts val="300"/>
              </a:spcBef>
              <a:spcAft>
                <a:spcPts val="300"/>
              </a:spcAft>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PoE+ network switch</a:t>
            </a:r>
          </a:p>
          <a:p>
            <a:pPr marL="228600" indent="-228600" fontAlgn="base">
              <a:spcBef>
                <a:spcPts val="300"/>
              </a:spcBef>
              <a:spcAft>
                <a:spcPts val="300"/>
              </a:spcAft>
              <a:buFont typeface="Arial" panose="020B0604020202020204" pitchFamily="34" charset="0"/>
              <a:buChar char="•"/>
            </a:pPr>
            <a:r>
              <a:rPr lang="en-US" altLang="en-US" sz="1400" dirty="0">
                <a:latin typeface="Arial" panose="020B0604020202020204" pitchFamily="34" charset="0"/>
                <a:ea typeface="Verdana" panose="020B0604030504040204" pitchFamily="34" charset="0"/>
                <a:cs typeface="Arial" panose="020B0604020202020204" pitchFamily="34" charset="0"/>
              </a:rPr>
              <a:t>Power cords and power supply </a:t>
            </a:r>
            <a:br>
              <a:rPr lang="en-US" altLang="en-US" sz="1400" dirty="0">
                <a:latin typeface="Arial" panose="020B0604020202020204" pitchFamily="34" charset="0"/>
                <a:ea typeface="Verdana" panose="020B0604030504040204" pitchFamily="34" charset="0"/>
                <a:cs typeface="Arial" panose="020B0604020202020204" pitchFamily="34" charset="0"/>
              </a:rPr>
            </a:br>
            <a:r>
              <a:rPr lang="en-US" altLang="en-US" sz="1400" dirty="0">
                <a:latin typeface="Arial" panose="020B0604020202020204" pitchFamily="34" charset="0"/>
                <a:ea typeface="Verdana" panose="020B0604030504040204" pitchFamily="34" charset="0"/>
                <a:cs typeface="Arial" panose="020B0604020202020204" pitchFamily="34" charset="0"/>
              </a:rPr>
              <a:t>(vary by region) </a:t>
            </a:r>
          </a:p>
          <a:p>
            <a:pPr marL="228600" indent="-228600" fontAlgn="base">
              <a:spcBef>
                <a:spcPts val="300"/>
              </a:spcBef>
              <a:spcAft>
                <a:spcPts val="300"/>
              </a:spcAft>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USB 3.0 to Gigabit Ethernet adapter</a:t>
            </a:r>
          </a:p>
        </p:txBody>
      </p:sp>
      <p:pic>
        <p:nvPicPr>
          <p:cNvPr id="7170" name="Picture 2">
            <a:extLst>
              <a:ext uri="{FF2B5EF4-FFF2-40B4-BE49-F238E27FC236}">
                <a16:creationId xmlns:a16="http://schemas.microsoft.com/office/drawing/2014/main" id="{95969DCD-CD76-10FE-58BA-A83BA357B33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08569" y="4152534"/>
            <a:ext cx="2031387" cy="145411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a:extLst>
              <a:ext uri="{FF2B5EF4-FFF2-40B4-BE49-F238E27FC236}">
                <a16:creationId xmlns:a16="http://schemas.microsoft.com/office/drawing/2014/main" id="{56C17CB9-E001-81BE-A4AB-CECEB6C82E65}"/>
              </a:ext>
            </a:extLst>
          </p:cNvPr>
          <p:cNvSpPr>
            <a:spLocks noChangeArrowheads="1"/>
          </p:cNvSpPr>
          <p:nvPr/>
        </p:nvSpPr>
        <p:spPr bwMode="auto">
          <a:xfrm>
            <a:off x="8813316" y="2092250"/>
            <a:ext cx="3058061" cy="443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360000" anchor="t" anchorCtr="0" compatLnSpc="1">
            <a:prstTxWarp prst="textNoShape">
              <a:avLst/>
            </a:prstTxWarp>
            <a:noAutofit/>
          </a:bodyPr>
          <a:lstStyle/>
          <a:p>
            <a:pPr marL="0" marR="0" lvl="0" indent="0" algn="l" defTabSz="914400" rtl="0" eaLnBrk="0" fontAlgn="base" latinLnBrk="0" hangingPunct="0">
              <a:spcBef>
                <a:spcPts val="600"/>
              </a:spcBef>
              <a:spcAft>
                <a:spcPts val="300"/>
              </a:spcAft>
              <a:buClrTx/>
              <a:buSzTx/>
              <a:tabLst/>
            </a:pPr>
            <a:r>
              <a:rPr lang="en-US" altLang="en-US" sz="1400" b="1" dirty="0"/>
              <a:t>Touch Panel</a:t>
            </a:r>
          </a:p>
          <a:p>
            <a:pPr marL="228600" indent="-228600" fontAlgn="base">
              <a:spcBef>
                <a:spcPts val="300"/>
              </a:spcBef>
              <a:spcAft>
                <a:spcPts val="300"/>
              </a:spcAft>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25 ft. (7.6 m) Ethernet cable </a:t>
            </a:r>
            <a:br>
              <a:rPr lang="en-US" sz="1400" dirty="0">
                <a:latin typeface="Arial" panose="020B0604020202020204" pitchFamily="34" charset="0"/>
                <a:ea typeface="Verdana" panose="020B0604030504040204" pitchFamily="34" charset="0"/>
                <a:cs typeface="Arial" panose="020B0604020202020204" pitchFamily="34" charset="0"/>
              </a:rPr>
            </a:br>
            <a:r>
              <a:rPr lang="en-US" sz="1400" dirty="0">
                <a:latin typeface="Arial" panose="020B0604020202020204" pitchFamily="34" charset="0"/>
                <a:ea typeface="Verdana" panose="020B0604030504040204" pitchFamily="34" charset="0"/>
                <a:cs typeface="Arial" panose="020B0604020202020204" pitchFamily="34" charset="0"/>
              </a:rPr>
              <a:t>to connect to compute</a:t>
            </a:r>
          </a:p>
          <a:p>
            <a:pPr marL="228600" indent="-228600" fontAlgn="base">
              <a:spcBef>
                <a:spcPts val="300"/>
              </a:spcBef>
              <a:spcAft>
                <a:spcPts val="300"/>
              </a:spcAft>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6 ft. (1.8 m) USB-C cable </a:t>
            </a:r>
            <a:br>
              <a:rPr lang="en-US" sz="1400" dirty="0">
                <a:latin typeface="Arial" panose="020B0604020202020204" pitchFamily="34" charset="0"/>
                <a:ea typeface="Verdana" panose="020B0604030504040204" pitchFamily="34" charset="0"/>
                <a:cs typeface="Arial" panose="020B0604020202020204" pitchFamily="34" charset="0"/>
              </a:rPr>
            </a:br>
            <a:r>
              <a:rPr lang="en-US" sz="1400" dirty="0">
                <a:latin typeface="Arial" panose="020B0604020202020204" pitchFamily="34" charset="0"/>
                <a:ea typeface="Verdana" panose="020B0604030504040204" pitchFamily="34" charset="0"/>
                <a:cs typeface="Arial" panose="020B0604020202020204" pitchFamily="34" charset="0"/>
              </a:rPr>
              <a:t>for in-room content sharing </a:t>
            </a:r>
          </a:p>
          <a:p>
            <a:pPr marL="171450" indent="-171450">
              <a:spcBef>
                <a:spcPts val="600"/>
              </a:spcBef>
              <a:spcAft>
                <a:spcPts val="300"/>
              </a:spcAft>
              <a:buFont typeface="Arial" panose="020B0604020202020204" pitchFamily="34" charset="0"/>
              <a:buChar char="•"/>
            </a:pPr>
            <a:endParaRPr kumimoji="0" lang="en-US" altLang="en-US" sz="1400" b="0" i="0" u="none" strike="noStrike" cap="none" normalizeH="0" baseline="0" dirty="0">
              <a:ln>
                <a:noFill/>
              </a:ln>
              <a:solidFill>
                <a:schemeClr val="tx1"/>
              </a:solidFill>
            </a:endParaRPr>
          </a:p>
          <a:p>
            <a:pPr marR="0" lvl="0" indent="0" eaLnBrk="0" fontAlgn="base" hangingPunct="0">
              <a:spcBef>
                <a:spcPts val="600"/>
              </a:spcBef>
              <a:spcAft>
                <a:spcPts val="300"/>
              </a:spcAft>
              <a:buClrTx/>
              <a:buSzTx/>
              <a:tabLst/>
            </a:pPr>
            <a:r>
              <a:rPr lang="en-US" altLang="en-US" sz="1400" b="1" dirty="0"/>
              <a:t>Installation Cables</a:t>
            </a:r>
          </a:p>
          <a:p>
            <a:pPr marL="228600" indent="-228600" fontAlgn="base">
              <a:spcBef>
                <a:spcPts val="300"/>
              </a:spcBef>
              <a:spcAft>
                <a:spcPts val="300"/>
              </a:spcAft>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3 ft. (0.9 m) Ethernet cable </a:t>
            </a:r>
            <a:br>
              <a:rPr lang="en-US" sz="1400" dirty="0">
                <a:latin typeface="Arial" panose="020B0604020202020204" pitchFamily="34" charset="0"/>
                <a:ea typeface="Verdana" panose="020B0604030504040204" pitchFamily="34" charset="0"/>
                <a:cs typeface="Arial" panose="020B0604020202020204" pitchFamily="34" charset="0"/>
              </a:rPr>
            </a:br>
            <a:r>
              <a:rPr lang="en-US" sz="1400" dirty="0">
                <a:latin typeface="Arial" panose="020B0604020202020204" pitchFamily="34" charset="0"/>
                <a:ea typeface="Verdana" panose="020B0604030504040204" pitchFamily="34" charset="0"/>
                <a:cs typeface="Arial" panose="020B0604020202020204" pitchFamily="34" charset="0"/>
              </a:rPr>
              <a:t>for USB-Ethernet adapter </a:t>
            </a:r>
          </a:p>
          <a:p>
            <a:pPr marL="228600" indent="-228600" fontAlgn="base">
              <a:spcBef>
                <a:spcPts val="300"/>
              </a:spcBef>
              <a:spcAft>
                <a:spcPts val="300"/>
              </a:spcAft>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10 ft. (3 m) Ethernet cable </a:t>
            </a:r>
          </a:p>
          <a:p>
            <a:pPr marL="228600" indent="-228600" fontAlgn="base">
              <a:spcBef>
                <a:spcPts val="300"/>
              </a:spcBef>
              <a:spcAft>
                <a:spcPts val="300"/>
              </a:spcAft>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25 ft. (7.6 m) Ethernet cable </a:t>
            </a:r>
          </a:p>
          <a:p>
            <a:pPr marL="228600" indent="-228600" fontAlgn="base">
              <a:spcBef>
                <a:spcPts val="300"/>
              </a:spcBef>
              <a:spcAft>
                <a:spcPts val="300"/>
              </a:spcAft>
              <a:buFont typeface="Arial" panose="020B0604020202020204" pitchFamily="34" charset="0"/>
              <a:buChar char="•"/>
            </a:pPr>
            <a:r>
              <a:rPr lang="en-US" sz="1400" dirty="0">
                <a:latin typeface="Arial" panose="020B0604020202020204" pitchFamily="34" charset="0"/>
                <a:ea typeface="Verdana" panose="020B0604030504040204" pitchFamily="34" charset="0"/>
                <a:cs typeface="Arial" panose="020B0604020202020204" pitchFamily="34" charset="0"/>
              </a:rPr>
              <a:t>50 ft. (15.2 m) Ethernet cable</a:t>
            </a:r>
            <a:endParaRPr lang="en-US" altLang="en-US" sz="1400" dirty="0">
              <a:latin typeface="Arial" panose="020B0604020202020204" pitchFamily="34" charset="0"/>
              <a:ea typeface="Verdana" panose="020B0604030504040204" pitchFamily="34" charset="0"/>
              <a:cs typeface="Arial" panose="020B0604020202020204" pitchFamily="34" charset="0"/>
            </a:endParaRPr>
          </a:p>
        </p:txBody>
      </p:sp>
      <p:pic>
        <p:nvPicPr>
          <p:cNvPr id="28" name="Picture 27" descr="A black cross on a green background&#10;&#10;Description automatically generated">
            <a:extLst>
              <a:ext uri="{FF2B5EF4-FFF2-40B4-BE49-F238E27FC236}">
                <a16:creationId xmlns:a16="http://schemas.microsoft.com/office/drawing/2014/main" id="{57E3C082-699E-C66B-B8C7-0EE3A49FF4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909" y="2092250"/>
            <a:ext cx="304834" cy="304834"/>
          </a:xfrm>
          <a:prstGeom prst="rect">
            <a:avLst/>
          </a:prstGeom>
        </p:spPr>
      </p:pic>
      <p:pic>
        <p:nvPicPr>
          <p:cNvPr id="29" name="Picture 28" descr="A black cross on a green background&#10;&#10;Description automatically generated">
            <a:extLst>
              <a:ext uri="{FF2B5EF4-FFF2-40B4-BE49-F238E27FC236}">
                <a16:creationId xmlns:a16="http://schemas.microsoft.com/office/drawing/2014/main" id="{49BA72EF-844D-15D0-F76D-93B43A9064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542" y="4639834"/>
            <a:ext cx="304834" cy="304834"/>
          </a:xfrm>
          <a:prstGeom prst="rect">
            <a:avLst/>
          </a:prstGeom>
        </p:spPr>
      </p:pic>
      <p:pic>
        <p:nvPicPr>
          <p:cNvPr id="30" name="Picture 29" descr="A black cross on a green background&#10;&#10;Description automatically generated">
            <a:extLst>
              <a:ext uri="{FF2B5EF4-FFF2-40B4-BE49-F238E27FC236}">
                <a16:creationId xmlns:a16="http://schemas.microsoft.com/office/drawing/2014/main" id="{B0E13215-3A39-1D5C-69F0-53DF114B4C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6755" y="2092250"/>
            <a:ext cx="304834" cy="304834"/>
          </a:xfrm>
          <a:prstGeom prst="rect">
            <a:avLst/>
          </a:prstGeom>
        </p:spPr>
      </p:pic>
      <p:pic>
        <p:nvPicPr>
          <p:cNvPr id="31" name="Picture 30" descr="A black cross on a green background&#10;&#10;Description automatically generated">
            <a:extLst>
              <a:ext uri="{FF2B5EF4-FFF2-40B4-BE49-F238E27FC236}">
                <a16:creationId xmlns:a16="http://schemas.microsoft.com/office/drawing/2014/main" id="{C1A82633-2207-0550-527A-C801394E82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6755" y="3752005"/>
            <a:ext cx="304834" cy="304834"/>
          </a:xfrm>
          <a:prstGeom prst="rect">
            <a:avLst/>
          </a:prstGeom>
        </p:spPr>
      </p:pic>
    </p:spTree>
    <p:extLst>
      <p:ext uri="{BB962C8B-B14F-4D97-AF65-F5344CB8AC3E}">
        <p14:creationId xmlns:p14="http://schemas.microsoft.com/office/powerpoint/2010/main" val="1032855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black and white objects&#10;&#10;AI-generated content may be incorrect.">
            <a:extLst>
              <a:ext uri="{FF2B5EF4-FFF2-40B4-BE49-F238E27FC236}">
                <a16:creationId xmlns:a16="http://schemas.microsoft.com/office/drawing/2014/main" id="{91292472-528F-4741-C2E7-783E075AD5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69515" y="0"/>
            <a:ext cx="9122485" cy="6858000"/>
          </a:xfrm>
          <a:prstGeom prst="rect">
            <a:avLst/>
          </a:prstGeom>
        </p:spPr>
      </p:pic>
      <p:pic>
        <p:nvPicPr>
          <p:cNvPr id="7" name="Graphic 6">
            <a:extLst>
              <a:ext uri="{FF2B5EF4-FFF2-40B4-BE49-F238E27FC236}">
                <a16:creationId xmlns:a16="http://schemas.microsoft.com/office/drawing/2014/main" id="{5EFC16F3-533A-4A8C-A08A-3EFBE581D3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757251" y="1"/>
            <a:ext cx="3149600" cy="6857999"/>
          </a:xfrm>
          <a:prstGeom prst="rect">
            <a:avLst/>
          </a:prstGeom>
        </p:spPr>
      </p:pic>
      <p:sp>
        <p:nvSpPr>
          <p:cNvPr id="6" name="Title 5">
            <a:extLst>
              <a:ext uri="{FF2B5EF4-FFF2-40B4-BE49-F238E27FC236}">
                <a16:creationId xmlns:a16="http://schemas.microsoft.com/office/drawing/2014/main" id="{85ECCA6C-086D-42D4-C157-7B5EE42082BC}"/>
              </a:ext>
            </a:extLst>
          </p:cNvPr>
          <p:cNvSpPr>
            <a:spLocks noGrp="1"/>
          </p:cNvSpPr>
          <p:nvPr>
            <p:ph type="title"/>
          </p:nvPr>
        </p:nvSpPr>
        <p:spPr>
          <a:xfrm>
            <a:off x="788468" y="1026437"/>
            <a:ext cx="4591606" cy="616652"/>
          </a:xfrm>
        </p:spPr>
        <p:txBody>
          <a:bodyPr/>
          <a:lstStyle/>
          <a:p>
            <a:r>
              <a:rPr lang="en-US" dirty="0"/>
              <a:t>Unmatched</a:t>
            </a:r>
            <a:br>
              <a:rPr lang="en-US" dirty="0"/>
            </a:br>
            <a:r>
              <a:rPr lang="en-US" dirty="0"/>
              <a:t>Versatility</a:t>
            </a:r>
          </a:p>
        </p:txBody>
      </p:sp>
      <p:sp>
        <p:nvSpPr>
          <p:cNvPr id="9" name="Content Placeholder 8">
            <a:extLst>
              <a:ext uri="{FF2B5EF4-FFF2-40B4-BE49-F238E27FC236}">
                <a16:creationId xmlns:a16="http://schemas.microsoft.com/office/drawing/2014/main" id="{2B5674F3-07CC-1A5D-106B-8E151A99DFB4}"/>
              </a:ext>
            </a:extLst>
          </p:cNvPr>
          <p:cNvSpPr>
            <a:spLocks noGrp="1"/>
          </p:cNvSpPr>
          <p:nvPr>
            <p:ph idx="1"/>
          </p:nvPr>
        </p:nvSpPr>
        <p:spPr>
          <a:xfrm>
            <a:off x="788988" y="2190562"/>
            <a:ext cx="4272110" cy="3852862"/>
          </a:xfrm>
        </p:spPr>
        <p:txBody>
          <a:bodyPr/>
          <a:lstStyle/>
          <a:p>
            <a:pPr>
              <a:lnSpc>
                <a:spcPct val="110000"/>
              </a:lnSpc>
              <a:spcBef>
                <a:spcPts val="1800"/>
              </a:spcBef>
            </a:pPr>
            <a:r>
              <a:rPr lang="en-US" dirty="0"/>
              <a:t>Optimized for use with the </a:t>
            </a:r>
            <a:r>
              <a:rPr lang="en-US" b="1" dirty="0">
                <a:solidFill>
                  <a:schemeClr val="tx2"/>
                </a:solidFill>
              </a:rPr>
              <a:t>Microflex</a:t>
            </a:r>
            <a:r>
              <a:rPr lang="en-US" b="1" baseline="30000" dirty="0">
                <a:solidFill>
                  <a:schemeClr val="tx2"/>
                </a:solidFill>
              </a:rPr>
              <a:t>®</a:t>
            </a:r>
            <a:r>
              <a:rPr lang="en-US" b="1" dirty="0">
                <a:solidFill>
                  <a:schemeClr val="tx2"/>
                </a:solidFill>
              </a:rPr>
              <a:t> Ecosystem</a:t>
            </a:r>
            <a:r>
              <a:rPr lang="en-US" dirty="0"/>
              <a:t> portfolio of conferencing audio solutions certified for Microsoft Teams</a:t>
            </a:r>
          </a:p>
          <a:p>
            <a:pPr>
              <a:lnSpc>
                <a:spcPct val="110000"/>
              </a:lnSpc>
              <a:spcBef>
                <a:spcPts val="1800"/>
              </a:spcBef>
            </a:pPr>
            <a:r>
              <a:rPr lang="en-US" b="1" dirty="0">
                <a:solidFill>
                  <a:schemeClr val="tx2"/>
                </a:solidFill>
              </a:rPr>
              <a:t>Effortless integration </a:t>
            </a:r>
            <a:r>
              <a:rPr lang="en-US" dirty="0"/>
              <a:t>with the most comprehensive and complete collaboration portfolio from a single vendor</a:t>
            </a:r>
          </a:p>
          <a:p>
            <a:pPr>
              <a:lnSpc>
                <a:spcPct val="110000"/>
              </a:lnSpc>
              <a:spcBef>
                <a:spcPts val="1800"/>
              </a:spcBef>
            </a:pPr>
            <a:r>
              <a:rPr lang="en-US" dirty="0"/>
              <a:t>Unparalleled </a:t>
            </a:r>
            <a:r>
              <a:rPr lang="en-US" b="1" dirty="0">
                <a:solidFill>
                  <a:schemeClr val="tx2"/>
                </a:solidFill>
              </a:rPr>
              <a:t>flexibility and scalability </a:t>
            </a:r>
            <a:r>
              <a:rPr lang="en-US" dirty="0"/>
              <a:t>allows to deliver custom audio solutions for rooms of all shapes and sizes</a:t>
            </a:r>
          </a:p>
          <a:p>
            <a:pPr>
              <a:lnSpc>
                <a:spcPct val="110000"/>
              </a:lnSpc>
              <a:spcBef>
                <a:spcPts val="1800"/>
              </a:spcBef>
            </a:pPr>
            <a:r>
              <a:rPr lang="en-US" dirty="0"/>
              <a:t>Supports third-party camera and control solutions for a complete AV system</a:t>
            </a:r>
          </a:p>
        </p:txBody>
      </p:sp>
      <p:pic>
        <p:nvPicPr>
          <p:cNvPr id="16" name="Picture 15" descr="A close-up of a logo&#10;&#10;AI-generated content may be incorrect.">
            <a:extLst>
              <a:ext uri="{FF2B5EF4-FFF2-40B4-BE49-F238E27FC236}">
                <a16:creationId xmlns:a16="http://schemas.microsoft.com/office/drawing/2014/main" id="{5A2A7F16-73F3-53FA-4E53-7F0EE84858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7374" y="5699713"/>
            <a:ext cx="2490660" cy="687422"/>
          </a:xfrm>
          <a:prstGeom prst="rect">
            <a:avLst/>
          </a:prstGeom>
        </p:spPr>
      </p:pic>
    </p:spTree>
    <p:extLst>
      <p:ext uri="{BB962C8B-B14F-4D97-AF65-F5344CB8AC3E}">
        <p14:creationId xmlns:p14="http://schemas.microsoft.com/office/powerpoint/2010/main" val="4144086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2C69-D3AB-EAFA-EE91-B90CC66374A8}"/>
              </a:ext>
            </a:extLst>
          </p:cNvPr>
          <p:cNvSpPr>
            <a:spLocks noGrp="1"/>
          </p:cNvSpPr>
          <p:nvPr>
            <p:ph type="title"/>
          </p:nvPr>
        </p:nvSpPr>
        <p:spPr>
          <a:xfrm>
            <a:off x="2083868" y="399821"/>
            <a:ext cx="9269932" cy="616652"/>
          </a:xfrm>
        </p:spPr>
        <p:txBody>
          <a:bodyPr/>
          <a:lstStyle/>
          <a:p>
            <a:pPr>
              <a:lnSpc>
                <a:spcPct val="120000"/>
              </a:lnSpc>
            </a:pPr>
            <a:r>
              <a:rPr lang="en-US" dirty="0"/>
              <a:t>System Example: </a:t>
            </a:r>
            <a:r>
              <a:rPr lang="en-US" dirty="0">
                <a:solidFill>
                  <a:schemeClr val="bg1">
                    <a:lumMod val="50000"/>
                  </a:schemeClr>
                </a:solidFill>
              </a:rPr>
              <a:t>Medium Room</a:t>
            </a:r>
          </a:p>
        </p:txBody>
      </p:sp>
      <p:pic>
        <p:nvPicPr>
          <p:cNvPr id="11" name="Picture 10" descr="A room with a table and chairs&#10;&#10;AI-generated content may be incorrect.">
            <a:extLst>
              <a:ext uri="{FF2B5EF4-FFF2-40B4-BE49-F238E27FC236}">
                <a16:creationId xmlns:a16="http://schemas.microsoft.com/office/drawing/2014/main" id="{701D0972-5680-35BB-C6B6-4BEF498EF2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912" y="1020813"/>
            <a:ext cx="10377221" cy="5837187"/>
          </a:xfrm>
          <a:prstGeom prst="rect">
            <a:avLst/>
          </a:prstGeom>
        </p:spPr>
      </p:pic>
    </p:spTree>
    <p:extLst>
      <p:ext uri="{BB962C8B-B14F-4D97-AF65-F5344CB8AC3E}">
        <p14:creationId xmlns:p14="http://schemas.microsoft.com/office/powerpoint/2010/main" val="923693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5E1B95C7-3797-C700-F0D8-603EA6414265}"/>
              </a:ext>
            </a:extLst>
          </p:cNvPr>
          <p:cNvCxnSpPr>
            <a:cxnSpLocks/>
          </p:cNvCxnSpPr>
          <p:nvPr/>
        </p:nvCxnSpPr>
        <p:spPr>
          <a:xfrm flipH="1">
            <a:off x="4970816" y="4598708"/>
            <a:ext cx="7145" cy="552422"/>
          </a:xfrm>
          <a:prstGeom prst="straightConnector1">
            <a:avLst/>
          </a:prstGeom>
          <a:ln w="381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31D4AF7C-0322-FF96-B679-A7808EA95FF4}"/>
              </a:ext>
            </a:extLst>
          </p:cNvPr>
          <p:cNvCxnSpPr>
            <a:cxnSpLocks/>
          </p:cNvCxnSpPr>
          <p:nvPr/>
        </p:nvCxnSpPr>
        <p:spPr>
          <a:xfrm flipH="1">
            <a:off x="8411131" y="4422574"/>
            <a:ext cx="1" cy="684000"/>
          </a:xfrm>
          <a:prstGeom prst="straightConnector1">
            <a:avLst/>
          </a:prstGeom>
          <a:ln w="381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3" name="Title 1">
            <a:extLst>
              <a:ext uri="{FF2B5EF4-FFF2-40B4-BE49-F238E27FC236}">
                <a16:creationId xmlns:a16="http://schemas.microsoft.com/office/drawing/2014/main" id="{E23089C2-2CB5-EDBE-ECF8-E35C34D9C57F}"/>
              </a:ext>
            </a:extLst>
          </p:cNvPr>
          <p:cNvSpPr txBox="1">
            <a:spLocks/>
          </p:cNvSpPr>
          <p:nvPr/>
        </p:nvSpPr>
        <p:spPr>
          <a:xfrm>
            <a:off x="2083868" y="399821"/>
            <a:ext cx="9269932" cy="616652"/>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nSpc>
                <a:spcPct val="120000"/>
              </a:lnSpc>
            </a:pPr>
            <a:r>
              <a:rPr lang="en-US" dirty="0"/>
              <a:t>System Connection: </a:t>
            </a:r>
            <a:r>
              <a:rPr lang="en-US" dirty="0">
                <a:solidFill>
                  <a:schemeClr val="bg1">
                    <a:lumMod val="50000"/>
                  </a:schemeClr>
                </a:solidFill>
              </a:rPr>
              <a:t>Medium Room</a:t>
            </a:r>
          </a:p>
        </p:txBody>
      </p:sp>
      <p:pic>
        <p:nvPicPr>
          <p:cNvPr id="3082" name="Picture 10">
            <a:extLst>
              <a:ext uri="{FF2B5EF4-FFF2-40B4-BE49-F238E27FC236}">
                <a16:creationId xmlns:a16="http://schemas.microsoft.com/office/drawing/2014/main" id="{F9BB810C-EB1C-F6DB-D821-8E600608113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9821238" y="5075114"/>
            <a:ext cx="1084659" cy="6170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a:extLst>
              <a:ext uri="{FF2B5EF4-FFF2-40B4-BE49-F238E27FC236}">
                <a16:creationId xmlns:a16="http://schemas.microsoft.com/office/drawing/2014/main" id="{B93A6379-4C39-CF9E-45DD-F477651DB61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0287477" y="5066133"/>
            <a:ext cx="1084658" cy="6170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A974C07-08B5-2E3F-4D97-14704D3CDF0F}"/>
              </a:ext>
            </a:extLst>
          </p:cNvPr>
          <p:cNvSpPr txBox="1"/>
          <p:nvPr/>
        </p:nvSpPr>
        <p:spPr>
          <a:xfrm>
            <a:off x="809983" y="1067891"/>
            <a:ext cx="965649" cy="1015663"/>
          </a:xfrm>
          <a:prstGeom prst="rect">
            <a:avLst/>
          </a:prstGeom>
          <a:noFill/>
        </p:spPr>
        <p:txBody>
          <a:bodyPr wrap="none" rtlCol="0">
            <a:spAutoFit/>
          </a:bodyPr>
          <a:lstStyle/>
          <a:p>
            <a:pPr>
              <a:tabLst>
                <a:tab pos="182563" algn="l"/>
              </a:tabLst>
            </a:pPr>
            <a:r>
              <a:rPr lang="en-US" sz="1200" dirty="0">
                <a:solidFill>
                  <a:srgbClr val="8FE500"/>
                </a:solidFill>
              </a:rPr>
              <a:t>‒	CAT 5/6</a:t>
            </a:r>
          </a:p>
          <a:p>
            <a:pPr>
              <a:tabLst>
                <a:tab pos="182563" algn="l"/>
              </a:tabLst>
            </a:pPr>
            <a:r>
              <a:rPr lang="en-US" sz="1200" dirty="0">
                <a:solidFill>
                  <a:srgbClr val="FF0000"/>
                </a:solidFill>
              </a:rPr>
              <a:t>‒	HDMI </a:t>
            </a:r>
          </a:p>
          <a:p>
            <a:pPr>
              <a:tabLst>
                <a:tab pos="182563" algn="l"/>
              </a:tabLst>
            </a:pPr>
            <a:r>
              <a:rPr lang="en-US" sz="1200" dirty="0">
                <a:solidFill>
                  <a:srgbClr val="1CA9FF"/>
                </a:solidFill>
              </a:rPr>
              <a:t>‒	USB</a:t>
            </a:r>
          </a:p>
          <a:p>
            <a:pPr>
              <a:tabLst>
                <a:tab pos="182563" algn="l"/>
              </a:tabLst>
            </a:pPr>
            <a:r>
              <a:rPr lang="en-US" sz="1200" dirty="0"/>
              <a:t>‒	Speaker</a:t>
            </a:r>
          </a:p>
          <a:p>
            <a:pPr>
              <a:tabLst>
                <a:tab pos="182563" algn="l"/>
              </a:tabLst>
            </a:pPr>
            <a:r>
              <a:rPr lang="en-US" sz="1200" dirty="0">
                <a:solidFill>
                  <a:schemeClr val="bg1">
                    <a:lumMod val="50000"/>
                  </a:schemeClr>
                </a:solidFill>
              </a:rPr>
              <a:t>‒	Power </a:t>
            </a:r>
          </a:p>
        </p:txBody>
      </p:sp>
      <p:cxnSp>
        <p:nvCxnSpPr>
          <p:cNvPr id="11" name="Straight Connector 10">
            <a:extLst>
              <a:ext uri="{FF2B5EF4-FFF2-40B4-BE49-F238E27FC236}">
                <a16:creationId xmlns:a16="http://schemas.microsoft.com/office/drawing/2014/main" id="{DA740E64-4B5D-EF71-9C9E-F27707034E83}"/>
              </a:ext>
            </a:extLst>
          </p:cNvPr>
          <p:cNvCxnSpPr>
            <a:cxnSpLocks/>
          </p:cNvCxnSpPr>
          <p:nvPr/>
        </p:nvCxnSpPr>
        <p:spPr>
          <a:xfrm>
            <a:off x="3932494" y="4203388"/>
            <a:ext cx="612000" cy="0"/>
          </a:xfrm>
          <a:prstGeom prst="line">
            <a:avLst/>
          </a:prstGeom>
          <a:ln w="38100">
            <a:solidFill>
              <a:srgbClr val="8FE5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73B7B7-20BC-2C2B-9FC6-F73E8F4B32B8}"/>
              </a:ext>
            </a:extLst>
          </p:cNvPr>
          <p:cNvCxnSpPr>
            <a:cxnSpLocks/>
          </p:cNvCxnSpPr>
          <p:nvPr/>
        </p:nvCxnSpPr>
        <p:spPr>
          <a:xfrm flipH="1">
            <a:off x="5961358" y="4179265"/>
            <a:ext cx="319215" cy="0"/>
          </a:xfrm>
          <a:prstGeom prst="line">
            <a:avLst/>
          </a:prstGeom>
          <a:ln w="38100">
            <a:solidFill>
              <a:srgbClr val="1CA9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6D382C-16B4-06CC-540C-A7F6DC93A8B2}"/>
              </a:ext>
            </a:extLst>
          </p:cNvPr>
          <p:cNvCxnSpPr>
            <a:cxnSpLocks/>
          </p:cNvCxnSpPr>
          <p:nvPr/>
        </p:nvCxnSpPr>
        <p:spPr>
          <a:xfrm flipH="1" flipV="1">
            <a:off x="7421973" y="4177365"/>
            <a:ext cx="407905" cy="1664"/>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Elbow Connector 59">
            <a:extLst>
              <a:ext uri="{FF2B5EF4-FFF2-40B4-BE49-F238E27FC236}">
                <a16:creationId xmlns:a16="http://schemas.microsoft.com/office/drawing/2014/main" id="{0CC16177-E68C-777C-618D-172D441C8207}"/>
              </a:ext>
            </a:extLst>
          </p:cNvPr>
          <p:cNvCxnSpPr>
            <a:cxnSpLocks/>
            <a:stCxn id="3078" idx="1"/>
            <a:endCxn id="6" idx="3"/>
          </p:cNvCxnSpPr>
          <p:nvPr/>
        </p:nvCxnSpPr>
        <p:spPr>
          <a:xfrm rot="10800000" flipV="1">
            <a:off x="9091495" y="2604335"/>
            <a:ext cx="931296" cy="1544515"/>
          </a:xfrm>
          <a:prstGeom prst="bentConnector3">
            <a:avLst>
              <a:gd name="adj1" fmla="val 50000"/>
            </a:avLst>
          </a:prstGeom>
          <a:ln w="38100">
            <a:solidFill>
              <a:srgbClr val="8FE500"/>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0622F0B-E322-75A5-AE5C-7CCDE9C6290B}"/>
              </a:ext>
            </a:extLst>
          </p:cNvPr>
          <p:cNvSpPr txBox="1"/>
          <p:nvPr/>
        </p:nvSpPr>
        <p:spPr>
          <a:xfrm>
            <a:off x="5174401" y="5140372"/>
            <a:ext cx="632568" cy="279757"/>
          </a:xfrm>
          <a:prstGeom prst="rect">
            <a:avLst/>
          </a:prstGeom>
          <a:noFill/>
        </p:spPr>
        <p:txBody>
          <a:bodyPr wrap="square" lIns="91440" tIns="45720" rIns="91440" bIns="45720" rtlCol="0" anchor="t">
            <a:spAutoFit/>
          </a:bodyPr>
          <a:lstStyle/>
          <a:p>
            <a:pPr algn="ctr">
              <a:lnSpc>
                <a:spcPct val="110000"/>
              </a:lnSpc>
              <a:spcAft>
                <a:spcPts val="600"/>
              </a:spcAft>
            </a:pPr>
            <a:r>
              <a:rPr lang="en-US" sz="1200" b="1" dirty="0">
                <a:solidFill>
                  <a:srgbClr val="8FE500"/>
                </a:solidFill>
                <a:effectLst/>
              </a:rPr>
              <a:t>LAN</a:t>
            </a:r>
          </a:p>
        </p:txBody>
      </p:sp>
      <p:sp>
        <p:nvSpPr>
          <p:cNvPr id="8" name="TextBox 7">
            <a:extLst>
              <a:ext uri="{FF2B5EF4-FFF2-40B4-BE49-F238E27FC236}">
                <a16:creationId xmlns:a16="http://schemas.microsoft.com/office/drawing/2014/main" id="{ACD60EC4-C5A0-C6D9-E502-3DDFAE77A515}"/>
              </a:ext>
            </a:extLst>
          </p:cNvPr>
          <p:cNvSpPr txBox="1"/>
          <p:nvPr/>
        </p:nvSpPr>
        <p:spPr>
          <a:xfrm>
            <a:off x="8102050" y="5143130"/>
            <a:ext cx="619080" cy="276999"/>
          </a:xfrm>
          <a:prstGeom prst="rect">
            <a:avLst/>
          </a:prstGeom>
          <a:noFill/>
        </p:spPr>
        <p:txBody>
          <a:bodyPr wrap="none" rtlCol="0">
            <a:spAutoFit/>
          </a:bodyPr>
          <a:lstStyle/>
          <a:p>
            <a:r>
              <a:rPr lang="en-US" sz="1200" dirty="0">
                <a:solidFill>
                  <a:schemeClr val="bg1">
                    <a:lumMod val="50000"/>
                  </a:schemeClr>
                </a:solidFill>
              </a:rPr>
              <a:t>Power</a:t>
            </a:r>
          </a:p>
        </p:txBody>
      </p:sp>
      <p:sp>
        <p:nvSpPr>
          <p:cNvPr id="16" name="TextBox 15">
            <a:extLst>
              <a:ext uri="{FF2B5EF4-FFF2-40B4-BE49-F238E27FC236}">
                <a16:creationId xmlns:a16="http://schemas.microsoft.com/office/drawing/2014/main" id="{F5F371FC-6D5A-A9F8-4CC4-712A39BA84CC}"/>
              </a:ext>
            </a:extLst>
          </p:cNvPr>
          <p:cNvSpPr txBox="1"/>
          <p:nvPr/>
        </p:nvSpPr>
        <p:spPr>
          <a:xfrm>
            <a:off x="4657837" y="5143130"/>
            <a:ext cx="619080" cy="276999"/>
          </a:xfrm>
          <a:prstGeom prst="rect">
            <a:avLst/>
          </a:prstGeom>
          <a:noFill/>
        </p:spPr>
        <p:txBody>
          <a:bodyPr wrap="none" rtlCol="0">
            <a:spAutoFit/>
          </a:bodyPr>
          <a:lstStyle/>
          <a:p>
            <a:r>
              <a:rPr lang="en-US" sz="1200" dirty="0">
                <a:solidFill>
                  <a:schemeClr val="bg1">
                    <a:lumMod val="50000"/>
                  </a:schemeClr>
                </a:solidFill>
              </a:rPr>
              <a:t>Power</a:t>
            </a:r>
          </a:p>
        </p:txBody>
      </p:sp>
      <p:cxnSp>
        <p:nvCxnSpPr>
          <p:cNvPr id="17" name="Elbow Connector 59">
            <a:extLst>
              <a:ext uri="{FF2B5EF4-FFF2-40B4-BE49-F238E27FC236}">
                <a16:creationId xmlns:a16="http://schemas.microsoft.com/office/drawing/2014/main" id="{96CB825A-7BAE-1BBD-0184-9CC97DC89C4E}"/>
              </a:ext>
            </a:extLst>
          </p:cNvPr>
          <p:cNvCxnSpPr>
            <a:cxnSpLocks/>
          </p:cNvCxnSpPr>
          <p:nvPr/>
        </p:nvCxnSpPr>
        <p:spPr>
          <a:xfrm rot="16200000" flipV="1">
            <a:off x="4070151" y="3029420"/>
            <a:ext cx="1005871" cy="659132"/>
          </a:xfrm>
          <a:prstGeom prst="bentConnector3">
            <a:avLst>
              <a:gd name="adj1" fmla="val 50000"/>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6" name="Picture 5" descr="A back of a device with ports&#10;&#10;Description automatically generated">
            <a:extLst>
              <a:ext uri="{FF2B5EF4-FFF2-40B4-BE49-F238E27FC236}">
                <a16:creationId xmlns:a16="http://schemas.microsoft.com/office/drawing/2014/main" id="{4CD4496E-664B-CF29-A8DF-3DC60D64F15B}"/>
              </a:ext>
            </a:extLst>
          </p:cNvPr>
          <p:cNvPicPr>
            <a:picLocks noChangeAspect="1"/>
          </p:cNvPicPr>
          <p:nvPr/>
        </p:nvPicPr>
        <p:blipFill>
          <a:blip r:embed="rId4" cstate="screen">
            <a:extLst>
              <a:ext uri="{28A0092B-C50C-407E-A947-70E740481C1C}">
                <a14:useLocalDpi xmlns:a14="http://schemas.microsoft.com/office/drawing/2010/main"/>
              </a:ext>
            </a:extLst>
          </a:blip>
          <a:srcRect r="4073"/>
          <a:stretch/>
        </p:blipFill>
        <p:spPr>
          <a:xfrm>
            <a:off x="7625899" y="3850221"/>
            <a:ext cx="1465596" cy="597259"/>
          </a:xfrm>
          <a:prstGeom prst="rect">
            <a:avLst/>
          </a:prstGeom>
        </p:spPr>
      </p:pic>
      <p:pic>
        <p:nvPicPr>
          <p:cNvPr id="5" name="Picture 4" descr="A group of black cables&#10;&#10;Description automatically generated">
            <a:extLst>
              <a:ext uri="{FF2B5EF4-FFF2-40B4-BE49-F238E27FC236}">
                <a16:creationId xmlns:a16="http://schemas.microsoft.com/office/drawing/2014/main" id="{B0CFF469-55E7-4A2F-6C06-3B2E079F83F6}"/>
              </a:ext>
            </a:extLst>
          </p:cNvPr>
          <p:cNvPicPr>
            <a:picLocks noChangeAspect="1"/>
          </p:cNvPicPr>
          <p:nvPr/>
        </p:nvPicPr>
        <p:blipFill>
          <a:blip r:embed="rId5" cstate="screen">
            <a:extLst>
              <a:ext uri="{28A0092B-C50C-407E-A947-70E740481C1C}">
                <a14:useLocalDpi xmlns:a14="http://schemas.microsoft.com/office/drawing/2010/main"/>
              </a:ext>
            </a:extLst>
          </a:blip>
          <a:srcRect b="-1"/>
          <a:stretch/>
        </p:blipFill>
        <p:spPr>
          <a:xfrm flipH="1">
            <a:off x="6229894" y="4000511"/>
            <a:ext cx="1150091" cy="357509"/>
          </a:xfrm>
          <a:prstGeom prst="rect">
            <a:avLst/>
          </a:prstGeom>
          <a:effectLst>
            <a:outerShdw blurRad="50800" dist="381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967147AA-099A-6E88-AB55-ED4F22A9732A}"/>
              </a:ext>
            </a:extLst>
          </p:cNvPr>
          <p:cNvCxnSpPr>
            <a:cxnSpLocks/>
          </p:cNvCxnSpPr>
          <p:nvPr/>
        </p:nvCxnSpPr>
        <p:spPr>
          <a:xfrm flipH="1">
            <a:off x="5499423" y="4598708"/>
            <a:ext cx="7145" cy="552422"/>
          </a:xfrm>
          <a:prstGeom prst="straightConnector1">
            <a:avLst/>
          </a:prstGeom>
          <a:ln w="38100">
            <a:solidFill>
              <a:srgbClr val="8FE5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56ED757-D7F7-009B-80C4-C2FD2CD69E01}"/>
              </a:ext>
            </a:extLst>
          </p:cNvPr>
          <p:cNvCxnSpPr>
            <a:cxnSpLocks/>
          </p:cNvCxnSpPr>
          <p:nvPr/>
        </p:nvCxnSpPr>
        <p:spPr>
          <a:xfrm flipH="1">
            <a:off x="5286478" y="3116890"/>
            <a:ext cx="0" cy="745032"/>
          </a:xfrm>
          <a:prstGeom prst="line">
            <a:avLst/>
          </a:prstGeom>
          <a:ln w="38100">
            <a:solidFill>
              <a:srgbClr val="1CA9FF"/>
            </a:solidFill>
          </a:ln>
        </p:spPr>
        <p:style>
          <a:lnRef idx="1">
            <a:schemeClr val="accent1"/>
          </a:lnRef>
          <a:fillRef idx="0">
            <a:schemeClr val="accent1"/>
          </a:fillRef>
          <a:effectRef idx="0">
            <a:schemeClr val="accent1"/>
          </a:effectRef>
          <a:fontRef idx="minor">
            <a:schemeClr val="tx1"/>
          </a:fontRef>
        </p:style>
      </p:cxnSp>
      <p:pic>
        <p:nvPicPr>
          <p:cNvPr id="20" name="Picture 4" descr="Tv Screen Icon On Wall Vector Stock Vector (Royalty Free) 746564680 |  Shutterstock">
            <a:extLst>
              <a:ext uri="{FF2B5EF4-FFF2-40B4-BE49-F238E27FC236}">
                <a16:creationId xmlns:a16="http://schemas.microsoft.com/office/drawing/2014/main" id="{51B80143-5C5E-2A40-0C84-6775EF520A7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322168" y="1618740"/>
            <a:ext cx="2591740" cy="129809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Elbow Connector 59">
            <a:extLst>
              <a:ext uri="{FF2B5EF4-FFF2-40B4-BE49-F238E27FC236}">
                <a16:creationId xmlns:a16="http://schemas.microsoft.com/office/drawing/2014/main" id="{63256736-2122-6C34-8B09-DC8798D8D102}"/>
              </a:ext>
            </a:extLst>
          </p:cNvPr>
          <p:cNvCxnSpPr>
            <a:cxnSpLocks/>
          </p:cNvCxnSpPr>
          <p:nvPr/>
        </p:nvCxnSpPr>
        <p:spPr>
          <a:xfrm rot="5400000" flipH="1" flipV="1">
            <a:off x="5458600" y="3039950"/>
            <a:ext cx="1005516" cy="638429"/>
          </a:xfrm>
          <a:prstGeom prst="bentConnector3">
            <a:avLst>
              <a:gd name="adj1" fmla="val 50000"/>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3076" name="Picture 4" descr="Tv Screen Icon On Wall Vector Stock Vector (Royalty Free) 746564680 |  Shutterstock">
            <a:extLst>
              <a:ext uri="{FF2B5EF4-FFF2-40B4-BE49-F238E27FC236}">
                <a16:creationId xmlns:a16="http://schemas.microsoft.com/office/drawing/2014/main" id="{C6EDC644-5EB4-1D8B-AA70-04D47DA6D8D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595626" y="1607982"/>
            <a:ext cx="2591740" cy="12980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78 Ptz Camera Icon Stock Vectors and Vector Art | Shutterstock">
            <a:extLst>
              <a:ext uri="{FF2B5EF4-FFF2-40B4-BE49-F238E27FC236}">
                <a16:creationId xmlns:a16="http://schemas.microsoft.com/office/drawing/2014/main" id="{D1DED9DD-221C-7F8F-DE38-8443B120175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009047" y="2638332"/>
            <a:ext cx="508996" cy="5935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2A2D6F8-CFFF-CAA0-1809-52F74A59CD3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022791" y="2018408"/>
            <a:ext cx="1150054" cy="11718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2342E9A-98D2-8D13-0F11-F5880D3E490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055053" y="3580451"/>
            <a:ext cx="1085530" cy="1063858"/>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908231CD-8209-499E-08F3-6BA1CE854C63}"/>
              </a:ext>
            </a:extLst>
          </p:cNvPr>
          <p:cNvCxnSpPr>
            <a:cxnSpLocks/>
          </p:cNvCxnSpPr>
          <p:nvPr/>
        </p:nvCxnSpPr>
        <p:spPr>
          <a:xfrm>
            <a:off x="9101434" y="4257205"/>
            <a:ext cx="1080000" cy="0"/>
          </a:xfrm>
          <a:prstGeom prst="line">
            <a:avLst/>
          </a:prstGeom>
          <a:ln w="38100">
            <a:solidFill>
              <a:srgbClr val="8FE5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D3A2FED-5603-AABF-4FD2-990B3670AD19}"/>
              </a:ext>
            </a:extLst>
          </p:cNvPr>
          <p:cNvCxnSpPr>
            <a:cxnSpLocks/>
          </p:cNvCxnSpPr>
          <p:nvPr/>
        </p:nvCxnSpPr>
        <p:spPr>
          <a:xfrm flipV="1">
            <a:off x="10393386" y="4535018"/>
            <a:ext cx="0" cy="32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0D8047B-A21F-F1D4-FE88-406A6AB10A59}"/>
              </a:ext>
            </a:extLst>
          </p:cNvPr>
          <p:cNvCxnSpPr>
            <a:cxnSpLocks/>
          </p:cNvCxnSpPr>
          <p:nvPr/>
        </p:nvCxnSpPr>
        <p:spPr>
          <a:xfrm flipV="1">
            <a:off x="10825034" y="4540082"/>
            <a:ext cx="0" cy="32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2119C63D-1268-B264-4383-5D6B0233AA4A}"/>
              </a:ext>
            </a:extLst>
          </p:cNvPr>
          <p:cNvGrpSpPr/>
          <p:nvPr/>
        </p:nvGrpSpPr>
        <p:grpSpPr>
          <a:xfrm>
            <a:off x="2095801" y="4864082"/>
            <a:ext cx="1469396" cy="1194100"/>
            <a:chOff x="2173051" y="4989388"/>
            <a:chExt cx="2110515" cy="1715103"/>
          </a:xfrm>
        </p:grpSpPr>
        <p:pic>
          <p:nvPicPr>
            <p:cNvPr id="3084" name="Picture 12" descr="Simple Laptop Icon PNG &amp; SVG Design For T-Shirts">
              <a:extLst>
                <a:ext uri="{FF2B5EF4-FFF2-40B4-BE49-F238E27FC236}">
                  <a16:creationId xmlns:a16="http://schemas.microsoft.com/office/drawing/2014/main" id="{6A87FB11-05EB-3379-7CB4-CDF6D3FE11A6}"/>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173051" y="4989388"/>
              <a:ext cx="2110515" cy="171510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Tv Screen Icon On Wall Vector Stock Vector (Royalty Free) 746564680 |  Shutterstock">
              <a:extLst>
                <a:ext uri="{FF2B5EF4-FFF2-40B4-BE49-F238E27FC236}">
                  <a16:creationId xmlns:a16="http://schemas.microsoft.com/office/drawing/2014/main" id="{5C0EB299-806B-428F-CDAD-C5D394A35370}"/>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472069" y="5187457"/>
              <a:ext cx="1516381" cy="887660"/>
            </a:xfrm>
            <a:prstGeom prst="roundRect">
              <a:avLst>
                <a:gd name="adj" fmla="val 2892"/>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cxnSp>
        <p:nvCxnSpPr>
          <p:cNvPr id="57" name="Elbow Connector 59">
            <a:extLst>
              <a:ext uri="{FF2B5EF4-FFF2-40B4-BE49-F238E27FC236}">
                <a16:creationId xmlns:a16="http://schemas.microsoft.com/office/drawing/2014/main" id="{D60644BD-4D81-5F73-5723-5E8954D0B3CB}"/>
              </a:ext>
            </a:extLst>
          </p:cNvPr>
          <p:cNvCxnSpPr>
            <a:cxnSpLocks/>
          </p:cNvCxnSpPr>
          <p:nvPr/>
        </p:nvCxnSpPr>
        <p:spPr>
          <a:xfrm rot="5400000" flipH="1" flipV="1">
            <a:off x="2879825" y="4929624"/>
            <a:ext cx="1447266" cy="294682"/>
          </a:xfrm>
          <a:prstGeom prst="bentConnector3">
            <a:avLst>
              <a:gd name="adj1" fmla="val 1399"/>
            </a:avLst>
          </a:prstGeom>
          <a:ln w="38100">
            <a:solidFill>
              <a:srgbClr val="1CA9FF"/>
            </a:solidFill>
          </a:ln>
        </p:spPr>
        <p:style>
          <a:lnRef idx="2">
            <a:schemeClr val="accent1"/>
          </a:lnRef>
          <a:fillRef idx="0">
            <a:schemeClr val="accent1"/>
          </a:fillRef>
          <a:effectRef idx="1">
            <a:schemeClr val="accent1"/>
          </a:effectRef>
          <a:fontRef idx="minor">
            <a:schemeClr val="tx1"/>
          </a:fontRef>
        </p:style>
      </p:cxnSp>
      <p:pic>
        <p:nvPicPr>
          <p:cNvPr id="10" name="Picture 6">
            <a:extLst>
              <a:ext uri="{FF2B5EF4-FFF2-40B4-BE49-F238E27FC236}">
                <a16:creationId xmlns:a16="http://schemas.microsoft.com/office/drawing/2014/main" id="{54B1DBD8-B1CA-1BF5-CE9C-998B0A86FA7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772" y="3216651"/>
            <a:ext cx="2316583" cy="1658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electronic device with a button&#10;&#10;Description automatically generated">
            <a:extLst>
              <a:ext uri="{FF2B5EF4-FFF2-40B4-BE49-F238E27FC236}">
                <a16:creationId xmlns:a16="http://schemas.microsoft.com/office/drawing/2014/main" id="{7CF1C040-2F7E-2BE1-76AC-06AEF717F59C}"/>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452473" y="3862262"/>
            <a:ext cx="1792920" cy="962044"/>
          </a:xfrm>
          <a:prstGeom prst="rect">
            <a:avLst/>
          </a:prstGeom>
        </p:spPr>
      </p:pic>
    </p:spTree>
    <p:extLst>
      <p:ext uri="{BB962C8B-B14F-4D97-AF65-F5344CB8AC3E}">
        <p14:creationId xmlns:p14="http://schemas.microsoft.com/office/powerpoint/2010/main" val="138210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58F93-F977-2A0C-6308-5B98B706F638}"/>
            </a:ext>
          </a:extLst>
        </p:cNvPr>
        <p:cNvGrpSpPr/>
        <p:nvPr/>
      </p:nvGrpSpPr>
      <p:grpSpPr>
        <a:xfrm>
          <a:off x="0" y="0"/>
          <a:ext cx="0" cy="0"/>
          <a:chOff x="0" y="0"/>
          <a:chExt cx="0" cy="0"/>
        </a:xfrm>
      </p:grpSpPr>
      <p:pic>
        <p:nvPicPr>
          <p:cNvPr id="4" name="Picture 3" descr="A conference room with a table and chairs&#10;&#10;AI-generated content may be incorrect.">
            <a:extLst>
              <a:ext uri="{FF2B5EF4-FFF2-40B4-BE49-F238E27FC236}">
                <a16:creationId xmlns:a16="http://schemas.microsoft.com/office/drawing/2014/main" id="{C8A52660-3AF5-C323-383D-504A46820D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913" y="1020814"/>
            <a:ext cx="10377220" cy="5837187"/>
          </a:xfrm>
          <a:prstGeom prst="rect">
            <a:avLst/>
          </a:prstGeom>
        </p:spPr>
      </p:pic>
      <p:sp>
        <p:nvSpPr>
          <p:cNvPr id="2" name="Title 1">
            <a:extLst>
              <a:ext uri="{FF2B5EF4-FFF2-40B4-BE49-F238E27FC236}">
                <a16:creationId xmlns:a16="http://schemas.microsoft.com/office/drawing/2014/main" id="{43238790-136A-A02B-943F-FB85F83C3361}"/>
              </a:ext>
            </a:extLst>
          </p:cNvPr>
          <p:cNvSpPr>
            <a:spLocks noGrp="1"/>
          </p:cNvSpPr>
          <p:nvPr>
            <p:ph type="title"/>
          </p:nvPr>
        </p:nvSpPr>
        <p:spPr>
          <a:xfrm>
            <a:off x="2084388" y="496408"/>
            <a:ext cx="9269412" cy="615950"/>
          </a:xfrm>
        </p:spPr>
        <p:txBody>
          <a:bodyPr/>
          <a:lstStyle/>
          <a:p>
            <a:r>
              <a:rPr lang="en-US" dirty="0"/>
              <a:t>System Example: </a:t>
            </a:r>
            <a:r>
              <a:rPr lang="en-US" dirty="0">
                <a:solidFill>
                  <a:schemeClr val="bg1">
                    <a:lumMod val="50000"/>
                  </a:schemeClr>
                </a:solidFill>
              </a:rPr>
              <a:t>Large Room</a:t>
            </a:r>
          </a:p>
        </p:txBody>
      </p:sp>
    </p:spTree>
    <p:extLst>
      <p:ext uri="{BB962C8B-B14F-4D97-AF65-F5344CB8AC3E}">
        <p14:creationId xmlns:p14="http://schemas.microsoft.com/office/powerpoint/2010/main" val="4218843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1495D-4E9A-BFC7-BA79-099F847BFC13}"/>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357553E-90F5-F05D-F042-2670DB6ED0F8}"/>
              </a:ext>
            </a:extLst>
          </p:cNvPr>
          <p:cNvCxnSpPr>
            <a:cxnSpLocks/>
          </p:cNvCxnSpPr>
          <p:nvPr/>
        </p:nvCxnSpPr>
        <p:spPr>
          <a:xfrm flipH="1">
            <a:off x="5484284" y="3216428"/>
            <a:ext cx="0" cy="745032"/>
          </a:xfrm>
          <a:prstGeom prst="line">
            <a:avLst/>
          </a:prstGeom>
          <a:ln w="38100">
            <a:solidFill>
              <a:srgbClr val="1CA9FF"/>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155775CC-07F0-C620-1A72-B5921E115C6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588368" y="1040141"/>
            <a:ext cx="2189672" cy="2287276"/>
          </a:xfrm>
          <a:prstGeom prst="rect">
            <a:avLst/>
          </a:prstGeom>
          <a:noFill/>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5B9DA1EB-A9B8-CB8B-F13E-48F0A08B5C6A}"/>
              </a:ext>
            </a:extLst>
          </p:cNvPr>
          <p:cNvSpPr txBox="1">
            <a:spLocks/>
          </p:cNvSpPr>
          <p:nvPr/>
        </p:nvSpPr>
        <p:spPr>
          <a:xfrm>
            <a:off x="2083868" y="399821"/>
            <a:ext cx="9269932" cy="616652"/>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nSpc>
                <a:spcPct val="120000"/>
              </a:lnSpc>
            </a:pPr>
            <a:r>
              <a:rPr lang="en-US" dirty="0"/>
              <a:t>System Connection: </a:t>
            </a:r>
            <a:r>
              <a:rPr lang="en-US" dirty="0">
                <a:solidFill>
                  <a:schemeClr val="bg1">
                    <a:lumMod val="50000"/>
                  </a:schemeClr>
                </a:solidFill>
              </a:rPr>
              <a:t>Large Room</a:t>
            </a:r>
          </a:p>
        </p:txBody>
      </p:sp>
      <p:sp>
        <p:nvSpPr>
          <p:cNvPr id="25" name="TextBox 24">
            <a:extLst>
              <a:ext uri="{FF2B5EF4-FFF2-40B4-BE49-F238E27FC236}">
                <a16:creationId xmlns:a16="http://schemas.microsoft.com/office/drawing/2014/main" id="{FAD910C3-396C-B755-3444-52B48E803938}"/>
              </a:ext>
            </a:extLst>
          </p:cNvPr>
          <p:cNvSpPr txBox="1"/>
          <p:nvPr/>
        </p:nvSpPr>
        <p:spPr>
          <a:xfrm>
            <a:off x="809983" y="1067891"/>
            <a:ext cx="965649" cy="1015663"/>
          </a:xfrm>
          <a:prstGeom prst="rect">
            <a:avLst/>
          </a:prstGeom>
          <a:noFill/>
        </p:spPr>
        <p:txBody>
          <a:bodyPr wrap="none" rtlCol="0">
            <a:spAutoFit/>
          </a:bodyPr>
          <a:lstStyle/>
          <a:p>
            <a:pPr>
              <a:tabLst>
                <a:tab pos="182563" algn="l"/>
              </a:tabLst>
            </a:pPr>
            <a:r>
              <a:rPr lang="en-US" sz="1200" dirty="0">
                <a:solidFill>
                  <a:srgbClr val="8FE500"/>
                </a:solidFill>
              </a:rPr>
              <a:t>‒	CAT 5/6</a:t>
            </a:r>
          </a:p>
          <a:p>
            <a:pPr>
              <a:tabLst>
                <a:tab pos="182563" algn="l"/>
              </a:tabLst>
            </a:pPr>
            <a:r>
              <a:rPr lang="en-US" sz="1200" dirty="0">
                <a:solidFill>
                  <a:srgbClr val="FF0000"/>
                </a:solidFill>
              </a:rPr>
              <a:t>‒	HDMI </a:t>
            </a:r>
          </a:p>
          <a:p>
            <a:pPr>
              <a:tabLst>
                <a:tab pos="182563" algn="l"/>
              </a:tabLst>
            </a:pPr>
            <a:r>
              <a:rPr lang="en-US" sz="1200" dirty="0">
                <a:solidFill>
                  <a:srgbClr val="1CA9FF"/>
                </a:solidFill>
              </a:rPr>
              <a:t>‒	USB</a:t>
            </a:r>
          </a:p>
          <a:p>
            <a:pPr>
              <a:tabLst>
                <a:tab pos="182563" algn="l"/>
              </a:tabLst>
            </a:pPr>
            <a:r>
              <a:rPr lang="en-US" sz="1200" dirty="0"/>
              <a:t>‒	Speaker</a:t>
            </a:r>
          </a:p>
          <a:p>
            <a:pPr>
              <a:tabLst>
                <a:tab pos="182563" algn="l"/>
              </a:tabLst>
            </a:pPr>
            <a:r>
              <a:rPr lang="en-US" sz="1200" dirty="0">
                <a:solidFill>
                  <a:schemeClr val="bg1">
                    <a:lumMod val="50000"/>
                  </a:schemeClr>
                </a:solidFill>
              </a:rPr>
              <a:t>‒	Power </a:t>
            </a:r>
          </a:p>
        </p:txBody>
      </p:sp>
      <p:cxnSp>
        <p:nvCxnSpPr>
          <p:cNvPr id="11" name="Straight Connector 10">
            <a:extLst>
              <a:ext uri="{FF2B5EF4-FFF2-40B4-BE49-F238E27FC236}">
                <a16:creationId xmlns:a16="http://schemas.microsoft.com/office/drawing/2014/main" id="{185072C0-74E6-A4C4-9D31-D2E40C1A7EA3}"/>
              </a:ext>
            </a:extLst>
          </p:cNvPr>
          <p:cNvCxnSpPr>
            <a:cxnSpLocks/>
          </p:cNvCxnSpPr>
          <p:nvPr/>
        </p:nvCxnSpPr>
        <p:spPr>
          <a:xfrm>
            <a:off x="3932494" y="4203388"/>
            <a:ext cx="612000" cy="0"/>
          </a:xfrm>
          <a:prstGeom prst="line">
            <a:avLst/>
          </a:prstGeom>
          <a:ln w="38100">
            <a:solidFill>
              <a:srgbClr val="8FE5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DA0954-FC9B-ED45-A0C7-127D99B49F88}"/>
              </a:ext>
            </a:extLst>
          </p:cNvPr>
          <p:cNvCxnSpPr>
            <a:cxnSpLocks/>
          </p:cNvCxnSpPr>
          <p:nvPr/>
        </p:nvCxnSpPr>
        <p:spPr>
          <a:xfrm flipH="1">
            <a:off x="5961358" y="4179265"/>
            <a:ext cx="319215" cy="0"/>
          </a:xfrm>
          <a:prstGeom prst="line">
            <a:avLst/>
          </a:prstGeom>
          <a:ln w="38100">
            <a:solidFill>
              <a:srgbClr val="1CA9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7EFB67-B762-607F-FC3A-4064076957D0}"/>
              </a:ext>
            </a:extLst>
          </p:cNvPr>
          <p:cNvCxnSpPr>
            <a:cxnSpLocks/>
          </p:cNvCxnSpPr>
          <p:nvPr/>
        </p:nvCxnSpPr>
        <p:spPr>
          <a:xfrm flipH="1" flipV="1">
            <a:off x="7421973" y="4177365"/>
            <a:ext cx="407905" cy="1664"/>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Elbow Connector 59">
            <a:extLst>
              <a:ext uri="{FF2B5EF4-FFF2-40B4-BE49-F238E27FC236}">
                <a16:creationId xmlns:a16="http://schemas.microsoft.com/office/drawing/2014/main" id="{25556E9C-D330-4C24-502E-EAA7B81B34D8}"/>
              </a:ext>
            </a:extLst>
          </p:cNvPr>
          <p:cNvCxnSpPr>
            <a:cxnSpLocks/>
            <a:stCxn id="2050" idx="1"/>
            <a:endCxn id="6" idx="3"/>
          </p:cNvCxnSpPr>
          <p:nvPr/>
        </p:nvCxnSpPr>
        <p:spPr>
          <a:xfrm rot="10800000" flipV="1">
            <a:off x="9091496" y="2183779"/>
            <a:ext cx="496873" cy="1965072"/>
          </a:xfrm>
          <a:prstGeom prst="bentConnector3">
            <a:avLst>
              <a:gd name="adj1" fmla="val 50000"/>
            </a:avLst>
          </a:prstGeom>
          <a:ln w="38100">
            <a:solidFill>
              <a:srgbClr val="8FE500"/>
            </a:solidFill>
          </a:ln>
        </p:spPr>
        <p:style>
          <a:lnRef idx="2">
            <a:schemeClr val="accent1"/>
          </a:lnRef>
          <a:fillRef idx="0">
            <a:schemeClr val="accent1"/>
          </a:fillRef>
          <a:effectRef idx="1">
            <a:schemeClr val="accent1"/>
          </a:effectRef>
          <a:fontRef idx="minor">
            <a:schemeClr val="tx1"/>
          </a:fontRef>
        </p:style>
      </p:cxnSp>
      <p:cxnSp>
        <p:nvCxnSpPr>
          <p:cNvPr id="17" name="Elbow Connector 59">
            <a:extLst>
              <a:ext uri="{FF2B5EF4-FFF2-40B4-BE49-F238E27FC236}">
                <a16:creationId xmlns:a16="http://schemas.microsoft.com/office/drawing/2014/main" id="{F8A5D62D-8084-3C85-3817-8E78FF25ED70}"/>
              </a:ext>
            </a:extLst>
          </p:cNvPr>
          <p:cNvCxnSpPr>
            <a:cxnSpLocks/>
          </p:cNvCxnSpPr>
          <p:nvPr/>
        </p:nvCxnSpPr>
        <p:spPr>
          <a:xfrm rot="16200000" flipV="1">
            <a:off x="4098348" y="3042642"/>
            <a:ext cx="1174223" cy="465973"/>
          </a:xfrm>
          <a:prstGeom prst="bentConnector3">
            <a:avLst>
              <a:gd name="adj1" fmla="val 38121"/>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6" name="Picture 5" descr="A back of a device with ports&#10;&#10;Description automatically generated">
            <a:extLst>
              <a:ext uri="{FF2B5EF4-FFF2-40B4-BE49-F238E27FC236}">
                <a16:creationId xmlns:a16="http://schemas.microsoft.com/office/drawing/2014/main" id="{DD7896F7-5179-5C0B-EA34-7BB839FEBB87}"/>
              </a:ext>
            </a:extLst>
          </p:cNvPr>
          <p:cNvPicPr>
            <a:picLocks noChangeAspect="1"/>
          </p:cNvPicPr>
          <p:nvPr/>
        </p:nvPicPr>
        <p:blipFill>
          <a:blip r:embed="rId4" cstate="screen">
            <a:extLst>
              <a:ext uri="{28A0092B-C50C-407E-A947-70E740481C1C}">
                <a14:useLocalDpi xmlns:a14="http://schemas.microsoft.com/office/drawing/2010/main"/>
              </a:ext>
            </a:extLst>
          </a:blip>
          <a:srcRect r="4073"/>
          <a:stretch/>
        </p:blipFill>
        <p:spPr>
          <a:xfrm>
            <a:off x="7625899" y="3850221"/>
            <a:ext cx="1465596" cy="597259"/>
          </a:xfrm>
          <a:prstGeom prst="rect">
            <a:avLst/>
          </a:prstGeom>
        </p:spPr>
      </p:pic>
      <p:pic>
        <p:nvPicPr>
          <p:cNvPr id="5" name="Picture 4" descr="A group of black cables&#10;&#10;Description automatically generated">
            <a:extLst>
              <a:ext uri="{FF2B5EF4-FFF2-40B4-BE49-F238E27FC236}">
                <a16:creationId xmlns:a16="http://schemas.microsoft.com/office/drawing/2014/main" id="{324EB718-A7B0-7DA9-7703-CF6ED6A16AA4}"/>
              </a:ext>
            </a:extLst>
          </p:cNvPr>
          <p:cNvPicPr>
            <a:picLocks noChangeAspect="1"/>
          </p:cNvPicPr>
          <p:nvPr/>
        </p:nvPicPr>
        <p:blipFill>
          <a:blip r:embed="rId5" cstate="screen">
            <a:extLst>
              <a:ext uri="{28A0092B-C50C-407E-A947-70E740481C1C}">
                <a14:useLocalDpi xmlns:a14="http://schemas.microsoft.com/office/drawing/2010/main"/>
              </a:ext>
            </a:extLst>
          </a:blip>
          <a:srcRect b="-1"/>
          <a:stretch/>
        </p:blipFill>
        <p:spPr>
          <a:xfrm flipH="1">
            <a:off x="6229894" y="4000511"/>
            <a:ext cx="1150091" cy="357509"/>
          </a:xfrm>
          <a:prstGeom prst="rect">
            <a:avLst/>
          </a:prstGeom>
          <a:effectLst>
            <a:outerShdw blurRad="50800" dist="38100"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AC45B49-05D5-53BD-F321-9814E4A4584A}"/>
              </a:ext>
            </a:extLst>
          </p:cNvPr>
          <p:cNvCxnSpPr>
            <a:cxnSpLocks/>
          </p:cNvCxnSpPr>
          <p:nvPr/>
        </p:nvCxnSpPr>
        <p:spPr>
          <a:xfrm flipH="1">
            <a:off x="5057947" y="3190566"/>
            <a:ext cx="0" cy="745032"/>
          </a:xfrm>
          <a:prstGeom prst="line">
            <a:avLst/>
          </a:prstGeom>
          <a:ln w="38100">
            <a:solidFill>
              <a:srgbClr val="1CA9FF"/>
            </a:solidFill>
          </a:ln>
        </p:spPr>
        <p:style>
          <a:lnRef idx="1">
            <a:schemeClr val="accent1"/>
          </a:lnRef>
          <a:fillRef idx="0">
            <a:schemeClr val="accent1"/>
          </a:fillRef>
          <a:effectRef idx="0">
            <a:schemeClr val="accent1"/>
          </a:effectRef>
          <a:fontRef idx="minor">
            <a:schemeClr val="tx1"/>
          </a:fontRef>
        </p:style>
      </p:cxnSp>
      <p:pic>
        <p:nvPicPr>
          <p:cNvPr id="20" name="Picture 4" descr="Tv Screen Icon On Wall Vector Stock Vector (Royalty Free) 746564680 |  Shutterstock">
            <a:extLst>
              <a:ext uri="{FF2B5EF4-FFF2-40B4-BE49-F238E27FC236}">
                <a16:creationId xmlns:a16="http://schemas.microsoft.com/office/drawing/2014/main" id="{876FAD73-0183-7BE4-0FEE-872B3233BB1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674648" y="1382678"/>
            <a:ext cx="2591740" cy="129809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Elbow Connector 59">
            <a:extLst>
              <a:ext uri="{FF2B5EF4-FFF2-40B4-BE49-F238E27FC236}">
                <a16:creationId xmlns:a16="http://schemas.microsoft.com/office/drawing/2014/main" id="{F8756F92-360F-2DAB-BD48-3F6D6D8D0354}"/>
              </a:ext>
            </a:extLst>
          </p:cNvPr>
          <p:cNvCxnSpPr>
            <a:cxnSpLocks/>
          </p:cNvCxnSpPr>
          <p:nvPr/>
        </p:nvCxnSpPr>
        <p:spPr>
          <a:xfrm rot="5400000" flipH="1" flipV="1">
            <a:off x="5260538" y="3054464"/>
            <a:ext cx="1171923" cy="440030"/>
          </a:xfrm>
          <a:prstGeom prst="bentConnector3">
            <a:avLst>
              <a:gd name="adj1" fmla="val 37437"/>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3076" name="Picture 4" descr="Tv Screen Icon On Wall Vector Stock Vector (Royalty Free) 746564680 |  Shutterstock">
            <a:extLst>
              <a:ext uri="{FF2B5EF4-FFF2-40B4-BE49-F238E27FC236}">
                <a16:creationId xmlns:a16="http://schemas.microsoft.com/office/drawing/2014/main" id="{301A4EF7-C193-7F8C-0268-EA3EFF000CD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22235" y="1390427"/>
            <a:ext cx="2591740" cy="12980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78 Ptz Camera Icon Stock Vectors and Vector Art | Shutterstock">
            <a:extLst>
              <a:ext uri="{FF2B5EF4-FFF2-40B4-BE49-F238E27FC236}">
                <a16:creationId xmlns:a16="http://schemas.microsoft.com/office/drawing/2014/main" id="{E8250355-51E2-1603-E35B-86260D58B45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843717" y="2757139"/>
            <a:ext cx="415208" cy="4841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1CD53849-BF99-A432-A002-E92C1B76DC5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055053" y="3580451"/>
            <a:ext cx="1085530" cy="1063858"/>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CB956442-FED7-4B59-A051-176847460E7E}"/>
              </a:ext>
            </a:extLst>
          </p:cNvPr>
          <p:cNvCxnSpPr>
            <a:cxnSpLocks/>
          </p:cNvCxnSpPr>
          <p:nvPr/>
        </p:nvCxnSpPr>
        <p:spPr>
          <a:xfrm>
            <a:off x="9101434" y="4257205"/>
            <a:ext cx="1080000" cy="0"/>
          </a:xfrm>
          <a:prstGeom prst="line">
            <a:avLst/>
          </a:prstGeom>
          <a:ln w="38100">
            <a:solidFill>
              <a:srgbClr val="8FE500"/>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5ABCB642-42CA-27FD-9A84-1C6BC2790CEC}"/>
              </a:ext>
            </a:extLst>
          </p:cNvPr>
          <p:cNvGrpSpPr/>
          <p:nvPr/>
        </p:nvGrpSpPr>
        <p:grpSpPr>
          <a:xfrm>
            <a:off x="2095801" y="4864082"/>
            <a:ext cx="1469396" cy="1194100"/>
            <a:chOff x="2173051" y="4989388"/>
            <a:chExt cx="2110515" cy="1715103"/>
          </a:xfrm>
        </p:grpSpPr>
        <p:pic>
          <p:nvPicPr>
            <p:cNvPr id="3084" name="Picture 12" descr="Simple Laptop Icon PNG &amp; SVG Design For T-Shirts">
              <a:extLst>
                <a:ext uri="{FF2B5EF4-FFF2-40B4-BE49-F238E27FC236}">
                  <a16:creationId xmlns:a16="http://schemas.microsoft.com/office/drawing/2014/main" id="{22D14E23-BC15-FA85-FEC2-98EBBEC6FFD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173051" y="4989388"/>
              <a:ext cx="2110515" cy="171510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Tv Screen Icon On Wall Vector Stock Vector (Royalty Free) 746564680 |  Shutterstock">
              <a:extLst>
                <a:ext uri="{FF2B5EF4-FFF2-40B4-BE49-F238E27FC236}">
                  <a16:creationId xmlns:a16="http://schemas.microsoft.com/office/drawing/2014/main" id="{8628509B-13D7-53F0-23E0-3EB0A59EFAB7}"/>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472069" y="5187457"/>
              <a:ext cx="1516381" cy="887660"/>
            </a:xfrm>
            <a:prstGeom prst="roundRect">
              <a:avLst>
                <a:gd name="adj" fmla="val 2892"/>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cxnSp>
        <p:nvCxnSpPr>
          <p:cNvPr id="57" name="Elbow Connector 59">
            <a:extLst>
              <a:ext uri="{FF2B5EF4-FFF2-40B4-BE49-F238E27FC236}">
                <a16:creationId xmlns:a16="http://schemas.microsoft.com/office/drawing/2014/main" id="{C164A223-2204-B3EE-58E9-16739197DE3C}"/>
              </a:ext>
            </a:extLst>
          </p:cNvPr>
          <p:cNvCxnSpPr>
            <a:cxnSpLocks/>
          </p:cNvCxnSpPr>
          <p:nvPr/>
        </p:nvCxnSpPr>
        <p:spPr>
          <a:xfrm rot="5400000" flipH="1" flipV="1">
            <a:off x="2879825" y="4929624"/>
            <a:ext cx="1447266" cy="294682"/>
          </a:xfrm>
          <a:prstGeom prst="bentConnector3">
            <a:avLst>
              <a:gd name="adj1" fmla="val 1399"/>
            </a:avLst>
          </a:prstGeom>
          <a:ln w="38100">
            <a:solidFill>
              <a:srgbClr val="1CA9FF"/>
            </a:solidFill>
          </a:ln>
        </p:spPr>
        <p:style>
          <a:lnRef idx="2">
            <a:schemeClr val="accent1"/>
          </a:lnRef>
          <a:fillRef idx="0">
            <a:schemeClr val="accent1"/>
          </a:fillRef>
          <a:effectRef idx="1">
            <a:schemeClr val="accent1"/>
          </a:effectRef>
          <a:fontRef idx="minor">
            <a:schemeClr val="tx1"/>
          </a:fontRef>
        </p:style>
      </p:cxnSp>
      <p:pic>
        <p:nvPicPr>
          <p:cNvPr id="10" name="Picture 6">
            <a:extLst>
              <a:ext uri="{FF2B5EF4-FFF2-40B4-BE49-F238E27FC236}">
                <a16:creationId xmlns:a16="http://schemas.microsoft.com/office/drawing/2014/main" id="{F7244BA1-D47E-90EE-8B75-18AC2919776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772" y="3216651"/>
            <a:ext cx="2316583" cy="1658268"/>
          </a:xfrm>
          <a:prstGeom prst="rect">
            <a:avLst/>
          </a:prstGeom>
          <a:noFill/>
          <a:extLst>
            <a:ext uri="{909E8E84-426E-40DD-AFC4-6F175D3DCCD1}">
              <a14:hiddenFill xmlns:a14="http://schemas.microsoft.com/office/drawing/2010/main">
                <a:solidFill>
                  <a:srgbClr val="FFFFFF"/>
                </a:solidFill>
              </a14:hiddenFill>
            </a:ext>
          </a:extLst>
        </p:spPr>
      </p:pic>
      <p:cxnSp>
        <p:nvCxnSpPr>
          <p:cNvPr id="1040" name="Straight Arrow Connector 1039">
            <a:extLst>
              <a:ext uri="{FF2B5EF4-FFF2-40B4-BE49-F238E27FC236}">
                <a16:creationId xmlns:a16="http://schemas.microsoft.com/office/drawing/2014/main" id="{DFEC86FF-9FD1-F448-52F8-DF617FC5AE55}"/>
              </a:ext>
            </a:extLst>
          </p:cNvPr>
          <p:cNvCxnSpPr>
            <a:cxnSpLocks/>
          </p:cNvCxnSpPr>
          <p:nvPr/>
        </p:nvCxnSpPr>
        <p:spPr>
          <a:xfrm flipH="1">
            <a:off x="4970816" y="4598708"/>
            <a:ext cx="7145" cy="552422"/>
          </a:xfrm>
          <a:prstGeom prst="straightConnector1">
            <a:avLst/>
          </a:prstGeom>
          <a:ln w="381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41" name="Straight Arrow Connector 1040">
            <a:extLst>
              <a:ext uri="{FF2B5EF4-FFF2-40B4-BE49-F238E27FC236}">
                <a16:creationId xmlns:a16="http://schemas.microsoft.com/office/drawing/2014/main" id="{9FB1258A-3AD6-8548-7AEF-97E73FAC44EB}"/>
              </a:ext>
            </a:extLst>
          </p:cNvPr>
          <p:cNvCxnSpPr>
            <a:cxnSpLocks/>
          </p:cNvCxnSpPr>
          <p:nvPr/>
        </p:nvCxnSpPr>
        <p:spPr>
          <a:xfrm flipH="1">
            <a:off x="8411131" y="4422574"/>
            <a:ext cx="1" cy="684000"/>
          </a:xfrm>
          <a:prstGeom prst="straightConnector1">
            <a:avLst/>
          </a:prstGeom>
          <a:ln w="381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42" name="TextBox 1041">
            <a:extLst>
              <a:ext uri="{FF2B5EF4-FFF2-40B4-BE49-F238E27FC236}">
                <a16:creationId xmlns:a16="http://schemas.microsoft.com/office/drawing/2014/main" id="{35E4DD93-BF9C-9C43-51C0-15CF51A231BB}"/>
              </a:ext>
            </a:extLst>
          </p:cNvPr>
          <p:cNvSpPr txBox="1"/>
          <p:nvPr/>
        </p:nvSpPr>
        <p:spPr>
          <a:xfrm>
            <a:off x="5174401" y="5140372"/>
            <a:ext cx="632568" cy="279757"/>
          </a:xfrm>
          <a:prstGeom prst="rect">
            <a:avLst/>
          </a:prstGeom>
          <a:noFill/>
        </p:spPr>
        <p:txBody>
          <a:bodyPr wrap="square" lIns="91440" tIns="45720" rIns="91440" bIns="45720" rtlCol="0" anchor="t">
            <a:spAutoFit/>
          </a:bodyPr>
          <a:lstStyle/>
          <a:p>
            <a:pPr algn="ctr">
              <a:lnSpc>
                <a:spcPct val="110000"/>
              </a:lnSpc>
              <a:spcAft>
                <a:spcPts val="600"/>
              </a:spcAft>
            </a:pPr>
            <a:r>
              <a:rPr lang="en-US" sz="1200" b="1" dirty="0">
                <a:solidFill>
                  <a:srgbClr val="8FE500"/>
                </a:solidFill>
                <a:effectLst/>
              </a:rPr>
              <a:t>LAN</a:t>
            </a:r>
          </a:p>
        </p:txBody>
      </p:sp>
      <p:sp>
        <p:nvSpPr>
          <p:cNvPr id="1043" name="TextBox 1042">
            <a:extLst>
              <a:ext uri="{FF2B5EF4-FFF2-40B4-BE49-F238E27FC236}">
                <a16:creationId xmlns:a16="http://schemas.microsoft.com/office/drawing/2014/main" id="{8676E463-FD37-A242-F5F4-CD3DD2F2C870}"/>
              </a:ext>
            </a:extLst>
          </p:cNvPr>
          <p:cNvSpPr txBox="1"/>
          <p:nvPr/>
        </p:nvSpPr>
        <p:spPr>
          <a:xfrm>
            <a:off x="8102050" y="5143130"/>
            <a:ext cx="619080" cy="276999"/>
          </a:xfrm>
          <a:prstGeom prst="rect">
            <a:avLst/>
          </a:prstGeom>
          <a:noFill/>
        </p:spPr>
        <p:txBody>
          <a:bodyPr wrap="none" rtlCol="0">
            <a:spAutoFit/>
          </a:bodyPr>
          <a:lstStyle/>
          <a:p>
            <a:r>
              <a:rPr lang="en-US" sz="1200" dirty="0">
                <a:solidFill>
                  <a:schemeClr val="bg1">
                    <a:lumMod val="50000"/>
                  </a:schemeClr>
                </a:solidFill>
              </a:rPr>
              <a:t>Power</a:t>
            </a:r>
          </a:p>
        </p:txBody>
      </p:sp>
      <p:sp>
        <p:nvSpPr>
          <p:cNvPr id="1044" name="TextBox 1043">
            <a:extLst>
              <a:ext uri="{FF2B5EF4-FFF2-40B4-BE49-F238E27FC236}">
                <a16:creationId xmlns:a16="http://schemas.microsoft.com/office/drawing/2014/main" id="{22FBCD17-4AC6-D534-58AF-B462CBAF7367}"/>
              </a:ext>
            </a:extLst>
          </p:cNvPr>
          <p:cNvSpPr txBox="1"/>
          <p:nvPr/>
        </p:nvSpPr>
        <p:spPr>
          <a:xfrm>
            <a:off x="4657837" y="5143130"/>
            <a:ext cx="619080" cy="276999"/>
          </a:xfrm>
          <a:prstGeom prst="rect">
            <a:avLst/>
          </a:prstGeom>
          <a:noFill/>
        </p:spPr>
        <p:txBody>
          <a:bodyPr wrap="none" rtlCol="0">
            <a:spAutoFit/>
          </a:bodyPr>
          <a:lstStyle/>
          <a:p>
            <a:r>
              <a:rPr lang="en-US" sz="1200" dirty="0">
                <a:solidFill>
                  <a:schemeClr val="bg1">
                    <a:lumMod val="50000"/>
                  </a:schemeClr>
                </a:solidFill>
              </a:rPr>
              <a:t>Power</a:t>
            </a:r>
          </a:p>
        </p:txBody>
      </p:sp>
      <p:cxnSp>
        <p:nvCxnSpPr>
          <p:cNvPr id="1045" name="Straight Arrow Connector 1044">
            <a:extLst>
              <a:ext uri="{FF2B5EF4-FFF2-40B4-BE49-F238E27FC236}">
                <a16:creationId xmlns:a16="http://schemas.microsoft.com/office/drawing/2014/main" id="{CE1BEEF1-656B-9A20-A87E-AA0283726028}"/>
              </a:ext>
            </a:extLst>
          </p:cNvPr>
          <p:cNvCxnSpPr>
            <a:cxnSpLocks/>
          </p:cNvCxnSpPr>
          <p:nvPr/>
        </p:nvCxnSpPr>
        <p:spPr>
          <a:xfrm flipH="1">
            <a:off x="5499423" y="4598708"/>
            <a:ext cx="7145" cy="552422"/>
          </a:xfrm>
          <a:prstGeom prst="straightConnector1">
            <a:avLst/>
          </a:prstGeom>
          <a:ln w="38100">
            <a:solidFill>
              <a:srgbClr val="8FE5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descr="A black electronic device with a button&#10;&#10;Description automatically generated">
            <a:extLst>
              <a:ext uri="{FF2B5EF4-FFF2-40B4-BE49-F238E27FC236}">
                <a16:creationId xmlns:a16="http://schemas.microsoft.com/office/drawing/2014/main" id="{BA397687-56B9-1CD7-3B57-1077E15BB76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4452473" y="3862262"/>
            <a:ext cx="1792920" cy="962044"/>
          </a:xfrm>
          <a:prstGeom prst="rect">
            <a:avLst/>
          </a:prstGeom>
        </p:spPr>
      </p:pic>
      <p:pic>
        <p:nvPicPr>
          <p:cNvPr id="1046" name="Picture 2">
            <a:extLst>
              <a:ext uri="{FF2B5EF4-FFF2-40B4-BE49-F238E27FC236}">
                <a16:creationId xmlns:a16="http://schemas.microsoft.com/office/drawing/2014/main" id="{B6474D4E-B473-D7BC-DB3B-B448E52C6971}"/>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0839576" y="4544667"/>
            <a:ext cx="755158" cy="722032"/>
          </a:xfrm>
          <a:prstGeom prst="rect">
            <a:avLst/>
          </a:prstGeom>
          <a:noFill/>
          <a:extLst>
            <a:ext uri="{909E8E84-426E-40DD-AFC4-6F175D3DCCD1}">
              <a14:hiddenFill xmlns:a14="http://schemas.microsoft.com/office/drawing/2010/main">
                <a:solidFill>
                  <a:srgbClr val="FFFFFF"/>
                </a:solidFill>
              </a14:hiddenFill>
            </a:ext>
          </a:extLst>
        </p:spPr>
      </p:pic>
      <p:cxnSp>
        <p:nvCxnSpPr>
          <p:cNvPr id="1047" name="Elbow Connector 59">
            <a:extLst>
              <a:ext uri="{FF2B5EF4-FFF2-40B4-BE49-F238E27FC236}">
                <a16:creationId xmlns:a16="http://schemas.microsoft.com/office/drawing/2014/main" id="{03B5D7C8-D5A8-E442-12C3-6C7E8EBA2F30}"/>
              </a:ext>
            </a:extLst>
          </p:cNvPr>
          <p:cNvCxnSpPr>
            <a:cxnSpLocks/>
            <a:endCxn id="1049" idx="1"/>
          </p:cNvCxnSpPr>
          <p:nvPr/>
        </p:nvCxnSpPr>
        <p:spPr>
          <a:xfrm rot="5400000">
            <a:off x="10023435" y="4615691"/>
            <a:ext cx="391699" cy="188285"/>
          </a:xfrm>
          <a:prstGeom prst="bentConnector2">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8" name="Elbow Connector 59">
            <a:extLst>
              <a:ext uri="{FF2B5EF4-FFF2-40B4-BE49-F238E27FC236}">
                <a16:creationId xmlns:a16="http://schemas.microsoft.com/office/drawing/2014/main" id="{0ED979C9-0E50-98CA-D8C7-D59CA1FA4FD8}"/>
              </a:ext>
            </a:extLst>
          </p:cNvPr>
          <p:cNvCxnSpPr>
            <a:cxnSpLocks/>
            <a:endCxn id="1046" idx="1"/>
          </p:cNvCxnSpPr>
          <p:nvPr/>
        </p:nvCxnSpPr>
        <p:spPr>
          <a:xfrm rot="16200000" flipH="1">
            <a:off x="10560025" y="4626132"/>
            <a:ext cx="391700" cy="167402"/>
          </a:xfrm>
          <a:prstGeom prst="bentConnector2">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1049" name="Picture 2">
            <a:extLst>
              <a:ext uri="{FF2B5EF4-FFF2-40B4-BE49-F238E27FC236}">
                <a16:creationId xmlns:a16="http://schemas.microsoft.com/office/drawing/2014/main" id="{FBBCADA7-E3DB-5436-B3DE-ECC898B5F668}"/>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flipH="1">
            <a:off x="9369983" y="4544667"/>
            <a:ext cx="755158" cy="72203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
            <a:extLst>
              <a:ext uri="{FF2B5EF4-FFF2-40B4-BE49-F238E27FC236}">
                <a16:creationId xmlns:a16="http://schemas.microsoft.com/office/drawing/2014/main" id="{0545A43A-832B-0643-E465-BFF5216C1D21}"/>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0864087" y="5317981"/>
            <a:ext cx="755158" cy="722032"/>
          </a:xfrm>
          <a:prstGeom prst="rect">
            <a:avLst/>
          </a:prstGeom>
          <a:noFill/>
          <a:extLst>
            <a:ext uri="{909E8E84-426E-40DD-AFC4-6F175D3DCCD1}">
              <a14:hiddenFill xmlns:a14="http://schemas.microsoft.com/office/drawing/2010/main">
                <a:solidFill>
                  <a:srgbClr val="FFFFFF"/>
                </a:solidFill>
              </a14:hiddenFill>
            </a:ext>
          </a:extLst>
        </p:spPr>
      </p:pic>
      <p:cxnSp>
        <p:nvCxnSpPr>
          <p:cNvPr id="1051" name="Elbow Connector 59">
            <a:extLst>
              <a:ext uri="{FF2B5EF4-FFF2-40B4-BE49-F238E27FC236}">
                <a16:creationId xmlns:a16="http://schemas.microsoft.com/office/drawing/2014/main" id="{577AEFED-D1AE-1197-A77D-51DAFAE462E7}"/>
              </a:ext>
            </a:extLst>
          </p:cNvPr>
          <p:cNvCxnSpPr>
            <a:cxnSpLocks/>
            <a:endCxn id="1050" idx="1"/>
          </p:cNvCxnSpPr>
          <p:nvPr/>
        </p:nvCxnSpPr>
        <p:spPr>
          <a:xfrm rot="16200000" flipH="1">
            <a:off x="10121447" y="4936357"/>
            <a:ext cx="1165014" cy="320266"/>
          </a:xfrm>
          <a:prstGeom prst="bentConnector2">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1052" name="Picture 2">
            <a:extLst>
              <a:ext uri="{FF2B5EF4-FFF2-40B4-BE49-F238E27FC236}">
                <a16:creationId xmlns:a16="http://schemas.microsoft.com/office/drawing/2014/main" id="{F4A03D0B-5FFC-177B-520E-F02FC4695ED5}"/>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flipH="1">
            <a:off x="9369983" y="5317981"/>
            <a:ext cx="755158" cy="722032"/>
          </a:xfrm>
          <a:prstGeom prst="rect">
            <a:avLst/>
          </a:prstGeom>
          <a:noFill/>
          <a:extLst>
            <a:ext uri="{909E8E84-426E-40DD-AFC4-6F175D3DCCD1}">
              <a14:hiddenFill xmlns:a14="http://schemas.microsoft.com/office/drawing/2010/main">
                <a:solidFill>
                  <a:srgbClr val="FFFFFF"/>
                </a:solidFill>
              </a14:hiddenFill>
            </a:ext>
          </a:extLst>
        </p:spPr>
      </p:pic>
      <p:cxnSp>
        <p:nvCxnSpPr>
          <p:cNvPr id="1053" name="Elbow Connector 59">
            <a:extLst>
              <a:ext uri="{FF2B5EF4-FFF2-40B4-BE49-F238E27FC236}">
                <a16:creationId xmlns:a16="http://schemas.microsoft.com/office/drawing/2014/main" id="{195A9910-C4BD-B70B-DEBE-EA59E9BCB0E1}"/>
              </a:ext>
            </a:extLst>
          </p:cNvPr>
          <p:cNvCxnSpPr>
            <a:cxnSpLocks/>
            <a:endCxn id="1052" idx="1"/>
          </p:cNvCxnSpPr>
          <p:nvPr/>
        </p:nvCxnSpPr>
        <p:spPr>
          <a:xfrm rot="5400000">
            <a:off x="9700310" y="4938815"/>
            <a:ext cx="1165013" cy="315350"/>
          </a:xfrm>
          <a:prstGeom prst="bentConnector2">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descr="78 Ptz Camera Icon Stock Vectors and Vector Art | Shutterstock">
            <a:extLst>
              <a:ext uri="{FF2B5EF4-FFF2-40B4-BE49-F238E27FC236}">
                <a16:creationId xmlns:a16="http://schemas.microsoft.com/office/drawing/2014/main" id="{27D92545-A2B2-1300-6F79-BF040ED8ABD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276679" y="2752478"/>
            <a:ext cx="415208" cy="48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768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E3DF7-2F83-0310-1CA6-B82F6FFC7C58}"/>
            </a:ext>
          </a:extLst>
        </p:cNvPr>
        <p:cNvGrpSpPr/>
        <p:nvPr/>
      </p:nvGrpSpPr>
      <p:grpSpPr>
        <a:xfrm>
          <a:off x="0" y="0"/>
          <a:ext cx="0" cy="0"/>
          <a:chOff x="0" y="0"/>
          <a:chExt cx="0" cy="0"/>
        </a:xfrm>
      </p:grpSpPr>
      <p:pic>
        <p:nvPicPr>
          <p:cNvPr id="4" name="Picture 3" descr="A diagram of a room with tables and chairs&#10;&#10;AI-generated content may be incorrect.">
            <a:extLst>
              <a:ext uri="{FF2B5EF4-FFF2-40B4-BE49-F238E27FC236}">
                <a16:creationId xmlns:a16="http://schemas.microsoft.com/office/drawing/2014/main" id="{32B9F28B-C128-0EED-F8FE-FFF96FF74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912" y="1020813"/>
            <a:ext cx="10377220" cy="5837187"/>
          </a:xfrm>
          <a:prstGeom prst="rect">
            <a:avLst/>
          </a:prstGeom>
        </p:spPr>
      </p:pic>
      <p:sp>
        <p:nvSpPr>
          <p:cNvPr id="2" name="Title 1">
            <a:extLst>
              <a:ext uri="{FF2B5EF4-FFF2-40B4-BE49-F238E27FC236}">
                <a16:creationId xmlns:a16="http://schemas.microsoft.com/office/drawing/2014/main" id="{87E6338F-AF37-08F1-ADB5-79EA641C801A}"/>
              </a:ext>
            </a:extLst>
          </p:cNvPr>
          <p:cNvSpPr>
            <a:spLocks noGrp="1"/>
          </p:cNvSpPr>
          <p:nvPr>
            <p:ph type="title"/>
          </p:nvPr>
        </p:nvSpPr>
        <p:spPr>
          <a:xfrm>
            <a:off x="2084388" y="496408"/>
            <a:ext cx="9269412" cy="615950"/>
          </a:xfrm>
        </p:spPr>
        <p:txBody>
          <a:bodyPr/>
          <a:lstStyle/>
          <a:p>
            <a:r>
              <a:rPr lang="en-US" dirty="0"/>
              <a:t>System Example: </a:t>
            </a:r>
            <a:r>
              <a:rPr lang="en-US" dirty="0">
                <a:solidFill>
                  <a:schemeClr val="bg1">
                    <a:lumMod val="50000"/>
                  </a:schemeClr>
                </a:solidFill>
              </a:rPr>
              <a:t>Classroom</a:t>
            </a:r>
          </a:p>
        </p:txBody>
      </p:sp>
    </p:spTree>
    <p:extLst>
      <p:ext uri="{BB962C8B-B14F-4D97-AF65-F5344CB8AC3E}">
        <p14:creationId xmlns:p14="http://schemas.microsoft.com/office/powerpoint/2010/main" val="147083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F29BB-05AF-1164-CFC8-5F7181F416F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6D1CEB5-3861-40DB-8A7B-769092360E4D}"/>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ABC55179-BEF5-6AA7-DB6D-1E2145FFAE28}"/>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36A69C6A-2D7E-1B9A-EE70-DD06A7B00E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5122" name="Picture 2" descr="web-timeline-card-1925.webp">
            <a:extLst>
              <a:ext uri="{FF2B5EF4-FFF2-40B4-BE49-F238E27FC236}">
                <a16:creationId xmlns:a16="http://schemas.microsoft.com/office/drawing/2014/main" id="{5D2FFE52-56DF-89D6-DFD8-FB0089AC51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073201"/>
            <a:ext cx="5660572" cy="42454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914E32-E2C4-9470-E21A-5CAFC000FEF4}"/>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11" name="TextBox 10">
            <a:extLst>
              <a:ext uri="{FF2B5EF4-FFF2-40B4-BE49-F238E27FC236}">
                <a16:creationId xmlns:a16="http://schemas.microsoft.com/office/drawing/2014/main" id="{071B4C35-21E2-48D4-39EB-A84F3E1D55B4}"/>
              </a:ext>
            </a:extLst>
          </p:cNvPr>
          <p:cNvSpPr txBox="1"/>
          <p:nvPr/>
        </p:nvSpPr>
        <p:spPr>
          <a:xfrm>
            <a:off x="6562165" y="2581835"/>
            <a:ext cx="4007223" cy="1938992"/>
          </a:xfrm>
          <a:prstGeom prst="rect">
            <a:avLst/>
          </a:prstGeom>
          <a:noFill/>
        </p:spPr>
        <p:txBody>
          <a:bodyPr wrap="square" lIns="91440" tIns="45720" rIns="91440" bIns="45720" rtlCol="0" anchor="t">
            <a:spAutoFit/>
          </a:bodyPr>
          <a:lstStyle/>
          <a:p>
            <a:r>
              <a:rPr lang="en-US" sz="2400" b="0" i="0">
                <a:solidFill>
                  <a:schemeClr val="bg1"/>
                </a:solidFill>
                <a:effectLst/>
                <a:latin typeface="Arial"/>
                <a:cs typeface="Arial"/>
              </a:rPr>
              <a:t>S.N. Shure founds the Shure Radio Company in Chicago, Illinois, marking the beginning of a legacy in audio innovation.</a:t>
            </a:r>
            <a:endParaRPr lang="en-US" sz="2400">
              <a:solidFill>
                <a:schemeClr val="bg1"/>
              </a:solidFill>
              <a:latin typeface="Arial"/>
              <a:cs typeface="Arial"/>
            </a:endParaRPr>
          </a:p>
        </p:txBody>
      </p:sp>
    </p:spTree>
    <p:extLst>
      <p:ext uri="{BB962C8B-B14F-4D97-AF65-F5344CB8AC3E}">
        <p14:creationId xmlns:p14="http://schemas.microsoft.com/office/powerpoint/2010/main" val="1840135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A38EC-D885-73B8-12B2-28B24DE76F02}"/>
            </a:ext>
          </a:extLst>
        </p:cNvPr>
        <p:cNvGrpSpPr/>
        <p:nvPr/>
      </p:nvGrpSpPr>
      <p:grpSpPr>
        <a:xfrm>
          <a:off x="0" y="0"/>
          <a:ext cx="0" cy="0"/>
          <a:chOff x="0" y="0"/>
          <a:chExt cx="0" cy="0"/>
        </a:xfrm>
      </p:grpSpPr>
      <p:pic>
        <p:nvPicPr>
          <p:cNvPr id="16" name="Picture 2" descr="78 Ptz Camera Icon Stock Vectors and Vector Art | Shutterstock">
            <a:extLst>
              <a:ext uri="{FF2B5EF4-FFF2-40B4-BE49-F238E27FC236}">
                <a16:creationId xmlns:a16="http://schemas.microsoft.com/office/drawing/2014/main" id="{85EFCA5D-BA15-73CF-FCB7-AF636D015C4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80879" y="2611144"/>
            <a:ext cx="415208" cy="484172"/>
          </a:xfrm>
          <a:prstGeom prst="rect">
            <a:avLst/>
          </a:prstGeom>
          <a:noFill/>
          <a:extLst>
            <a:ext uri="{909E8E84-426E-40DD-AFC4-6F175D3DCCD1}">
              <a14:hiddenFill xmlns:a14="http://schemas.microsoft.com/office/drawing/2010/main">
                <a:solidFill>
                  <a:srgbClr val="FFFFFF"/>
                </a:solidFill>
              </a14:hiddenFill>
            </a:ext>
          </a:extLst>
        </p:spPr>
      </p:pic>
      <p:cxnSp>
        <p:nvCxnSpPr>
          <p:cNvPr id="2055" name="Elbow Connector 59">
            <a:extLst>
              <a:ext uri="{FF2B5EF4-FFF2-40B4-BE49-F238E27FC236}">
                <a16:creationId xmlns:a16="http://schemas.microsoft.com/office/drawing/2014/main" id="{2FD101FE-4F7D-C25C-B5E9-8EB946B31DBC}"/>
              </a:ext>
            </a:extLst>
          </p:cNvPr>
          <p:cNvCxnSpPr>
            <a:cxnSpLocks/>
            <a:endCxn id="16" idx="2"/>
          </p:cNvCxnSpPr>
          <p:nvPr/>
        </p:nvCxnSpPr>
        <p:spPr>
          <a:xfrm rot="16200000" flipV="1">
            <a:off x="3291261" y="2192538"/>
            <a:ext cx="930606" cy="2736162"/>
          </a:xfrm>
          <a:prstGeom prst="bentConnector3">
            <a:avLst>
              <a:gd name="adj1" fmla="val 50000"/>
            </a:avLst>
          </a:prstGeom>
          <a:ln w="38100">
            <a:solidFill>
              <a:srgbClr val="1CA9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7B8D64C-AC1F-7F34-8822-1F66F22A8548}"/>
              </a:ext>
            </a:extLst>
          </p:cNvPr>
          <p:cNvCxnSpPr>
            <a:cxnSpLocks/>
          </p:cNvCxnSpPr>
          <p:nvPr/>
        </p:nvCxnSpPr>
        <p:spPr>
          <a:xfrm flipH="1">
            <a:off x="5269684" y="3341171"/>
            <a:ext cx="0" cy="647593"/>
          </a:xfrm>
          <a:prstGeom prst="line">
            <a:avLst/>
          </a:prstGeom>
          <a:ln w="38100">
            <a:solidFill>
              <a:srgbClr val="1CA9FF"/>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90780172-184C-CFA5-6763-F3276482601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358910" y="247071"/>
            <a:ext cx="1571586" cy="1641639"/>
          </a:xfrm>
          <a:prstGeom prst="rect">
            <a:avLst/>
          </a:prstGeom>
          <a:noFill/>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2A49960D-022B-7678-B10E-F2B4CEA6D24E}"/>
              </a:ext>
            </a:extLst>
          </p:cNvPr>
          <p:cNvSpPr txBox="1">
            <a:spLocks/>
          </p:cNvSpPr>
          <p:nvPr/>
        </p:nvSpPr>
        <p:spPr>
          <a:xfrm>
            <a:off x="2083868" y="399821"/>
            <a:ext cx="9269932" cy="616652"/>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nSpc>
                <a:spcPct val="120000"/>
              </a:lnSpc>
            </a:pPr>
            <a:r>
              <a:rPr lang="en-US" dirty="0"/>
              <a:t>System Connection: </a:t>
            </a:r>
            <a:r>
              <a:rPr lang="en-US" dirty="0">
                <a:solidFill>
                  <a:schemeClr val="bg1">
                    <a:lumMod val="50000"/>
                  </a:schemeClr>
                </a:solidFill>
              </a:rPr>
              <a:t>Classroom</a:t>
            </a:r>
          </a:p>
        </p:txBody>
      </p:sp>
      <p:sp>
        <p:nvSpPr>
          <p:cNvPr id="25" name="TextBox 24">
            <a:extLst>
              <a:ext uri="{FF2B5EF4-FFF2-40B4-BE49-F238E27FC236}">
                <a16:creationId xmlns:a16="http://schemas.microsoft.com/office/drawing/2014/main" id="{F4A2ED57-F5BC-E5FB-552F-1DAB5FB54A20}"/>
              </a:ext>
            </a:extLst>
          </p:cNvPr>
          <p:cNvSpPr txBox="1"/>
          <p:nvPr/>
        </p:nvSpPr>
        <p:spPr>
          <a:xfrm>
            <a:off x="809983" y="1067891"/>
            <a:ext cx="965649" cy="1015663"/>
          </a:xfrm>
          <a:prstGeom prst="rect">
            <a:avLst/>
          </a:prstGeom>
          <a:noFill/>
        </p:spPr>
        <p:txBody>
          <a:bodyPr wrap="none" rtlCol="0">
            <a:spAutoFit/>
          </a:bodyPr>
          <a:lstStyle/>
          <a:p>
            <a:pPr>
              <a:tabLst>
                <a:tab pos="182563" algn="l"/>
              </a:tabLst>
            </a:pPr>
            <a:r>
              <a:rPr lang="en-US" sz="1200" dirty="0">
                <a:solidFill>
                  <a:srgbClr val="8FE500"/>
                </a:solidFill>
              </a:rPr>
              <a:t>‒	CAT 5/6</a:t>
            </a:r>
          </a:p>
          <a:p>
            <a:pPr>
              <a:tabLst>
                <a:tab pos="182563" algn="l"/>
              </a:tabLst>
            </a:pPr>
            <a:r>
              <a:rPr lang="en-US" sz="1200" dirty="0">
                <a:solidFill>
                  <a:srgbClr val="FF0000"/>
                </a:solidFill>
              </a:rPr>
              <a:t>‒	HDMI </a:t>
            </a:r>
          </a:p>
          <a:p>
            <a:pPr>
              <a:tabLst>
                <a:tab pos="182563" algn="l"/>
              </a:tabLst>
            </a:pPr>
            <a:r>
              <a:rPr lang="en-US" sz="1200" dirty="0">
                <a:solidFill>
                  <a:srgbClr val="1CA9FF"/>
                </a:solidFill>
              </a:rPr>
              <a:t>‒	USB</a:t>
            </a:r>
          </a:p>
          <a:p>
            <a:pPr>
              <a:tabLst>
                <a:tab pos="182563" algn="l"/>
              </a:tabLst>
            </a:pPr>
            <a:r>
              <a:rPr lang="en-US" sz="1200" dirty="0"/>
              <a:t>‒	Speaker</a:t>
            </a:r>
          </a:p>
          <a:p>
            <a:pPr>
              <a:tabLst>
                <a:tab pos="182563" algn="l"/>
              </a:tabLst>
            </a:pPr>
            <a:r>
              <a:rPr lang="en-US" sz="1200" dirty="0">
                <a:solidFill>
                  <a:schemeClr val="bg1">
                    <a:lumMod val="50000"/>
                  </a:schemeClr>
                </a:solidFill>
              </a:rPr>
              <a:t>‒	Power </a:t>
            </a:r>
          </a:p>
        </p:txBody>
      </p:sp>
      <p:cxnSp>
        <p:nvCxnSpPr>
          <p:cNvPr id="11" name="Straight Connector 10">
            <a:extLst>
              <a:ext uri="{FF2B5EF4-FFF2-40B4-BE49-F238E27FC236}">
                <a16:creationId xmlns:a16="http://schemas.microsoft.com/office/drawing/2014/main" id="{24C3CB10-3ABE-826C-0816-50C3B498198A}"/>
              </a:ext>
            </a:extLst>
          </p:cNvPr>
          <p:cNvCxnSpPr>
            <a:cxnSpLocks/>
          </p:cNvCxnSpPr>
          <p:nvPr/>
        </p:nvCxnSpPr>
        <p:spPr>
          <a:xfrm>
            <a:off x="3932494" y="4203388"/>
            <a:ext cx="612000" cy="0"/>
          </a:xfrm>
          <a:prstGeom prst="line">
            <a:avLst/>
          </a:prstGeom>
          <a:ln w="38100">
            <a:solidFill>
              <a:srgbClr val="8FE5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9B5E3F-73E9-381B-502E-28945F40341B}"/>
              </a:ext>
            </a:extLst>
          </p:cNvPr>
          <p:cNvCxnSpPr>
            <a:cxnSpLocks/>
          </p:cNvCxnSpPr>
          <p:nvPr/>
        </p:nvCxnSpPr>
        <p:spPr>
          <a:xfrm flipH="1">
            <a:off x="5961358" y="4179265"/>
            <a:ext cx="319215" cy="0"/>
          </a:xfrm>
          <a:prstGeom prst="line">
            <a:avLst/>
          </a:prstGeom>
          <a:ln w="38100">
            <a:solidFill>
              <a:srgbClr val="1CA9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0FAA44-90A0-E59E-0190-8DE0B94A5FC8}"/>
              </a:ext>
            </a:extLst>
          </p:cNvPr>
          <p:cNvCxnSpPr>
            <a:cxnSpLocks/>
          </p:cNvCxnSpPr>
          <p:nvPr/>
        </p:nvCxnSpPr>
        <p:spPr>
          <a:xfrm flipH="1" flipV="1">
            <a:off x="7421973" y="4177365"/>
            <a:ext cx="407905" cy="1664"/>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Elbow Connector 59">
            <a:extLst>
              <a:ext uri="{FF2B5EF4-FFF2-40B4-BE49-F238E27FC236}">
                <a16:creationId xmlns:a16="http://schemas.microsoft.com/office/drawing/2014/main" id="{7673DF9A-2698-A7B5-A4A6-22F33E2C76B5}"/>
              </a:ext>
            </a:extLst>
          </p:cNvPr>
          <p:cNvCxnSpPr>
            <a:cxnSpLocks/>
          </p:cNvCxnSpPr>
          <p:nvPr/>
        </p:nvCxnSpPr>
        <p:spPr>
          <a:xfrm rot="10800000" flipV="1">
            <a:off x="9167696" y="1060271"/>
            <a:ext cx="191214" cy="2932620"/>
          </a:xfrm>
          <a:prstGeom prst="bentConnector2">
            <a:avLst/>
          </a:prstGeom>
          <a:ln w="38100">
            <a:solidFill>
              <a:srgbClr val="8FE500"/>
            </a:solidFill>
          </a:ln>
        </p:spPr>
        <p:style>
          <a:lnRef idx="2">
            <a:schemeClr val="accent1"/>
          </a:lnRef>
          <a:fillRef idx="0">
            <a:schemeClr val="accent1"/>
          </a:fillRef>
          <a:effectRef idx="1">
            <a:schemeClr val="accent1"/>
          </a:effectRef>
          <a:fontRef idx="minor">
            <a:schemeClr val="tx1"/>
          </a:fontRef>
        </p:style>
      </p:cxnSp>
      <p:cxnSp>
        <p:nvCxnSpPr>
          <p:cNvPr id="17" name="Elbow Connector 59">
            <a:extLst>
              <a:ext uri="{FF2B5EF4-FFF2-40B4-BE49-F238E27FC236}">
                <a16:creationId xmlns:a16="http://schemas.microsoft.com/office/drawing/2014/main" id="{6B417A4B-A6A1-5B6B-4B52-DFEFA3A17257}"/>
              </a:ext>
            </a:extLst>
          </p:cNvPr>
          <p:cNvCxnSpPr>
            <a:cxnSpLocks/>
          </p:cNvCxnSpPr>
          <p:nvPr/>
        </p:nvCxnSpPr>
        <p:spPr>
          <a:xfrm rot="16200000" flipV="1">
            <a:off x="4070151" y="3029420"/>
            <a:ext cx="1005871" cy="659132"/>
          </a:xfrm>
          <a:prstGeom prst="bentConnector3">
            <a:avLst>
              <a:gd name="adj1" fmla="val 78504"/>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6" name="Picture 5" descr="A back of a device with ports&#10;&#10;Description automatically generated">
            <a:extLst>
              <a:ext uri="{FF2B5EF4-FFF2-40B4-BE49-F238E27FC236}">
                <a16:creationId xmlns:a16="http://schemas.microsoft.com/office/drawing/2014/main" id="{0B2503E2-27F6-6113-14D6-9B3E471EFA42}"/>
              </a:ext>
            </a:extLst>
          </p:cNvPr>
          <p:cNvPicPr>
            <a:picLocks noChangeAspect="1"/>
          </p:cNvPicPr>
          <p:nvPr/>
        </p:nvPicPr>
        <p:blipFill>
          <a:blip r:embed="rId5" cstate="screen">
            <a:extLst>
              <a:ext uri="{28A0092B-C50C-407E-A947-70E740481C1C}">
                <a14:useLocalDpi xmlns:a14="http://schemas.microsoft.com/office/drawing/2010/main"/>
              </a:ext>
            </a:extLst>
          </a:blip>
          <a:srcRect r="4073"/>
          <a:stretch/>
        </p:blipFill>
        <p:spPr>
          <a:xfrm>
            <a:off x="7625899" y="3850221"/>
            <a:ext cx="1465596" cy="597259"/>
          </a:xfrm>
          <a:prstGeom prst="rect">
            <a:avLst/>
          </a:prstGeom>
        </p:spPr>
      </p:pic>
      <p:pic>
        <p:nvPicPr>
          <p:cNvPr id="5" name="Picture 4" descr="A group of black cables&#10;&#10;Description automatically generated">
            <a:extLst>
              <a:ext uri="{FF2B5EF4-FFF2-40B4-BE49-F238E27FC236}">
                <a16:creationId xmlns:a16="http://schemas.microsoft.com/office/drawing/2014/main" id="{CC1B58DB-1F4D-356F-B2FF-9F1DF0C0C0F5}"/>
              </a:ext>
            </a:extLst>
          </p:cNvPr>
          <p:cNvPicPr>
            <a:picLocks noChangeAspect="1"/>
          </p:cNvPicPr>
          <p:nvPr/>
        </p:nvPicPr>
        <p:blipFill>
          <a:blip r:embed="rId6" cstate="screen">
            <a:extLst>
              <a:ext uri="{28A0092B-C50C-407E-A947-70E740481C1C}">
                <a14:useLocalDpi xmlns:a14="http://schemas.microsoft.com/office/drawing/2010/main"/>
              </a:ext>
            </a:extLst>
          </a:blip>
          <a:srcRect b="-1"/>
          <a:stretch/>
        </p:blipFill>
        <p:spPr>
          <a:xfrm flipH="1">
            <a:off x="6231079" y="3977287"/>
            <a:ext cx="1150091" cy="357509"/>
          </a:xfrm>
          <a:prstGeom prst="rect">
            <a:avLst/>
          </a:prstGeom>
          <a:effectLst>
            <a:outerShdw blurRad="50800" dist="38100" dir="2700000" algn="tl" rotWithShape="0">
              <a:prstClr val="black">
                <a:alpha val="40000"/>
              </a:prstClr>
            </a:outerShdw>
          </a:effectLst>
        </p:spPr>
      </p:pic>
      <p:pic>
        <p:nvPicPr>
          <p:cNvPr id="20" name="Picture 4" descr="Tv Screen Icon On Wall Vector Stock Vector (Royalty Free) 746564680 |  Shutterstock">
            <a:extLst>
              <a:ext uri="{FF2B5EF4-FFF2-40B4-BE49-F238E27FC236}">
                <a16:creationId xmlns:a16="http://schemas.microsoft.com/office/drawing/2014/main" id="{5FBB1220-4DE7-0982-7584-9559D3D9FEF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615952" y="1619760"/>
            <a:ext cx="2591740" cy="129809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Elbow Connector 59">
            <a:extLst>
              <a:ext uri="{FF2B5EF4-FFF2-40B4-BE49-F238E27FC236}">
                <a16:creationId xmlns:a16="http://schemas.microsoft.com/office/drawing/2014/main" id="{C9EEBBAD-0A8D-6746-8DD8-0E24601DB19F}"/>
              </a:ext>
            </a:extLst>
          </p:cNvPr>
          <p:cNvCxnSpPr>
            <a:cxnSpLocks/>
          </p:cNvCxnSpPr>
          <p:nvPr/>
        </p:nvCxnSpPr>
        <p:spPr>
          <a:xfrm rot="5400000" flipH="1" flipV="1">
            <a:off x="5458600" y="3039950"/>
            <a:ext cx="1005516" cy="638429"/>
          </a:xfrm>
          <a:prstGeom prst="bentConnector3">
            <a:avLst>
              <a:gd name="adj1" fmla="val 75432"/>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3076" name="Picture 4" descr="Tv Screen Icon On Wall Vector Stock Vector (Royalty Free) 746564680 |  Shutterstock">
            <a:extLst>
              <a:ext uri="{FF2B5EF4-FFF2-40B4-BE49-F238E27FC236}">
                <a16:creationId xmlns:a16="http://schemas.microsoft.com/office/drawing/2014/main" id="{2A7FDEC9-105F-2DE7-060B-A820D33F53B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267031" y="1617403"/>
            <a:ext cx="2591740" cy="12980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151F16AE-8BA7-C9AB-92FB-2647CD12E86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121462" y="4197973"/>
            <a:ext cx="1085530" cy="1063858"/>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177F1283-93F1-AB0A-467E-4F7C52FE6002}"/>
              </a:ext>
            </a:extLst>
          </p:cNvPr>
          <p:cNvCxnSpPr>
            <a:cxnSpLocks/>
          </p:cNvCxnSpPr>
          <p:nvPr/>
        </p:nvCxnSpPr>
        <p:spPr>
          <a:xfrm>
            <a:off x="9087182" y="4080075"/>
            <a:ext cx="264238" cy="0"/>
          </a:xfrm>
          <a:prstGeom prst="line">
            <a:avLst/>
          </a:prstGeom>
          <a:ln w="38100">
            <a:solidFill>
              <a:srgbClr val="8FE500"/>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DE4A4C5E-6BAB-DEB0-AFE1-54061B309D5A}"/>
              </a:ext>
            </a:extLst>
          </p:cNvPr>
          <p:cNvGrpSpPr/>
          <p:nvPr/>
        </p:nvGrpSpPr>
        <p:grpSpPr>
          <a:xfrm>
            <a:off x="2095801" y="4864082"/>
            <a:ext cx="1469396" cy="1194100"/>
            <a:chOff x="2173051" y="4989388"/>
            <a:chExt cx="2110515" cy="1715103"/>
          </a:xfrm>
        </p:grpSpPr>
        <p:pic>
          <p:nvPicPr>
            <p:cNvPr id="3084" name="Picture 12" descr="Simple Laptop Icon PNG &amp; SVG Design For T-Shirts">
              <a:extLst>
                <a:ext uri="{FF2B5EF4-FFF2-40B4-BE49-F238E27FC236}">
                  <a16:creationId xmlns:a16="http://schemas.microsoft.com/office/drawing/2014/main" id="{C6AF7ACD-8A2F-1FB5-8077-14EDBACC4C50}"/>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173051" y="4989388"/>
              <a:ext cx="2110515" cy="171510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Tv Screen Icon On Wall Vector Stock Vector (Royalty Free) 746564680 |  Shutterstock">
              <a:extLst>
                <a:ext uri="{FF2B5EF4-FFF2-40B4-BE49-F238E27FC236}">
                  <a16:creationId xmlns:a16="http://schemas.microsoft.com/office/drawing/2014/main" id="{A4C4AA75-6B5B-C0FF-0A5E-D92B69DCA72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472069" y="5187457"/>
              <a:ext cx="1516381" cy="887660"/>
            </a:xfrm>
            <a:prstGeom prst="roundRect">
              <a:avLst>
                <a:gd name="adj" fmla="val 2892"/>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cxnSp>
        <p:nvCxnSpPr>
          <p:cNvPr id="57" name="Elbow Connector 59">
            <a:extLst>
              <a:ext uri="{FF2B5EF4-FFF2-40B4-BE49-F238E27FC236}">
                <a16:creationId xmlns:a16="http://schemas.microsoft.com/office/drawing/2014/main" id="{5701D06D-3FFA-081E-58CA-8E1D3428ED27}"/>
              </a:ext>
            </a:extLst>
          </p:cNvPr>
          <p:cNvCxnSpPr>
            <a:cxnSpLocks/>
          </p:cNvCxnSpPr>
          <p:nvPr/>
        </p:nvCxnSpPr>
        <p:spPr>
          <a:xfrm rot="5400000" flipH="1" flipV="1">
            <a:off x="2879825" y="4929624"/>
            <a:ext cx="1447266" cy="294682"/>
          </a:xfrm>
          <a:prstGeom prst="bentConnector3">
            <a:avLst>
              <a:gd name="adj1" fmla="val 1399"/>
            </a:avLst>
          </a:prstGeom>
          <a:ln w="38100">
            <a:solidFill>
              <a:srgbClr val="1CA9FF"/>
            </a:solidFill>
          </a:ln>
        </p:spPr>
        <p:style>
          <a:lnRef idx="2">
            <a:schemeClr val="accent1"/>
          </a:lnRef>
          <a:fillRef idx="0">
            <a:schemeClr val="accent1"/>
          </a:fillRef>
          <a:effectRef idx="1">
            <a:schemeClr val="accent1"/>
          </a:effectRef>
          <a:fontRef idx="minor">
            <a:schemeClr val="tx1"/>
          </a:fontRef>
        </p:style>
      </p:cxnSp>
      <p:pic>
        <p:nvPicPr>
          <p:cNvPr id="10" name="Picture 6">
            <a:extLst>
              <a:ext uri="{FF2B5EF4-FFF2-40B4-BE49-F238E27FC236}">
                <a16:creationId xmlns:a16="http://schemas.microsoft.com/office/drawing/2014/main" id="{B6251E76-46F3-53E1-FD79-A1C1339B172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772" y="3216651"/>
            <a:ext cx="2316583" cy="165826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Elbow Connector 59">
            <a:extLst>
              <a:ext uri="{FF2B5EF4-FFF2-40B4-BE49-F238E27FC236}">
                <a16:creationId xmlns:a16="http://schemas.microsoft.com/office/drawing/2014/main" id="{55507A59-3D2B-B6FF-4460-7638CFDDAB69}"/>
              </a:ext>
            </a:extLst>
          </p:cNvPr>
          <p:cNvCxnSpPr>
            <a:cxnSpLocks/>
          </p:cNvCxnSpPr>
          <p:nvPr/>
        </p:nvCxnSpPr>
        <p:spPr>
          <a:xfrm rot="5400000">
            <a:off x="10089844" y="5233213"/>
            <a:ext cx="391699" cy="188285"/>
          </a:xfrm>
          <a:prstGeom prst="bentConnector2">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Elbow Connector 59">
            <a:extLst>
              <a:ext uri="{FF2B5EF4-FFF2-40B4-BE49-F238E27FC236}">
                <a16:creationId xmlns:a16="http://schemas.microsoft.com/office/drawing/2014/main" id="{56B62CAD-AB08-A24E-A4D9-22EB08D1FAC5}"/>
              </a:ext>
            </a:extLst>
          </p:cNvPr>
          <p:cNvCxnSpPr>
            <a:cxnSpLocks/>
          </p:cNvCxnSpPr>
          <p:nvPr/>
        </p:nvCxnSpPr>
        <p:spPr>
          <a:xfrm rot="16200000" flipH="1">
            <a:off x="10626434" y="5243654"/>
            <a:ext cx="391700" cy="167402"/>
          </a:xfrm>
          <a:prstGeom prst="bentConnector2">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8" name="Elbow Connector 59">
            <a:extLst>
              <a:ext uri="{FF2B5EF4-FFF2-40B4-BE49-F238E27FC236}">
                <a16:creationId xmlns:a16="http://schemas.microsoft.com/office/drawing/2014/main" id="{662413EF-5828-F934-B1C2-EA48EE4C5CD7}"/>
              </a:ext>
            </a:extLst>
          </p:cNvPr>
          <p:cNvCxnSpPr>
            <a:cxnSpLocks/>
          </p:cNvCxnSpPr>
          <p:nvPr/>
        </p:nvCxnSpPr>
        <p:spPr>
          <a:xfrm rot="16200000" flipH="1">
            <a:off x="10187856" y="5553879"/>
            <a:ext cx="1165014" cy="320266"/>
          </a:xfrm>
          <a:prstGeom prst="bentConnector2">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3" name="Elbow Connector 59">
            <a:extLst>
              <a:ext uri="{FF2B5EF4-FFF2-40B4-BE49-F238E27FC236}">
                <a16:creationId xmlns:a16="http://schemas.microsoft.com/office/drawing/2014/main" id="{D1D80197-E737-4786-9530-7DCD40D4B632}"/>
              </a:ext>
            </a:extLst>
          </p:cNvPr>
          <p:cNvCxnSpPr>
            <a:cxnSpLocks/>
          </p:cNvCxnSpPr>
          <p:nvPr/>
        </p:nvCxnSpPr>
        <p:spPr>
          <a:xfrm rot="5400000">
            <a:off x="9766719" y="5556337"/>
            <a:ext cx="1165013" cy="315350"/>
          </a:xfrm>
          <a:prstGeom prst="bentConnector2">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0" name="Straight Arrow Connector 1039">
            <a:extLst>
              <a:ext uri="{FF2B5EF4-FFF2-40B4-BE49-F238E27FC236}">
                <a16:creationId xmlns:a16="http://schemas.microsoft.com/office/drawing/2014/main" id="{6817E413-CF8D-D1D6-0FCF-2B6297EC9AB5}"/>
              </a:ext>
            </a:extLst>
          </p:cNvPr>
          <p:cNvCxnSpPr>
            <a:cxnSpLocks/>
          </p:cNvCxnSpPr>
          <p:nvPr/>
        </p:nvCxnSpPr>
        <p:spPr>
          <a:xfrm flipH="1">
            <a:off x="4970816" y="4598708"/>
            <a:ext cx="7145" cy="552422"/>
          </a:xfrm>
          <a:prstGeom prst="straightConnector1">
            <a:avLst/>
          </a:prstGeom>
          <a:ln w="381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41" name="Straight Arrow Connector 1040">
            <a:extLst>
              <a:ext uri="{FF2B5EF4-FFF2-40B4-BE49-F238E27FC236}">
                <a16:creationId xmlns:a16="http://schemas.microsoft.com/office/drawing/2014/main" id="{DF3779F5-26D7-918E-0BA2-47D7DEA477E6}"/>
              </a:ext>
            </a:extLst>
          </p:cNvPr>
          <p:cNvCxnSpPr>
            <a:cxnSpLocks/>
          </p:cNvCxnSpPr>
          <p:nvPr/>
        </p:nvCxnSpPr>
        <p:spPr>
          <a:xfrm flipH="1">
            <a:off x="8411131" y="4422574"/>
            <a:ext cx="1" cy="684000"/>
          </a:xfrm>
          <a:prstGeom prst="straightConnector1">
            <a:avLst/>
          </a:prstGeom>
          <a:ln w="381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42" name="TextBox 1041">
            <a:extLst>
              <a:ext uri="{FF2B5EF4-FFF2-40B4-BE49-F238E27FC236}">
                <a16:creationId xmlns:a16="http://schemas.microsoft.com/office/drawing/2014/main" id="{238A0E29-B9EA-83BA-50A0-CE572ACB0C57}"/>
              </a:ext>
            </a:extLst>
          </p:cNvPr>
          <p:cNvSpPr txBox="1"/>
          <p:nvPr/>
        </p:nvSpPr>
        <p:spPr>
          <a:xfrm>
            <a:off x="5174401" y="5140372"/>
            <a:ext cx="632568" cy="279757"/>
          </a:xfrm>
          <a:prstGeom prst="rect">
            <a:avLst/>
          </a:prstGeom>
          <a:noFill/>
        </p:spPr>
        <p:txBody>
          <a:bodyPr wrap="square" lIns="91440" tIns="45720" rIns="91440" bIns="45720" rtlCol="0" anchor="t">
            <a:spAutoFit/>
          </a:bodyPr>
          <a:lstStyle/>
          <a:p>
            <a:pPr algn="ctr">
              <a:lnSpc>
                <a:spcPct val="110000"/>
              </a:lnSpc>
              <a:spcAft>
                <a:spcPts val="600"/>
              </a:spcAft>
            </a:pPr>
            <a:r>
              <a:rPr lang="en-US" sz="1200" b="1" dirty="0">
                <a:solidFill>
                  <a:srgbClr val="8FE500"/>
                </a:solidFill>
                <a:effectLst/>
              </a:rPr>
              <a:t>LAN</a:t>
            </a:r>
          </a:p>
        </p:txBody>
      </p:sp>
      <p:sp>
        <p:nvSpPr>
          <p:cNvPr id="1043" name="TextBox 1042">
            <a:extLst>
              <a:ext uri="{FF2B5EF4-FFF2-40B4-BE49-F238E27FC236}">
                <a16:creationId xmlns:a16="http://schemas.microsoft.com/office/drawing/2014/main" id="{409736D2-0CD5-39F5-D155-BB88290EDD60}"/>
              </a:ext>
            </a:extLst>
          </p:cNvPr>
          <p:cNvSpPr txBox="1"/>
          <p:nvPr/>
        </p:nvSpPr>
        <p:spPr>
          <a:xfrm>
            <a:off x="8102050" y="5143130"/>
            <a:ext cx="619080" cy="276999"/>
          </a:xfrm>
          <a:prstGeom prst="rect">
            <a:avLst/>
          </a:prstGeom>
          <a:noFill/>
        </p:spPr>
        <p:txBody>
          <a:bodyPr wrap="none" rtlCol="0">
            <a:spAutoFit/>
          </a:bodyPr>
          <a:lstStyle/>
          <a:p>
            <a:r>
              <a:rPr lang="en-US" sz="1200" dirty="0">
                <a:solidFill>
                  <a:schemeClr val="bg1">
                    <a:lumMod val="50000"/>
                  </a:schemeClr>
                </a:solidFill>
              </a:rPr>
              <a:t>Power</a:t>
            </a:r>
          </a:p>
        </p:txBody>
      </p:sp>
      <p:sp>
        <p:nvSpPr>
          <p:cNvPr id="1044" name="TextBox 1043">
            <a:extLst>
              <a:ext uri="{FF2B5EF4-FFF2-40B4-BE49-F238E27FC236}">
                <a16:creationId xmlns:a16="http://schemas.microsoft.com/office/drawing/2014/main" id="{401BF235-7964-33A8-9251-E1838952E620}"/>
              </a:ext>
            </a:extLst>
          </p:cNvPr>
          <p:cNvSpPr txBox="1"/>
          <p:nvPr/>
        </p:nvSpPr>
        <p:spPr>
          <a:xfrm>
            <a:off x="4657837" y="5143130"/>
            <a:ext cx="619080" cy="276999"/>
          </a:xfrm>
          <a:prstGeom prst="rect">
            <a:avLst/>
          </a:prstGeom>
          <a:noFill/>
        </p:spPr>
        <p:txBody>
          <a:bodyPr wrap="none" rtlCol="0">
            <a:spAutoFit/>
          </a:bodyPr>
          <a:lstStyle/>
          <a:p>
            <a:r>
              <a:rPr lang="en-US" sz="1200" dirty="0">
                <a:solidFill>
                  <a:schemeClr val="bg1">
                    <a:lumMod val="50000"/>
                  </a:schemeClr>
                </a:solidFill>
              </a:rPr>
              <a:t>Power</a:t>
            </a:r>
          </a:p>
        </p:txBody>
      </p:sp>
      <p:cxnSp>
        <p:nvCxnSpPr>
          <p:cNvPr id="1045" name="Straight Arrow Connector 1044">
            <a:extLst>
              <a:ext uri="{FF2B5EF4-FFF2-40B4-BE49-F238E27FC236}">
                <a16:creationId xmlns:a16="http://schemas.microsoft.com/office/drawing/2014/main" id="{A3985330-BE9E-1750-F469-162C85D88FB4}"/>
              </a:ext>
            </a:extLst>
          </p:cNvPr>
          <p:cNvCxnSpPr>
            <a:cxnSpLocks/>
          </p:cNvCxnSpPr>
          <p:nvPr/>
        </p:nvCxnSpPr>
        <p:spPr>
          <a:xfrm flipH="1">
            <a:off x="5499423" y="4598708"/>
            <a:ext cx="7145" cy="552422"/>
          </a:xfrm>
          <a:prstGeom prst="straightConnector1">
            <a:avLst/>
          </a:prstGeom>
          <a:ln w="38100">
            <a:solidFill>
              <a:srgbClr val="8FE500"/>
            </a:solidFill>
            <a:tailEnd type="triangle"/>
          </a:ln>
        </p:spPr>
        <p:style>
          <a:lnRef idx="2">
            <a:schemeClr val="accent1"/>
          </a:lnRef>
          <a:fillRef idx="0">
            <a:schemeClr val="accent1"/>
          </a:fillRef>
          <a:effectRef idx="1">
            <a:schemeClr val="accent1"/>
          </a:effectRef>
          <a:fontRef idx="minor">
            <a:schemeClr val="tx1"/>
          </a:fontRef>
        </p:style>
      </p:cxnSp>
      <p:pic>
        <p:nvPicPr>
          <p:cNvPr id="2051" name="Picture 2">
            <a:extLst>
              <a:ext uri="{FF2B5EF4-FFF2-40B4-BE49-F238E27FC236}">
                <a16:creationId xmlns:a16="http://schemas.microsoft.com/office/drawing/2014/main" id="{78CABA9F-0E65-D6D2-F6C5-8B3175D60D6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635406" y="706811"/>
            <a:ext cx="1571586" cy="1641639"/>
          </a:xfrm>
          <a:prstGeom prst="rect">
            <a:avLst/>
          </a:prstGeom>
          <a:noFill/>
          <a:extLst>
            <a:ext uri="{909E8E84-426E-40DD-AFC4-6F175D3DCCD1}">
              <a14:hiddenFill xmlns:a14="http://schemas.microsoft.com/office/drawing/2010/main">
                <a:solidFill>
                  <a:srgbClr val="FFFFFF"/>
                </a:solidFill>
              </a14:hiddenFill>
            </a:ext>
          </a:extLst>
        </p:spPr>
      </p:pic>
      <p:cxnSp>
        <p:nvCxnSpPr>
          <p:cNvPr id="2053" name="Elbow Connector 59">
            <a:extLst>
              <a:ext uri="{FF2B5EF4-FFF2-40B4-BE49-F238E27FC236}">
                <a16:creationId xmlns:a16="http://schemas.microsoft.com/office/drawing/2014/main" id="{42C5474B-3860-8780-1461-9CB9377CE1A1}"/>
              </a:ext>
            </a:extLst>
          </p:cNvPr>
          <p:cNvCxnSpPr>
            <a:cxnSpLocks/>
            <a:stCxn id="2051" idx="1"/>
          </p:cNvCxnSpPr>
          <p:nvPr/>
        </p:nvCxnSpPr>
        <p:spPr>
          <a:xfrm rot="10800000" flipV="1">
            <a:off x="9332306" y="1527631"/>
            <a:ext cx="303101" cy="2552444"/>
          </a:xfrm>
          <a:prstGeom prst="bentConnector2">
            <a:avLst/>
          </a:prstGeom>
          <a:ln w="38100">
            <a:solidFill>
              <a:srgbClr val="8FE500"/>
            </a:solidFill>
          </a:ln>
        </p:spPr>
        <p:style>
          <a:lnRef idx="2">
            <a:schemeClr val="accent1"/>
          </a:lnRef>
          <a:fillRef idx="0">
            <a:schemeClr val="accent1"/>
          </a:fillRef>
          <a:effectRef idx="1">
            <a:schemeClr val="accent1"/>
          </a:effectRef>
          <a:fontRef idx="minor">
            <a:schemeClr val="tx1"/>
          </a:fontRef>
        </p:style>
      </p:cxnSp>
      <p:cxnSp>
        <p:nvCxnSpPr>
          <p:cNvPr id="2058" name="Elbow Connector 59">
            <a:extLst>
              <a:ext uri="{FF2B5EF4-FFF2-40B4-BE49-F238E27FC236}">
                <a16:creationId xmlns:a16="http://schemas.microsoft.com/office/drawing/2014/main" id="{EE57300C-49DF-6559-CE44-DD1EC5C871BF}"/>
              </a:ext>
            </a:extLst>
          </p:cNvPr>
          <p:cNvCxnSpPr>
            <a:cxnSpLocks/>
          </p:cNvCxnSpPr>
          <p:nvPr/>
        </p:nvCxnSpPr>
        <p:spPr>
          <a:xfrm rot="10800000" flipV="1">
            <a:off x="9091495" y="3554043"/>
            <a:ext cx="1095118" cy="629098"/>
          </a:xfrm>
          <a:prstGeom prst="bentConnector3">
            <a:avLst>
              <a:gd name="adj1" fmla="val 48260"/>
            </a:avLst>
          </a:prstGeom>
          <a:ln w="38100">
            <a:solidFill>
              <a:srgbClr val="8FE500"/>
            </a:solidFill>
          </a:ln>
        </p:spPr>
        <p:style>
          <a:lnRef idx="2">
            <a:schemeClr val="accent1"/>
          </a:lnRef>
          <a:fillRef idx="0">
            <a:schemeClr val="accent1"/>
          </a:fillRef>
          <a:effectRef idx="1">
            <a:schemeClr val="accent1"/>
          </a:effectRef>
          <a:fontRef idx="minor">
            <a:schemeClr val="tx1"/>
          </a:fontRef>
        </p:style>
      </p:cxnSp>
      <p:cxnSp>
        <p:nvCxnSpPr>
          <p:cNvPr id="2062" name="Elbow Connector 59">
            <a:extLst>
              <a:ext uri="{FF2B5EF4-FFF2-40B4-BE49-F238E27FC236}">
                <a16:creationId xmlns:a16="http://schemas.microsoft.com/office/drawing/2014/main" id="{C5B07EDA-ACF7-0B1E-4FAC-365CBA0A5392}"/>
              </a:ext>
            </a:extLst>
          </p:cNvPr>
          <p:cNvCxnSpPr>
            <a:cxnSpLocks/>
          </p:cNvCxnSpPr>
          <p:nvPr/>
        </p:nvCxnSpPr>
        <p:spPr>
          <a:xfrm rot="10800000">
            <a:off x="9079875" y="4287970"/>
            <a:ext cx="1167968" cy="503138"/>
          </a:xfrm>
          <a:prstGeom prst="bentConnector3">
            <a:avLst>
              <a:gd name="adj1" fmla="val 50000"/>
            </a:avLst>
          </a:prstGeom>
          <a:ln w="38100">
            <a:solidFill>
              <a:srgbClr val="8FE500"/>
            </a:solidFill>
          </a:ln>
        </p:spPr>
        <p:style>
          <a:lnRef idx="2">
            <a:schemeClr val="accent1"/>
          </a:lnRef>
          <a:fillRef idx="0">
            <a:schemeClr val="accent1"/>
          </a:fillRef>
          <a:effectRef idx="1">
            <a:schemeClr val="accent1"/>
          </a:effectRef>
          <a:fontRef idx="minor">
            <a:schemeClr val="tx1"/>
          </a:fontRef>
        </p:style>
      </p:cxnSp>
      <p:cxnSp>
        <p:nvCxnSpPr>
          <p:cNvPr id="2066" name="Straight Connector 2065">
            <a:extLst>
              <a:ext uri="{FF2B5EF4-FFF2-40B4-BE49-F238E27FC236}">
                <a16:creationId xmlns:a16="http://schemas.microsoft.com/office/drawing/2014/main" id="{CC827A4C-6D24-057A-7EA2-9AC840DB9C99}"/>
              </a:ext>
            </a:extLst>
          </p:cNvPr>
          <p:cNvCxnSpPr>
            <a:cxnSpLocks/>
          </p:cNvCxnSpPr>
          <p:nvPr/>
        </p:nvCxnSpPr>
        <p:spPr>
          <a:xfrm>
            <a:off x="9010495" y="3981015"/>
            <a:ext cx="168631" cy="0"/>
          </a:xfrm>
          <a:prstGeom prst="line">
            <a:avLst/>
          </a:prstGeom>
          <a:ln w="38100">
            <a:solidFill>
              <a:srgbClr val="8FE5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81C74C2-02FB-E91B-AC57-0484678E93A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923449" y="2425539"/>
            <a:ext cx="1384626" cy="1379198"/>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4">
            <a:extLst>
              <a:ext uri="{FF2B5EF4-FFF2-40B4-BE49-F238E27FC236}">
                <a16:creationId xmlns:a16="http://schemas.microsoft.com/office/drawing/2014/main" id="{EBE80DC6-406D-4A5D-359F-FD542F297B4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737073" y="5144413"/>
            <a:ext cx="498018" cy="71122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4">
            <a:extLst>
              <a:ext uri="{FF2B5EF4-FFF2-40B4-BE49-F238E27FC236}">
                <a16:creationId xmlns:a16="http://schemas.microsoft.com/office/drawing/2014/main" id="{C5659277-832D-DA69-0F42-E26B1F9DFF9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732041" y="5919264"/>
            <a:ext cx="498018" cy="71122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4">
            <a:extLst>
              <a:ext uri="{FF2B5EF4-FFF2-40B4-BE49-F238E27FC236}">
                <a16:creationId xmlns:a16="http://schemas.microsoft.com/office/drawing/2014/main" id="{88DEAB59-C388-4D14-A262-3E820B43666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847693" y="5144413"/>
            <a:ext cx="498018" cy="71122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4">
            <a:extLst>
              <a:ext uri="{FF2B5EF4-FFF2-40B4-BE49-F238E27FC236}">
                <a16:creationId xmlns:a16="http://schemas.microsoft.com/office/drawing/2014/main" id="{7AB6FF08-7CE5-CB08-BC46-F1FF7DC7D32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855782" y="5899709"/>
            <a:ext cx="498018" cy="7112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78 Ptz Camera Icon Stock Vectors and Vector Art | Shutterstock">
            <a:extLst>
              <a:ext uri="{FF2B5EF4-FFF2-40B4-BE49-F238E27FC236}">
                <a16:creationId xmlns:a16="http://schemas.microsoft.com/office/drawing/2014/main" id="{2E802363-E53D-0576-97FE-2535B2B598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60551" y="3000732"/>
            <a:ext cx="415208" cy="4841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78 Ptz Camera Icon Stock Vectors and Vector Art | Shutterstock">
            <a:extLst>
              <a:ext uri="{FF2B5EF4-FFF2-40B4-BE49-F238E27FC236}">
                <a16:creationId xmlns:a16="http://schemas.microsoft.com/office/drawing/2014/main" id="{73B081AB-8983-4023-94CE-B8C831BC74C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58587" y="2557269"/>
            <a:ext cx="415208" cy="48417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Elbow Connector 59">
            <a:extLst>
              <a:ext uri="{FF2B5EF4-FFF2-40B4-BE49-F238E27FC236}">
                <a16:creationId xmlns:a16="http://schemas.microsoft.com/office/drawing/2014/main" id="{68873580-10D9-C4D8-764B-63FF65816C74}"/>
              </a:ext>
            </a:extLst>
          </p:cNvPr>
          <p:cNvCxnSpPr>
            <a:cxnSpLocks/>
          </p:cNvCxnSpPr>
          <p:nvPr/>
        </p:nvCxnSpPr>
        <p:spPr>
          <a:xfrm rot="5400000" flipH="1" flipV="1">
            <a:off x="6341777" y="2105560"/>
            <a:ext cx="895371" cy="2759135"/>
          </a:xfrm>
          <a:prstGeom prst="bentConnector3">
            <a:avLst>
              <a:gd name="adj1" fmla="val 38749"/>
            </a:avLst>
          </a:prstGeom>
          <a:ln w="38100">
            <a:solidFill>
              <a:srgbClr val="1CA9FF"/>
            </a:solidFill>
          </a:ln>
        </p:spPr>
        <p:style>
          <a:lnRef idx="2">
            <a:schemeClr val="accent1"/>
          </a:lnRef>
          <a:fillRef idx="0">
            <a:schemeClr val="accent1"/>
          </a:fillRef>
          <a:effectRef idx="1">
            <a:schemeClr val="accent1"/>
          </a:effectRef>
          <a:fontRef idx="minor">
            <a:schemeClr val="tx1"/>
          </a:fontRef>
        </p:style>
      </p:cxnSp>
      <p:pic>
        <p:nvPicPr>
          <p:cNvPr id="7" name="Picture 6" descr="A black electronic device with a button&#10;&#10;Description automatically generated">
            <a:extLst>
              <a:ext uri="{FF2B5EF4-FFF2-40B4-BE49-F238E27FC236}">
                <a16:creationId xmlns:a16="http://schemas.microsoft.com/office/drawing/2014/main" id="{C4BA0391-445B-4403-6F8D-0AFED886F757}"/>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4452473" y="3862262"/>
            <a:ext cx="1792920" cy="962044"/>
          </a:xfrm>
          <a:prstGeom prst="rect">
            <a:avLst/>
          </a:prstGeom>
        </p:spPr>
      </p:pic>
    </p:spTree>
    <p:extLst>
      <p:ext uri="{BB962C8B-B14F-4D97-AF65-F5344CB8AC3E}">
        <p14:creationId xmlns:p14="http://schemas.microsoft.com/office/powerpoint/2010/main" val="727732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6DA48-A00B-BAB0-CE5D-F9E60EED6927}"/>
            </a:ext>
          </a:extLst>
        </p:cNvPr>
        <p:cNvGrpSpPr/>
        <p:nvPr/>
      </p:nvGrpSpPr>
      <p:grpSpPr>
        <a:xfrm>
          <a:off x="0" y="0"/>
          <a:ext cx="0" cy="0"/>
          <a:chOff x="0" y="0"/>
          <a:chExt cx="0" cy="0"/>
        </a:xfrm>
      </p:grpSpPr>
      <p:pic>
        <p:nvPicPr>
          <p:cNvPr id="5" name="Picture 4" descr="A computer generated image of a room&#10;&#10;AI-generated content may be incorrect.">
            <a:extLst>
              <a:ext uri="{FF2B5EF4-FFF2-40B4-BE49-F238E27FC236}">
                <a16:creationId xmlns:a16="http://schemas.microsoft.com/office/drawing/2014/main" id="{3CAE4AD8-F76B-95F6-2305-A85EECCCEC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913" y="1020813"/>
            <a:ext cx="10377221" cy="5837187"/>
          </a:xfrm>
          <a:prstGeom prst="rect">
            <a:avLst/>
          </a:prstGeom>
        </p:spPr>
      </p:pic>
      <p:sp>
        <p:nvSpPr>
          <p:cNvPr id="2" name="Title 1">
            <a:extLst>
              <a:ext uri="{FF2B5EF4-FFF2-40B4-BE49-F238E27FC236}">
                <a16:creationId xmlns:a16="http://schemas.microsoft.com/office/drawing/2014/main" id="{6CDB5889-6493-4E8C-CF78-F08E8F7CE783}"/>
              </a:ext>
            </a:extLst>
          </p:cNvPr>
          <p:cNvSpPr>
            <a:spLocks noGrp="1"/>
          </p:cNvSpPr>
          <p:nvPr>
            <p:ph type="title"/>
          </p:nvPr>
        </p:nvSpPr>
        <p:spPr>
          <a:xfrm>
            <a:off x="2084388" y="496408"/>
            <a:ext cx="9269412" cy="615950"/>
          </a:xfrm>
        </p:spPr>
        <p:txBody>
          <a:bodyPr/>
          <a:lstStyle/>
          <a:p>
            <a:r>
              <a:rPr lang="en-US" dirty="0"/>
              <a:t>System Example: </a:t>
            </a:r>
            <a:r>
              <a:rPr lang="en-US" dirty="0">
                <a:solidFill>
                  <a:schemeClr val="bg1">
                    <a:lumMod val="50000"/>
                  </a:schemeClr>
                </a:solidFill>
              </a:rPr>
              <a:t>Flexible Room</a:t>
            </a:r>
          </a:p>
        </p:txBody>
      </p:sp>
    </p:spTree>
    <p:extLst>
      <p:ext uri="{BB962C8B-B14F-4D97-AF65-F5344CB8AC3E}">
        <p14:creationId xmlns:p14="http://schemas.microsoft.com/office/powerpoint/2010/main" val="2533733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337EB-CBDC-67BF-DA1D-15209B52CA65}"/>
            </a:ext>
          </a:extLst>
        </p:cNvPr>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150F98F-9F0E-4B44-5979-1F4326D32C9A}"/>
              </a:ext>
            </a:extLst>
          </p:cNvPr>
          <p:cNvCxnSpPr>
            <a:cxnSpLocks/>
          </p:cNvCxnSpPr>
          <p:nvPr/>
        </p:nvCxnSpPr>
        <p:spPr>
          <a:xfrm flipH="1">
            <a:off x="5484284" y="3216428"/>
            <a:ext cx="0" cy="745032"/>
          </a:xfrm>
          <a:prstGeom prst="line">
            <a:avLst/>
          </a:prstGeom>
          <a:ln w="38100">
            <a:solidFill>
              <a:srgbClr val="1CA9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55A1002-1DBB-F586-F3D8-487719115E62}"/>
              </a:ext>
            </a:extLst>
          </p:cNvPr>
          <p:cNvCxnSpPr>
            <a:cxnSpLocks/>
          </p:cNvCxnSpPr>
          <p:nvPr/>
        </p:nvCxnSpPr>
        <p:spPr>
          <a:xfrm flipH="1">
            <a:off x="5057947" y="3190566"/>
            <a:ext cx="0" cy="745032"/>
          </a:xfrm>
          <a:prstGeom prst="line">
            <a:avLst/>
          </a:prstGeom>
          <a:ln w="38100">
            <a:solidFill>
              <a:srgbClr val="1CA9FF"/>
            </a:solidFill>
          </a:ln>
        </p:spPr>
        <p:style>
          <a:lnRef idx="1">
            <a:schemeClr val="accent1"/>
          </a:lnRef>
          <a:fillRef idx="0">
            <a:schemeClr val="accent1"/>
          </a:fillRef>
          <a:effectRef idx="0">
            <a:schemeClr val="accent1"/>
          </a:effectRef>
          <a:fontRef idx="minor">
            <a:schemeClr val="tx1"/>
          </a:fontRef>
        </p:style>
      </p:cxnSp>
      <p:pic>
        <p:nvPicPr>
          <p:cNvPr id="39" name="Picture 2" descr="78 Ptz Camera Icon Stock Vectors and Vector Art | Shutterstock">
            <a:extLst>
              <a:ext uri="{FF2B5EF4-FFF2-40B4-BE49-F238E27FC236}">
                <a16:creationId xmlns:a16="http://schemas.microsoft.com/office/drawing/2014/main" id="{2E572C5D-4477-DEAD-99E5-B3B7329172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43717" y="2757139"/>
            <a:ext cx="415208" cy="48417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78 Ptz Camera Icon Stock Vectors and Vector Art | Shutterstock">
            <a:extLst>
              <a:ext uri="{FF2B5EF4-FFF2-40B4-BE49-F238E27FC236}">
                <a16:creationId xmlns:a16="http://schemas.microsoft.com/office/drawing/2014/main" id="{4DF7535A-3EE8-14E4-51FC-87DB1BC82C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76679" y="2752478"/>
            <a:ext cx="415208" cy="4841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electronic device with a button&#10;&#10;Description automatically generated">
            <a:extLst>
              <a:ext uri="{FF2B5EF4-FFF2-40B4-BE49-F238E27FC236}">
                <a16:creationId xmlns:a16="http://schemas.microsoft.com/office/drawing/2014/main" id="{43D3E5AF-C787-E2E9-C733-151052EEB6E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52473" y="3862262"/>
            <a:ext cx="1792920" cy="962044"/>
          </a:xfrm>
          <a:prstGeom prst="rect">
            <a:avLst/>
          </a:prstGeom>
        </p:spPr>
      </p:pic>
      <p:sp>
        <p:nvSpPr>
          <p:cNvPr id="53" name="Title 1">
            <a:extLst>
              <a:ext uri="{FF2B5EF4-FFF2-40B4-BE49-F238E27FC236}">
                <a16:creationId xmlns:a16="http://schemas.microsoft.com/office/drawing/2014/main" id="{EECFC793-8A22-00F0-39CD-86C4596227D1}"/>
              </a:ext>
            </a:extLst>
          </p:cNvPr>
          <p:cNvSpPr txBox="1">
            <a:spLocks/>
          </p:cNvSpPr>
          <p:nvPr/>
        </p:nvSpPr>
        <p:spPr>
          <a:xfrm>
            <a:off x="2083868" y="399821"/>
            <a:ext cx="9269932" cy="616652"/>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nSpc>
                <a:spcPct val="120000"/>
              </a:lnSpc>
            </a:pPr>
            <a:r>
              <a:rPr lang="en-US" dirty="0"/>
              <a:t>System Connection: </a:t>
            </a:r>
            <a:r>
              <a:rPr lang="en-US" dirty="0">
                <a:solidFill>
                  <a:schemeClr val="bg1">
                    <a:lumMod val="50000"/>
                  </a:schemeClr>
                </a:solidFill>
              </a:rPr>
              <a:t>Classroom</a:t>
            </a:r>
          </a:p>
        </p:txBody>
      </p:sp>
      <p:sp>
        <p:nvSpPr>
          <p:cNvPr id="25" name="TextBox 24">
            <a:extLst>
              <a:ext uri="{FF2B5EF4-FFF2-40B4-BE49-F238E27FC236}">
                <a16:creationId xmlns:a16="http://schemas.microsoft.com/office/drawing/2014/main" id="{1FC0F985-E4C5-B1B7-C694-C6E03CB81CAD}"/>
              </a:ext>
            </a:extLst>
          </p:cNvPr>
          <p:cNvSpPr txBox="1"/>
          <p:nvPr/>
        </p:nvSpPr>
        <p:spPr>
          <a:xfrm>
            <a:off x="809983" y="1067891"/>
            <a:ext cx="989373" cy="1200329"/>
          </a:xfrm>
          <a:prstGeom prst="rect">
            <a:avLst/>
          </a:prstGeom>
          <a:noFill/>
        </p:spPr>
        <p:txBody>
          <a:bodyPr wrap="none" rtlCol="0">
            <a:spAutoFit/>
          </a:bodyPr>
          <a:lstStyle/>
          <a:p>
            <a:pPr>
              <a:tabLst>
                <a:tab pos="182563" algn="l"/>
              </a:tabLst>
            </a:pPr>
            <a:r>
              <a:rPr lang="en-US" sz="1200" dirty="0">
                <a:solidFill>
                  <a:srgbClr val="8FE500"/>
                </a:solidFill>
              </a:rPr>
              <a:t>‒	CAT 5/6</a:t>
            </a:r>
          </a:p>
          <a:p>
            <a:pPr>
              <a:tabLst>
                <a:tab pos="182563" algn="l"/>
              </a:tabLst>
            </a:pPr>
            <a:r>
              <a:rPr lang="en-US" sz="1200" dirty="0">
                <a:solidFill>
                  <a:srgbClr val="FF0000"/>
                </a:solidFill>
              </a:rPr>
              <a:t>‒	HDMI </a:t>
            </a:r>
          </a:p>
          <a:p>
            <a:pPr>
              <a:tabLst>
                <a:tab pos="182563" algn="l"/>
              </a:tabLst>
            </a:pPr>
            <a:r>
              <a:rPr lang="en-US" sz="1200" dirty="0">
                <a:solidFill>
                  <a:srgbClr val="1CA9FF"/>
                </a:solidFill>
              </a:rPr>
              <a:t>‒	USB</a:t>
            </a:r>
          </a:p>
          <a:p>
            <a:pPr>
              <a:tabLst>
                <a:tab pos="182563" algn="l"/>
              </a:tabLst>
            </a:pPr>
            <a:r>
              <a:rPr lang="en-US" sz="1200" dirty="0"/>
              <a:t>‒	Speaker</a:t>
            </a:r>
          </a:p>
          <a:p>
            <a:pPr>
              <a:tabLst>
                <a:tab pos="182563" algn="l"/>
              </a:tabLst>
            </a:pPr>
            <a:r>
              <a:rPr lang="en-US" sz="1200" dirty="0">
                <a:solidFill>
                  <a:schemeClr val="bg1">
                    <a:lumMod val="50000"/>
                  </a:schemeClr>
                </a:solidFill>
              </a:rPr>
              <a:t>‒	Power</a:t>
            </a:r>
          </a:p>
          <a:p>
            <a:pPr>
              <a:tabLst>
                <a:tab pos="182563" algn="l"/>
              </a:tabLst>
            </a:pPr>
            <a:r>
              <a:rPr lang="en-US" sz="1200" dirty="0">
                <a:solidFill>
                  <a:srgbClr val="0070C0"/>
                </a:solidFill>
              </a:rPr>
              <a:t>    Wireless </a:t>
            </a:r>
          </a:p>
        </p:txBody>
      </p:sp>
      <p:cxnSp>
        <p:nvCxnSpPr>
          <p:cNvPr id="11" name="Straight Connector 10">
            <a:extLst>
              <a:ext uri="{FF2B5EF4-FFF2-40B4-BE49-F238E27FC236}">
                <a16:creationId xmlns:a16="http://schemas.microsoft.com/office/drawing/2014/main" id="{505AED58-EFE5-409F-8AB0-E63AF3C71446}"/>
              </a:ext>
            </a:extLst>
          </p:cNvPr>
          <p:cNvCxnSpPr>
            <a:cxnSpLocks/>
          </p:cNvCxnSpPr>
          <p:nvPr/>
        </p:nvCxnSpPr>
        <p:spPr>
          <a:xfrm>
            <a:off x="3932494" y="4203388"/>
            <a:ext cx="612000" cy="0"/>
          </a:xfrm>
          <a:prstGeom prst="line">
            <a:avLst/>
          </a:prstGeom>
          <a:ln w="38100">
            <a:solidFill>
              <a:srgbClr val="8FE5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B21A1F-576D-F8A7-56DA-FB903EA82B36}"/>
              </a:ext>
            </a:extLst>
          </p:cNvPr>
          <p:cNvCxnSpPr>
            <a:cxnSpLocks/>
          </p:cNvCxnSpPr>
          <p:nvPr/>
        </p:nvCxnSpPr>
        <p:spPr>
          <a:xfrm flipH="1">
            <a:off x="5961358" y="4179265"/>
            <a:ext cx="319215" cy="0"/>
          </a:xfrm>
          <a:prstGeom prst="line">
            <a:avLst/>
          </a:prstGeom>
          <a:ln w="38100">
            <a:solidFill>
              <a:srgbClr val="1CA9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5BE421-5844-524B-3EA4-088C970441FD}"/>
              </a:ext>
            </a:extLst>
          </p:cNvPr>
          <p:cNvCxnSpPr>
            <a:cxnSpLocks/>
          </p:cNvCxnSpPr>
          <p:nvPr/>
        </p:nvCxnSpPr>
        <p:spPr>
          <a:xfrm flipH="1" flipV="1">
            <a:off x="7421973" y="4177365"/>
            <a:ext cx="407905" cy="1664"/>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Elbow Connector 59">
            <a:extLst>
              <a:ext uri="{FF2B5EF4-FFF2-40B4-BE49-F238E27FC236}">
                <a16:creationId xmlns:a16="http://schemas.microsoft.com/office/drawing/2014/main" id="{9840B4DA-74C7-CB49-E42E-9853B5382986}"/>
              </a:ext>
            </a:extLst>
          </p:cNvPr>
          <p:cNvCxnSpPr>
            <a:cxnSpLocks/>
            <a:stCxn id="4098" idx="1"/>
          </p:cNvCxnSpPr>
          <p:nvPr/>
        </p:nvCxnSpPr>
        <p:spPr>
          <a:xfrm rot="10800000" flipV="1">
            <a:off x="9459748" y="1284796"/>
            <a:ext cx="197501" cy="2725401"/>
          </a:xfrm>
          <a:prstGeom prst="bentConnector2">
            <a:avLst/>
          </a:prstGeom>
          <a:ln w="38100">
            <a:solidFill>
              <a:srgbClr val="8FE500"/>
            </a:solidFill>
          </a:ln>
        </p:spPr>
        <p:style>
          <a:lnRef idx="2">
            <a:schemeClr val="accent1"/>
          </a:lnRef>
          <a:fillRef idx="0">
            <a:schemeClr val="accent1"/>
          </a:fillRef>
          <a:effectRef idx="1">
            <a:schemeClr val="accent1"/>
          </a:effectRef>
          <a:fontRef idx="minor">
            <a:schemeClr val="tx1"/>
          </a:fontRef>
        </p:style>
      </p:cxnSp>
      <p:pic>
        <p:nvPicPr>
          <p:cNvPr id="6" name="Picture 5" descr="A back of a device with ports&#10;&#10;Description automatically generated">
            <a:extLst>
              <a:ext uri="{FF2B5EF4-FFF2-40B4-BE49-F238E27FC236}">
                <a16:creationId xmlns:a16="http://schemas.microsoft.com/office/drawing/2014/main" id="{1F105453-7071-A8A2-1271-443F38AC9A27}"/>
              </a:ext>
            </a:extLst>
          </p:cNvPr>
          <p:cNvPicPr>
            <a:picLocks noChangeAspect="1"/>
          </p:cNvPicPr>
          <p:nvPr/>
        </p:nvPicPr>
        <p:blipFill>
          <a:blip r:embed="rId5" cstate="screen">
            <a:extLst>
              <a:ext uri="{28A0092B-C50C-407E-A947-70E740481C1C}">
                <a14:useLocalDpi xmlns:a14="http://schemas.microsoft.com/office/drawing/2010/main"/>
              </a:ext>
            </a:extLst>
          </a:blip>
          <a:srcRect r="4073"/>
          <a:stretch/>
        </p:blipFill>
        <p:spPr>
          <a:xfrm>
            <a:off x="7625899" y="3850221"/>
            <a:ext cx="1465596" cy="597259"/>
          </a:xfrm>
          <a:prstGeom prst="rect">
            <a:avLst/>
          </a:prstGeom>
        </p:spPr>
      </p:pic>
      <p:pic>
        <p:nvPicPr>
          <p:cNvPr id="5" name="Picture 4" descr="A group of black cables&#10;&#10;Description automatically generated">
            <a:extLst>
              <a:ext uri="{FF2B5EF4-FFF2-40B4-BE49-F238E27FC236}">
                <a16:creationId xmlns:a16="http://schemas.microsoft.com/office/drawing/2014/main" id="{891534DA-E1FC-7DAE-00C3-C7D6E5C0AB74}"/>
              </a:ext>
            </a:extLst>
          </p:cNvPr>
          <p:cNvPicPr>
            <a:picLocks noChangeAspect="1"/>
          </p:cNvPicPr>
          <p:nvPr/>
        </p:nvPicPr>
        <p:blipFill>
          <a:blip r:embed="rId6" cstate="screen">
            <a:extLst>
              <a:ext uri="{28A0092B-C50C-407E-A947-70E740481C1C}">
                <a14:useLocalDpi xmlns:a14="http://schemas.microsoft.com/office/drawing/2010/main"/>
              </a:ext>
            </a:extLst>
          </a:blip>
          <a:srcRect b="-1"/>
          <a:stretch/>
        </p:blipFill>
        <p:spPr>
          <a:xfrm flipH="1">
            <a:off x="6229894" y="4000511"/>
            <a:ext cx="1150091" cy="357509"/>
          </a:xfrm>
          <a:prstGeom prst="rect">
            <a:avLst/>
          </a:prstGeom>
          <a:effectLst>
            <a:outerShdw blurRad="50800" dist="38100" dir="2700000" algn="tl" rotWithShape="0">
              <a:prstClr val="black">
                <a:alpha val="40000"/>
              </a:prstClr>
            </a:outerShdw>
          </a:effectLst>
        </p:spPr>
      </p:pic>
      <p:pic>
        <p:nvPicPr>
          <p:cNvPr id="3080" name="Picture 8">
            <a:extLst>
              <a:ext uri="{FF2B5EF4-FFF2-40B4-BE49-F238E27FC236}">
                <a16:creationId xmlns:a16="http://schemas.microsoft.com/office/drawing/2014/main" id="{E968DDE4-5CE2-1EBE-398F-D932CDA724D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121462" y="4197973"/>
            <a:ext cx="1085530" cy="1063858"/>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69B9BA90-562F-9FE0-7CD6-06D47C666C0B}"/>
              </a:ext>
            </a:extLst>
          </p:cNvPr>
          <p:cNvGrpSpPr/>
          <p:nvPr/>
        </p:nvGrpSpPr>
        <p:grpSpPr>
          <a:xfrm>
            <a:off x="2095801" y="4864082"/>
            <a:ext cx="1469396" cy="1194100"/>
            <a:chOff x="2173051" y="4989388"/>
            <a:chExt cx="2110515" cy="1715103"/>
          </a:xfrm>
        </p:grpSpPr>
        <p:pic>
          <p:nvPicPr>
            <p:cNvPr id="3084" name="Picture 12" descr="Simple Laptop Icon PNG &amp; SVG Design For T-Shirts">
              <a:extLst>
                <a:ext uri="{FF2B5EF4-FFF2-40B4-BE49-F238E27FC236}">
                  <a16:creationId xmlns:a16="http://schemas.microsoft.com/office/drawing/2014/main" id="{643DB95E-B34D-AC1B-1DC2-B1D1D3372F8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173051" y="4989388"/>
              <a:ext cx="2110515" cy="171510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Tv Screen Icon On Wall Vector Stock Vector (Royalty Free) 746564680 |  Shutterstock">
              <a:extLst>
                <a:ext uri="{FF2B5EF4-FFF2-40B4-BE49-F238E27FC236}">
                  <a16:creationId xmlns:a16="http://schemas.microsoft.com/office/drawing/2014/main" id="{F775F3D7-A4F8-9241-48E9-10AFB4AF92B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472069" y="5187457"/>
              <a:ext cx="1516381" cy="887660"/>
            </a:xfrm>
            <a:prstGeom prst="roundRect">
              <a:avLst>
                <a:gd name="adj" fmla="val 2892"/>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cxnSp>
        <p:nvCxnSpPr>
          <p:cNvPr id="57" name="Elbow Connector 59">
            <a:extLst>
              <a:ext uri="{FF2B5EF4-FFF2-40B4-BE49-F238E27FC236}">
                <a16:creationId xmlns:a16="http://schemas.microsoft.com/office/drawing/2014/main" id="{2032F526-4F6C-A329-A652-3FF7014490D1}"/>
              </a:ext>
            </a:extLst>
          </p:cNvPr>
          <p:cNvCxnSpPr>
            <a:cxnSpLocks/>
          </p:cNvCxnSpPr>
          <p:nvPr/>
        </p:nvCxnSpPr>
        <p:spPr>
          <a:xfrm rot="5400000" flipH="1" flipV="1">
            <a:off x="2879825" y="4929624"/>
            <a:ext cx="1447266" cy="294682"/>
          </a:xfrm>
          <a:prstGeom prst="bentConnector3">
            <a:avLst>
              <a:gd name="adj1" fmla="val 1399"/>
            </a:avLst>
          </a:prstGeom>
          <a:ln w="38100">
            <a:solidFill>
              <a:srgbClr val="1CA9FF"/>
            </a:solidFill>
          </a:ln>
        </p:spPr>
        <p:style>
          <a:lnRef idx="2">
            <a:schemeClr val="accent1"/>
          </a:lnRef>
          <a:fillRef idx="0">
            <a:schemeClr val="accent1"/>
          </a:fillRef>
          <a:effectRef idx="1">
            <a:schemeClr val="accent1"/>
          </a:effectRef>
          <a:fontRef idx="minor">
            <a:schemeClr val="tx1"/>
          </a:fontRef>
        </p:style>
      </p:cxnSp>
      <p:pic>
        <p:nvPicPr>
          <p:cNvPr id="10" name="Picture 6">
            <a:extLst>
              <a:ext uri="{FF2B5EF4-FFF2-40B4-BE49-F238E27FC236}">
                <a16:creationId xmlns:a16="http://schemas.microsoft.com/office/drawing/2014/main" id="{5BFBE5EE-16EE-58CF-D51D-2EDAAB17016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67772" y="3216651"/>
            <a:ext cx="2316583" cy="165826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Elbow Connector 59">
            <a:extLst>
              <a:ext uri="{FF2B5EF4-FFF2-40B4-BE49-F238E27FC236}">
                <a16:creationId xmlns:a16="http://schemas.microsoft.com/office/drawing/2014/main" id="{F97FD087-E577-4321-7C8E-D06B07DC4BE4}"/>
              </a:ext>
            </a:extLst>
          </p:cNvPr>
          <p:cNvCxnSpPr>
            <a:cxnSpLocks/>
          </p:cNvCxnSpPr>
          <p:nvPr/>
        </p:nvCxnSpPr>
        <p:spPr>
          <a:xfrm rot="5400000">
            <a:off x="10255215" y="5233213"/>
            <a:ext cx="391699" cy="188285"/>
          </a:xfrm>
          <a:prstGeom prst="bentConnector2">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Elbow Connector 59">
            <a:extLst>
              <a:ext uri="{FF2B5EF4-FFF2-40B4-BE49-F238E27FC236}">
                <a16:creationId xmlns:a16="http://schemas.microsoft.com/office/drawing/2014/main" id="{20514095-7841-484D-E8EC-687F0E1C46CC}"/>
              </a:ext>
            </a:extLst>
          </p:cNvPr>
          <p:cNvCxnSpPr>
            <a:cxnSpLocks/>
          </p:cNvCxnSpPr>
          <p:nvPr/>
        </p:nvCxnSpPr>
        <p:spPr>
          <a:xfrm rot="16200000" flipH="1">
            <a:off x="10606978" y="5243654"/>
            <a:ext cx="391700" cy="167402"/>
          </a:xfrm>
          <a:prstGeom prst="bentConnector2">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0" name="Straight Arrow Connector 1039">
            <a:extLst>
              <a:ext uri="{FF2B5EF4-FFF2-40B4-BE49-F238E27FC236}">
                <a16:creationId xmlns:a16="http://schemas.microsoft.com/office/drawing/2014/main" id="{847358F9-9D08-6EF1-8C23-420A4EFC5EE3}"/>
              </a:ext>
            </a:extLst>
          </p:cNvPr>
          <p:cNvCxnSpPr>
            <a:cxnSpLocks/>
          </p:cNvCxnSpPr>
          <p:nvPr/>
        </p:nvCxnSpPr>
        <p:spPr>
          <a:xfrm flipH="1">
            <a:off x="4970816" y="4598708"/>
            <a:ext cx="7145" cy="552422"/>
          </a:xfrm>
          <a:prstGeom prst="straightConnector1">
            <a:avLst/>
          </a:prstGeom>
          <a:ln w="381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41" name="Straight Arrow Connector 1040">
            <a:extLst>
              <a:ext uri="{FF2B5EF4-FFF2-40B4-BE49-F238E27FC236}">
                <a16:creationId xmlns:a16="http://schemas.microsoft.com/office/drawing/2014/main" id="{D16E538B-CE9E-5A28-6770-BC57C5CCC654}"/>
              </a:ext>
            </a:extLst>
          </p:cNvPr>
          <p:cNvCxnSpPr>
            <a:cxnSpLocks/>
          </p:cNvCxnSpPr>
          <p:nvPr/>
        </p:nvCxnSpPr>
        <p:spPr>
          <a:xfrm flipH="1">
            <a:off x="8411131" y="4422574"/>
            <a:ext cx="1" cy="684000"/>
          </a:xfrm>
          <a:prstGeom prst="straightConnector1">
            <a:avLst/>
          </a:prstGeom>
          <a:ln w="381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42" name="TextBox 1041">
            <a:extLst>
              <a:ext uri="{FF2B5EF4-FFF2-40B4-BE49-F238E27FC236}">
                <a16:creationId xmlns:a16="http://schemas.microsoft.com/office/drawing/2014/main" id="{B5825D21-AD43-0AF5-9543-091A07DE045F}"/>
              </a:ext>
            </a:extLst>
          </p:cNvPr>
          <p:cNvSpPr txBox="1"/>
          <p:nvPr/>
        </p:nvSpPr>
        <p:spPr>
          <a:xfrm>
            <a:off x="5174401" y="5140372"/>
            <a:ext cx="632568" cy="279757"/>
          </a:xfrm>
          <a:prstGeom prst="rect">
            <a:avLst/>
          </a:prstGeom>
          <a:noFill/>
        </p:spPr>
        <p:txBody>
          <a:bodyPr wrap="square" lIns="91440" tIns="45720" rIns="91440" bIns="45720" rtlCol="0" anchor="t">
            <a:spAutoFit/>
          </a:bodyPr>
          <a:lstStyle/>
          <a:p>
            <a:pPr algn="ctr">
              <a:lnSpc>
                <a:spcPct val="110000"/>
              </a:lnSpc>
              <a:spcAft>
                <a:spcPts val="600"/>
              </a:spcAft>
            </a:pPr>
            <a:r>
              <a:rPr lang="en-US" sz="1200" b="1" dirty="0">
                <a:solidFill>
                  <a:srgbClr val="8FE500"/>
                </a:solidFill>
                <a:effectLst/>
              </a:rPr>
              <a:t>LAN</a:t>
            </a:r>
          </a:p>
        </p:txBody>
      </p:sp>
      <p:sp>
        <p:nvSpPr>
          <p:cNvPr id="1043" name="TextBox 1042">
            <a:extLst>
              <a:ext uri="{FF2B5EF4-FFF2-40B4-BE49-F238E27FC236}">
                <a16:creationId xmlns:a16="http://schemas.microsoft.com/office/drawing/2014/main" id="{B7E57278-575D-23F9-340C-A219CC867DBE}"/>
              </a:ext>
            </a:extLst>
          </p:cNvPr>
          <p:cNvSpPr txBox="1"/>
          <p:nvPr/>
        </p:nvSpPr>
        <p:spPr>
          <a:xfrm>
            <a:off x="8102050" y="5143130"/>
            <a:ext cx="619080" cy="276999"/>
          </a:xfrm>
          <a:prstGeom prst="rect">
            <a:avLst/>
          </a:prstGeom>
          <a:noFill/>
        </p:spPr>
        <p:txBody>
          <a:bodyPr wrap="none" rtlCol="0">
            <a:spAutoFit/>
          </a:bodyPr>
          <a:lstStyle/>
          <a:p>
            <a:r>
              <a:rPr lang="en-US" sz="1200" dirty="0">
                <a:solidFill>
                  <a:schemeClr val="bg1">
                    <a:lumMod val="50000"/>
                  </a:schemeClr>
                </a:solidFill>
              </a:rPr>
              <a:t>Power</a:t>
            </a:r>
          </a:p>
        </p:txBody>
      </p:sp>
      <p:sp>
        <p:nvSpPr>
          <p:cNvPr id="1044" name="TextBox 1043">
            <a:extLst>
              <a:ext uri="{FF2B5EF4-FFF2-40B4-BE49-F238E27FC236}">
                <a16:creationId xmlns:a16="http://schemas.microsoft.com/office/drawing/2014/main" id="{FDBD25C4-7FEB-BFAD-B306-9D49E4FF9BF9}"/>
              </a:ext>
            </a:extLst>
          </p:cNvPr>
          <p:cNvSpPr txBox="1"/>
          <p:nvPr/>
        </p:nvSpPr>
        <p:spPr>
          <a:xfrm>
            <a:off x="4657837" y="5143130"/>
            <a:ext cx="619080" cy="276999"/>
          </a:xfrm>
          <a:prstGeom prst="rect">
            <a:avLst/>
          </a:prstGeom>
          <a:noFill/>
        </p:spPr>
        <p:txBody>
          <a:bodyPr wrap="none" rtlCol="0">
            <a:spAutoFit/>
          </a:bodyPr>
          <a:lstStyle/>
          <a:p>
            <a:r>
              <a:rPr lang="en-US" sz="1200" dirty="0">
                <a:solidFill>
                  <a:schemeClr val="bg1">
                    <a:lumMod val="50000"/>
                  </a:schemeClr>
                </a:solidFill>
              </a:rPr>
              <a:t>Power</a:t>
            </a:r>
          </a:p>
        </p:txBody>
      </p:sp>
      <p:cxnSp>
        <p:nvCxnSpPr>
          <p:cNvPr id="1045" name="Straight Arrow Connector 1044">
            <a:extLst>
              <a:ext uri="{FF2B5EF4-FFF2-40B4-BE49-F238E27FC236}">
                <a16:creationId xmlns:a16="http://schemas.microsoft.com/office/drawing/2014/main" id="{3682CD38-082D-1D75-1509-C53FA7FD64AA}"/>
              </a:ext>
            </a:extLst>
          </p:cNvPr>
          <p:cNvCxnSpPr>
            <a:cxnSpLocks/>
          </p:cNvCxnSpPr>
          <p:nvPr/>
        </p:nvCxnSpPr>
        <p:spPr>
          <a:xfrm flipH="1">
            <a:off x="5499423" y="4598708"/>
            <a:ext cx="7145" cy="552422"/>
          </a:xfrm>
          <a:prstGeom prst="straightConnector1">
            <a:avLst/>
          </a:prstGeom>
          <a:ln w="38100">
            <a:solidFill>
              <a:srgbClr val="8FE500"/>
            </a:solidFill>
            <a:tailEnd type="triangle"/>
          </a:ln>
        </p:spPr>
        <p:style>
          <a:lnRef idx="2">
            <a:schemeClr val="accent1"/>
          </a:lnRef>
          <a:fillRef idx="0">
            <a:schemeClr val="accent1"/>
          </a:fillRef>
          <a:effectRef idx="1">
            <a:schemeClr val="accent1"/>
          </a:effectRef>
          <a:fontRef idx="minor">
            <a:schemeClr val="tx1"/>
          </a:fontRef>
        </p:style>
      </p:cxnSp>
      <p:cxnSp>
        <p:nvCxnSpPr>
          <p:cNvPr id="2058" name="Elbow Connector 59">
            <a:extLst>
              <a:ext uri="{FF2B5EF4-FFF2-40B4-BE49-F238E27FC236}">
                <a16:creationId xmlns:a16="http://schemas.microsoft.com/office/drawing/2014/main" id="{6F8A83BE-31EA-9B9D-4275-14C230718641}"/>
              </a:ext>
            </a:extLst>
          </p:cNvPr>
          <p:cNvCxnSpPr>
            <a:cxnSpLocks/>
          </p:cNvCxnSpPr>
          <p:nvPr/>
        </p:nvCxnSpPr>
        <p:spPr>
          <a:xfrm rot="10800000" flipV="1">
            <a:off x="9091495" y="3554043"/>
            <a:ext cx="1095118" cy="629098"/>
          </a:xfrm>
          <a:prstGeom prst="bentConnector3">
            <a:avLst>
              <a:gd name="adj1" fmla="val 48260"/>
            </a:avLst>
          </a:prstGeom>
          <a:ln w="38100">
            <a:solidFill>
              <a:srgbClr val="8FE500"/>
            </a:solidFill>
          </a:ln>
        </p:spPr>
        <p:style>
          <a:lnRef idx="2">
            <a:schemeClr val="accent1"/>
          </a:lnRef>
          <a:fillRef idx="0">
            <a:schemeClr val="accent1"/>
          </a:fillRef>
          <a:effectRef idx="1">
            <a:schemeClr val="accent1"/>
          </a:effectRef>
          <a:fontRef idx="minor">
            <a:schemeClr val="tx1"/>
          </a:fontRef>
        </p:style>
      </p:cxnSp>
      <p:cxnSp>
        <p:nvCxnSpPr>
          <p:cNvPr id="2062" name="Elbow Connector 59">
            <a:extLst>
              <a:ext uri="{FF2B5EF4-FFF2-40B4-BE49-F238E27FC236}">
                <a16:creationId xmlns:a16="http://schemas.microsoft.com/office/drawing/2014/main" id="{B7CFF742-9653-6DC1-4D99-89EB00D0E7E7}"/>
              </a:ext>
            </a:extLst>
          </p:cNvPr>
          <p:cNvCxnSpPr>
            <a:cxnSpLocks/>
          </p:cNvCxnSpPr>
          <p:nvPr/>
        </p:nvCxnSpPr>
        <p:spPr>
          <a:xfrm rot="10800000">
            <a:off x="9079875" y="4287970"/>
            <a:ext cx="1167968" cy="503138"/>
          </a:xfrm>
          <a:prstGeom prst="bentConnector3">
            <a:avLst>
              <a:gd name="adj1" fmla="val 50000"/>
            </a:avLst>
          </a:prstGeom>
          <a:ln w="38100">
            <a:solidFill>
              <a:srgbClr val="8FE500"/>
            </a:solidFill>
          </a:ln>
        </p:spPr>
        <p:style>
          <a:lnRef idx="2">
            <a:schemeClr val="accent1"/>
          </a:lnRef>
          <a:fillRef idx="0">
            <a:schemeClr val="accent1"/>
          </a:fillRef>
          <a:effectRef idx="1">
            <a:schemeClr val="accent1"/>
          </a:effectRef>
          <a:fontRef idx="minor">
            <a:schemeClr val="tx1"/>
          </a:fontRef>
        </p:style>
      </p:cxnSp>
      <p:cxnSp>
        <p:nvCxnSpPr>
          <p:cNvPr id="2066" name="Straight Connector 2065">
            <a:extLst>
              <a:ext uri="{FF2B5EF4-FFF2-40B4-BE49-F238E27FC236}">
                <a16:creationId xmlns:a16="http://schemas.microsoft.com/office/drawing/2014/main" id="{4E2CE425-2D01-7BED-A396-94B538778F68}"/>
              </a:ext>
            </a:extLst>
          </p:cNvPr>
          <p:cNvCxnSpPr>
            <a:cxnSpLocks/>
          </p:cNvCxnSpPr>
          <p:nvPr/>
        </p:nvCxnSpPr>
        <p:spPr>
          <a:xfrm>
            <a:off x="9029951" y="4019927"/>
            <a:ext cx="449251" cy="0"/>
          </a:xfrm>
          <a:prstGeom prst="line">
            <a:avLst/>
          </a:prstGeom>
          <a:ln w="38100">
            <a:solidFill>
              <a:srgbClr val="8FE500"/>
            </a:solidFill>
          </a:ln>
        </p:spPr>
        <p:style>
          <a:lnRef idx="1">
            <a:schemeClr val="accent1"/>
          </a:lnRef>
          <a:fillRef idx="0">
            <a:schemeClr val="accent1"/>
          </a:fillRef>
          <a:effectRef idx="0">
            <a:schemeClr val="accent1"/>
          </a:effectRef>
          <a:fontRef idx="minor">
            <a:schemeClr val="tx1"/>
          </a:fontRef>
        </p:style>
      </p:cxnSp>
      <p:pic>
        <p:nvPicPr>
          <p:cNvPr id="2071" name="Picture 4">
            <a:extLst>
              <a:ext uri="{FF2B5EF4-FFF2-40B4-BE49-F238E27FC236}">
                <a16:creationId xmlns:a16="http://schemas.microsoft.com/office/drawing/2014/main" id="{1BF03F98-E0C4-1A67-2224-A7D49074AFF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902444" y="5144413"/>
            <a:ext cx="498018" cy="71122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4">
            <a:extLst>
              <a:ext uri="{FF2B5EF4-FFF2-40B4-BE49-F238E27FC236}">
                <a16:creationId xmlns:a16="http://schemas.microsoft.com/office/drawing/2014/main" id="{8A452DCE-712C-9CCE-A79B-4C180A2C42F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828237" y="5144413"/>
            <a:ext cx="498018" cy="7112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8F7211FE-045D-5E7F-7B84-9A5549B4AB95}"/>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9657248" y="720545"/>
            <a:ext cx="1116495" cy="112850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Elbow Connector 59">
            <a:extLst>
              <a:ext uri="{FF2B5EF4-FFF2-40B4-BE49-F238E27FC236}">
                <a16:creationId xmlns:a16="http://schemas.microsoft.com/office/drawing/2014/main" id="{ED7C0E26-C595-955E-4633-E0FA50F8BD1F}"/>
              </a:ext>
            </a:extLst>
          </p:cNvPr>
          <p:cNvCxnSpPr>
            <a:cxnSpLocks/>
          </p:cNvCxnSpPr>
          <p:nvPr/>
        </p:nvCxnSpPr>
        <p:spPr>
          <a:xfrm flipV="1">
            <a:off x="5678793" y="1149647"/>
            <a:ext cx="3962965" cy="2442728"/>
          </a:xfrm>
          <a:prstGeom prst="bentConnector3">
            <a:avLst>
              <a:gd name="adj1" fmla="val 91729"/>
            </a:avLst>
          </a:prstGeom>
          <a:ln w="38100">
            <a:solidFill>
              <a:srgbClr val="1CA9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5D4EE5E-B973-89B5-5D8E-3AB276CEA9FC}"/>
              </a:ext>
            </a:extLst>
          </p:cNvPr>
          <p:cNvCxnSpPr>
            <a:cxnSpLocks/>
          </p:cNvCxnSpPr>
          <p:nvPr/>
        </p:nvCxnSpPr>
        <p:spPr>
          <a:xfrm>
            <a:off x="5691382" y="3572042"/>
            <a:ext cx="0" cy="286821"/>
          </a:xfrm>
          <a:prstGeom prst="line">
            <a:avLst/>
          </a:prstGeom>
          <a:ln w="38100">
            <a:solidFill>
              <a:srgbClr val="1CA9FF"/>
            </a:solidFill>
          </a:ln>
        </p:spPr>
        <p:style>
          <a:lnRef idx="1">
            <a:schemeClr val="accent1"/>
          </a:lnRef>
          <a:fillRef idx="0">
            <a:schemeClr val="accent1"/>
          </a:fillRef>
          <a:effectRef idx="0">
            <a:schemeClr val="accent1"/>
          </a:effectRef>
          <a:fontRef idx="minor">
            <a:schemeClr val="tx1"/>
          </a:fontRef>
        </p:style>
      </p:cxnSp>
      <p:pic>
        <p:nvPicPr>
          <p:cNvPr id="4100" name="Picture 4">
            <a:extLst>
              <a:ext uri="{FF2B5EF4-FFF2-40B4-BE49-F238E27FC236}">
                <a16:creationId xmlns:a16="http://schemas.microsoft.com/office/drawing/2014/main" id="{07B172F6-8D92-2A9D-6733-20D5E3214F2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741166" y="2102599"/>
            <a:ext cx="2471741" cy="2008261"/>
          </a:xfrm>
          <a:prstGeom prst="rect">
            <a:avLst/>
          </a:prstGeom>
          <a:noFill/>
          <a:extLst>
            <a:ext uri="{909E8E84-426E-40DD-AFC4-6F175D3DCCD1}">
              <a14:hiddenFill xmlns:a14="http://schemas.microsoft.com/office/drawing/2010/main">
                <a:solidFill>
                  <a:srgbClr val="FFFFFF"/>
                </a:solidFill>
              </a14:hiddenFill>
            </a:ext>
          </a:extLst>
        </p:spPr>
      </p:pic>
      <p:pic>
        <p:nvPicPr>
          <p:cNvPr id="2049" name="Graphic 2048" descr="Wireless with solid fill">
            <a:extLst>
              <a:ext uri="{FF2B5EF4-FFF2-40B4-BE49-F238E27FC236}">
                <a16:creationId xmlns:a16="http://schemas.microsoft.com/office/drawing/2014/main" id="{CCCCE41F-646F-A2C9-3CC4-79E52C4B783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3508469">
            <a:off x="9902203" y="1767750"/>
            <a:ext cx="481377" cy="481377"/>
          </a:xfrm>
          <a:prstGeom prst="rect">
            <a:avLst/>
          </a:prstGeom>
        </p:spPr>
      </p:pic>
      <p:pic>
        <p:nvPicPr>
          <p:cNvPr id="2052" name="Graphic 2051" descr="Wireless with solid fill">
            <a:extLst>
              <a:ext uri="{FF2B5EF4-FFF2-40B4-BE49-F238E27FC236}">
                <a16:creationId xmlns:a16="http://schemas.microsoft.com/office/drawing/2014/main" id="{F6DEFAD5-9F52-1C76-2AA0-39F595AAAD5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a:off x="876882" y="2024515"/>
            <a:ext cx="180000" cy="180000"/>
          </a:xfrm>
          <a:prstGeom prst="rect">
            <a:avLst/>
          </a:prstGeom>
        </p:spPr>
      </p:pic>
      <p:cxnSp>
        <p:nvCxnSpPr>
          <p:cNvPr id="32" name="Elbow Connector 59">
            <a:extLst>
              <a:ext uri="{FF2B5EF4-FFF2-40B4-BE49-F238E27FC236}">
                <a16:creationId xmlns:a16="http://schemas.microsoft.com/office/drawing/2014/main" id="{27DCC5C9-E017-932D-A9C4-E8104256B881}"/>
              </a:ext>
            </a:extLst>
          </p:cNvPr>
          <p:cNvCxnSpPr>
            <a:cxnSpLocks/>
          </p:cNvCxnSpPr>
          <p:nvPr/>
        </p:nvCxnSpPr>
        <p:spPr>
          <a:xfrm rot="16200000" flipV="1">
            <a:off x="4098348" y="3042642"/>
            <a:ext cx="1174223" cy="465973"/>
          </a:xfrm>
          <a:prstGeom prst="bentConnector3">
            <a:avLst>
              <a:gd name="adj1" fmla="val 38121"/>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35" name="Picture 4" descr="Tv Screen Icon On Wall Vector Stock Vector (Royalty Free) 746564680 |  Shutterstock">
            <a:extLst>
              <a:ext uri="{FF2B5EF4-FFF2-40B4-BE49-F238E27FC236}">
                <a16:creationId xmlns:a16="http://schemas.microsoft.com/office/drawing/2014/main" id="{9F30C8CB-4BEE-5C9E-D283-9C38DFA193A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2674648" y="1382678"/>
            <a:ext cx="2591740" cy="129809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Elbow Connector 59">
            <a:extLst>
              <a:ext uri="{FF2B5EF4-FFF2-40B4-BE49-F238E27FC236}">
                <a16:creationId xmlns:a16="http://schemas.microsoft.com/office/drawing/2014/main" id="{5EA3E9BB-F716-2D5A-85F3-F8498FDD7114}"/>
              </a:ext>
            </a:extLst>
          </p:cNvPr>
          <p:cNvCxnSpPr>
            <a:cxnSpLocks/>
          </p:cNvCxnSpPr>
          <p:nvPr/>
        </p:nvCxnSpPr>
        <p:spPr>
          <a:xfrm rot="5400000" flipH="1" flipV="1">
            <a:off x="5265349" y="3025810"/>
            <a:ext cx="1161703" cy="487121"/>
          </a:xfrm>
          <a:prstGeom prst="bentConnector3">
            <a:avLst>
              <a:gd name="adj1" fmla="val 37326"/>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38" name="Picture 4" descr="Tv Screen Icon On Wall Vector Stock Vector (Royalty Free) 746564680 |  Shutterstock">
            <a:extLst>
              <a:ext uri="{FF2B5EF4-FFF2-40B4-BE49-F238E27FC236}">
                <a16:creationId xmlns:a16="http://schemas.microsoft.com/office/drawing/2014/main" id="{82BD2083-6C94-8797-1884-B573BE73FAA0}"/>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5322235" y="1390427"/>
            <a:ext cx="2591740" cy="129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513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B865C9D-9578-EC9F-8092-7E1ECD86437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02258" y="0"/>
            <a:ext cx="76897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854D9ADB-5F79-EAA7-BFE0-09BCDD3F8D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2850715" y="0"/>
            <a:ext cx="3149600" cy="6857999"/>
          </a:xfrm>
          <a:prstGeom prst="rect">
            <a:avLst/>
          </a:prstGeom>
        </p:spPr>
      </p:pic>
      <p:sp>
        <p:nvSpPr>
          <p:cNvPr id="4" name="Title 3">
            <a:extLst>
              <a:ext uri="{FF2B5EF4-FFF2-40B4-BE49-F238E27FC236}">
                <a16:creationId xmlns:a16="http://schemas.microsoft.com/office/drawing/2014/main" id="{78867686-9282-1687-AC82-A6EA4D3B6605}"/>
              </a:ext>
            </a:extLst>
          </p:cNvPr>
          <p:cNvSpPr>
            <a:spLocks noGrp="1"/>
          </p:cNvSpPr>
          <p:nvPr>
            <p:ph type="title"/>
          </p:nvPr>
        </p:nvSpPr>
        <p:spPr>
          <a:xfrm>
            <a:off x="788468" y="1026437"/>
            <a:ext cx="4591606" cy="616652"/>
          </a:xfrm>
        </p:spPr>
        <p:txBody>
          <a:bodyPr/>
          <a:lstStyle/>
          <a:p>
            <a:r>
              <a:rPr lang="en-US" dirty="0"/>
              <a:t>System Configuration</a:t>
            </a:r>
            <a:br>
              <a:rPr lang="en-US" dirty="0"/>
            </a:br>
            <a:r>
              <a:rPr lang="en-US" dirty="0">
                <a:solidFill>
                  <a:schemeClr val="tx2"/>
                </a:solidFill>
              </a:rPr>
              <a:t>Designer 6 Software</a:t>
            </a:r>
          </a:p>
        </p:txBody>
      </p:sp>
      <p:sp>
        <p:nvSpPr>
          <p:cNvPr id="5" name="Content Placeholder 4">
            <a:extLst>
              <a:ext uri="{FF2B5EF4-FFF2-40B4-BE49-F238E27FC236}">
                <a16:creationId xmlns:a16="http://schemas.microsoft.com/office/drawing/2014/main" id="{6C81CD39-065A-CB2B-3C91-7628F05BF0E6}"/>
              </a:ext>
            </a:extLst>
          </p:cNvPr>
          <p:cNvSpPr>
            <a:spLocks noGrp="1"/>
          </p:cNvSpPr>
          <p:nvPr>
            <p:ph idx="1"/>
          </p:nvPr>
        </p:nvSpPr>
        <p:spPr>
          <a:xfrm>
            <a:off x="788988" y="2324100"/>
            <a:ext cx="4180054" cy="3852862"/>
          </a:xfrm>
        </p:spPr>
        <p:txBody>
          <a:bodyPr/>
          <a:lstStyle/>
          <a:p>
            <a:pPr>
              <a:lnSpc>
                <a:spcPct val="110000"/>
              </a:lnSpc>
              <a:spcBef>
                <a:spcPts val="1200"/>
              </a:spcBef>
            </a:pPr>
            <a:r>
              <a:rPr lang="en-US" dirty="0"/>
              <a:t>Shorten design cycles and support early project management</a:t>
            </a:r>
          </a:p>
          <a:p>
            <a:pPr>
              <a:lnSpc>
                <a:spcPct val="110000"/>
              </a:lnSpc>
              <a:spcBef>
                <a:spcPts val="1200"/>
              </a:spcBef>
            </a:pPr>
            <a:r>
              <a:rPr lang="en-US" dirty="0"/>
              <a:t>Import floor plans, identify microphone positioning, room size, and ceiling height</a:t>
            </a:r>
          </a:p>
          <a:p>
            <a:pPr>
              <a:lnSpc>
                <a:spcPct val="110000"/>
              </a:lnSpc>
              <a:spcBef>
                <a:spcPts val="1200"/>
              </a:spcBef>
            </a:pPr>
            <a:r>
              <a:rPr lang="en-US" dirty="0"/>
              <a:t>Design accurate audio coverage before devices are installed</a:t>
            </a:r>
          </a:p>
          <a:p>
            <a:pPr>
              <a:lnSpc>
                <a:spcPct val="110000"/>
              </a:lnSpc>
              <a:spcBef>
                <a:spcPts val="1200"/>
              </a:spcBef>
            </a:pPr>
            <a:r>
              <a:rPr lang="en-US" dirty="0"/>
              <a:t>Add channels and manage signal routing</a:t>
            </a:r>
          </a:p>
          <a:p>
            <a:pPr>
              <a:lnSpc>
                <a:spcPct val="110000"/>
              </a:lnSpc>
              <a:spcBef>
                <a:spcPts val="1200"/>
              </a:spcBef>
            </a:pPr>
            <a:r>
              <a:rPr lang="en-US" dirty="0"/>
              <a:t>Model collaboration spaces and create templates for consistency</a:t>
            </a:r>
            <a:br>
              <a:rPr lang="en-US" dirty="0"/>
            </a:br>
            <a:endParaRPr lang="en-US" dirty="0"/>
          </a:p>
          <a:p>
            <a:pPr marL="0" indent="0">
              <a:lnSpc>
                <a:spcPct val="110000"/>
              </a:lnSpc>
              <a:spcBef>
                <a:spcPts val="1200"/>
              </a:spcBef>
              <a:buNone/>
            </a:pPr>
            <a:r>
              <a:rPr lang="en-US" sz="1200" i="1" dirty="0">
                <a:solidFill>
                  <a:srgbClr val="B3B3B3"/>
                </a:solidFill>
              </a:rPr>
              <a:t>IMXF5 requires Designer 6.5 or later</a:t>
            </a:r>
          </a:p>
        </p:txBody>
      </p:sp>
      <p:pic>
        <p:nvPicPr>
          <p:cNvPr id="6" name="Picture 2" descr="Carousel Product Image 1">
            <a:extLst>
              <a:ext uri="{FF2B5EF4-FFF2-40B4-BE49-F238E27FC236}">
                <a16:creationId xmlns:a16="http://schemas.microsoft.com/office/drawing/2014/main" id="{0BB7F375-744F-C722-A02A-57CA54BD862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35306" y="5101305"/>
            <a:ext cx="1756694" cy="175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69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094730C-F366-9BF3-2EAB-8B63242FC09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84683" y="-7962"/>
            <a:ext cx="50073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F84824DE-4865-A5F3-E109-ADD6C3EC33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5059680" y="0"/>
            <a:ext cx="3149600" cy="6858000"/>
          </a:xfrm>
          <a:prstGeom prst="rect">
            <a:avLst/>
          </a:prstGeom>
        </p:spPr>
      </p:pic>
      <p:sp>
        <p:nvSpPr>
          <p:cNvPr id="2" name="Title 1">
            <a:extLst>
              <a:ext uri="{FF2B5EF4-FFF2-40B4-BE49-F238E27FC236}">
                <a16:creationId xmlns:a16="http://schemas.microsoft.com/office/drawing/2014/main" id="{9B2F9B22-5897-A2A8-DDFE-3C01F476947B}"/>
              </a:ext>
            </a:extLst>
          </p:cNvPr>
          <p:cNvSpPr>
            <a:spLocks noGrp="1"/>
          </p:cNvSpPr>
          <p:nvPr>
            <p:ph type="title"/>
          </p:nvPr>
        </p:nvSpPr>
        <p:spPr/>
        <p:txBody>
          <a:bodyPr/>
          <a:lstStyle/>
          <a:p>
            <a:pPr>
              <a:spcBef>
                <a:spcPts val="0"/>
              </a:spcBef>
            </a:pPr>
            <a:r>
              <a:rPr lang="en-US"/>
              <a:t>Global IT Management</a:t>
            </a:r>
            <a:br>
              <a:rPr lang="en-US" sz="1800"/>
            </a:br>
            <a:br>
              <a:rPr lang="en-US" sz="500"/>
            </a:br>
            <a:r>
              <a:rPr lang="en-US" sz="1800">
                <a:solidFill>
                  <a:schemeClr val="bg1">
                    <a:lumMod val="50000"/>
                  </a:schemeClr>
                </a:solidFill>
              </a:rPr>
              <a:t>powered by ShureCloud</a:t>
            </a:r>
          </a:p>
        </p:txBody>
      </p:sp>
      <p:sp>
        <p:nvSpPr>
          <p:cNvPr id="3" name="Content Placeholder 2">
            <a:extLst>
              <a:ext uri="{FF2B5EF4-FFF2-40B4-BE49-F238E27FC236}">
                <a16:creationId xmlns:a16="http://schemas.microsoft.com/office/drawing/2014/main" id="{535AB6A9-B9F3-1056-BD42-8D7098476A2E}"/>
              </a:ext>
            </a:extLst>
          </p:cNvPr>
          <p:cNvSpPr>
            <a:spLocks noGrp="1"/>
          </p:cNvSpPr>
          <p:nvPr>
            <p:ph idx="1"/>
          </p:nvPr>
        </p:nvSpPr>
        <p:spPr>
          <a:xfrm>
            <a:off x="788467" y="2062983"/>
            <a:ext cx="6396216" cy="4418668"/>
          </a:xfrm>
        </p:spPr>
        <p:txBody>
          <a:bodyPr/>
          <a:lstStyle/>
          <a:p>
            <a:pPr lvl="0">
              <a:spcBef>
                <a:spcPts val="1800"/>
              </a:spcBef>
            </a:pPr>
            <a:r>
              <a:rPr lang="en-US" sz="1700" dirty="0">
                <a:cs typeface="Arial"/>
              </a:rPr>
              <a:t>Comprehensive platform to </a:t>
            </a:r>
            <a:r>
              <a:rPr lang="en-US" sz="1700" b="1" dirty="0">
                <a:cs typeface="Arial"/>
              </a:rPr>
              <a:t>monitor, manage, update and troubleshoot </a:t>
            </a:r>
            <a:r>
              <a:rPr lang="en-US" sz="1700" dirty="0">
                <a:cs typeface="Arial"/>
              </a:rPr>
              <a:t>Shure systems in real-time, from anywhere</a:t>
            </a:r>
          </a:p>
          <a:p>
            <a:pPr lvl="0">
              <a:spcBef>
                <a:spcPts val="1800"/>
              </a:spcBef>
            </a:pPr>
            <a:r>
              <a:rPr lang="en-US" sz="1700" b="1" dirty="0"/>
              <a:t>Strict security controls</a:t>
            </a:r>
            <a:r>
              <a:rPr lang="en-US" sz="1700" dirty="0">
                <a:cs typeface="Arial"/>
              </a:rPr>
              <a:t>, incl. comprehensive identity management to restrict user access</a:t>
            </a:r>
          </a:p>
          <a:p>
            <a:pPr>
              <a:spcBef>
                <a:spcPts val="1800"/>
              </a:spcBef>
            </a:pPr>
            <a:r>
              <a:rPr lang="en-US" sz="1700" b="1" dirty="0">
                <a:cs typeface="Arial"/>
              </a:rPr>
              <a:t>Integration capabilities </a:t>
            </a:r>
            <a:r>
              <a:rPr lang="en-US" sz="1700" dirty="0">
                <a:cs typeface="Arial"/>
              </a:rPr>
              <a:t>with other CRM/SaaS</a:t>
            </a:r>
            <a:br>
              <a:rPr lang="en-US" sz="1700" dirty="0">
                <a:cs typeface="Arial"/>
              </a:rPr>
            </a:br>
            <a:r>
              <a:rPr lang="en-US" sz="1700" dirty="0">
                <a:cs typeface="Arial"/>
              </a:rPr>
              <a:t> platforms like ServiceNow to simplify IT operations</a:t>
            </a:r>
          </a:p>
          <a:p>
            <a:pPr lvl="0">
              <a:spcBef>
                <a:spcPts val="1800"/>
              </a:spcBef>
            </a:pPr>
            <a:r>
              <a:rPr lang="en-US" sz="1700" b="1" dirty="0">
                <a:cs typeface="Arial"/>
              </a:rPr>
              <a:t>Analytics</a:t>
            </a:r>
            <a:r>
              <a:rPr lang="en-US" sz="1700" dirty="0">
                <a:cs typeface="Arial"/>
              </a:rPr>
              <a:t> and actionable insights to streamline </a:t>
            </a:r>
            <a:br>
              <a:rPr lang="en-US" sz="1700" dirty="0">
                <a:cs typeface="Arial"/>
              </a:rPr>
            </a:br>
            <a:r>
              <a:rPr lang="en-US" sz="1700" dirty="0">
                <a:cs typeface="Arial"/>
              </a:rPr>
              <a:t>operations and make informed decisions</a:t>
            </a:r>
            <a:endParaRPr lang="en-US" sz="1700" dirty="0"/>
          </a:p>
        </p:txBody>
      </p:sp>
      <p:grpSp>
        <p:nvGrpSpPr>
          <p:cNvPr id="14" name="Group 13">
            <a:extLst>
              <a:ext uri="{FF2B5EF4-FFF2-40B4-BE49-F238E27FC236}">
                <a16:creationId xmlns:a16="http://schemas.microsoft.com/office/drawing/2014/main" id="{992B1C8D-20A6-5D04-4260-A6A1A04DA371}"/>
              </a:ext>
            </a:extLst>
          </p:cNvPr>
          <p:cNvGrpSpPr/>
          <p:nvPr/>
        </p:nvGrpSpPr>
        <p:grpSpPr>
          <a:xfrm>
            <a:off x="10655134" y="373419"/>
            <a:ext cx="1117766" cy="862006"/>
            <a:chOff x="9770486" y="279427"/>
            <a:chExt cx="2031970" cy="1567028"/>
          </a:xfrm>
        </p:grpSpPr>
        <p:pic>
          <p:nvPicPr>
            <p:cNvPr id="12" name="Grafik 16">
              <a:extLst>
                <a:ext uri="{FF2B5EF4-FFF2-40B4-BE49-F238E27FC236}">
                  <a16:creationId xmlns:a16="http://schemas.microsoft.com/office/drawing/2014/main" id="{04DC8BCD-BE28-4A4A-B4FC-90EB38112F6A}"/>
                </a:ext>
              </a:extLst>
            </p:cNvPr>
            <p:cNvPicPr>
              <a:picLocks noChangeAspect="1"/>
            </p:cNvPicPr>
            <p:nvPr/>
          </p:nvPicPr>
          <p:blipFill>
            <a:blip r:embed="rId6">
              <a:alphaModFix amt="66000"/>
            </a:blip>
            <a:stretch>
              <a:fillRect/>
            </a:stretch>
          </p:blipFill>
          <p:spPr>
            <a:xfrm>
              <a:off x="9770486" y="279427"/>
              <a:ext cx="2031970" cy="1567028"/>
            </a:xfrm>
            <a:prstGeom prst="rect">
              <a:avLst/>
            </a:prstGeom>
          </p:spPr>
        </p:pic>
        <p:pic>
          <p:nvPicPr>
            <p:cNvPr id="13" name="Picture 12" descr="A yellow letter s on a black background&#10;&#10;Description automatically generated">
              <a:extLst>
                <a:ext uri="{FF2B5EF4-FFF2-40B4-BE49-F238E27FC236}">
                  <a16:creationId xmlns:a16="http://schemas.microsoft.com/office/drawing/2014/main" id="{5C5A2AA7-0030-F1A5-B065-3E4ABCBCF5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16862" y="777326"/>
              <a:ext cx="932392" cy="757130"/>
            </a:xfrm>
            <a:prstGeom prst="rect">
              <a:avLst/>
            </a:prstGeom>
          </p:spPr>
        </p:pic>
      </p:grpSp>
      <p:sp>
        <p:nvSpPr>
          <p:cNvPr id="6" name="Graphic 4">
            <a:extLst>
              <a:ext uri="{FF2B5EF4-FFF2-40B4-BE49-F238E27FC236}">
                <a16:creationId xmlns:a16="http://schemas.microsoft.com/office/drawing/2014/main" id="{88E84E72-C1FC-22A7-1722-CF50F11903C4}"/>
              </a:ext>
            </a:extLst>
          </p:cNvPr>
          <p:cNvSpPr/>
          <p:nvPr/>
        </p:nvSpPr>
        <p:spPr>
          <a:xfrm>
            <a:off x="6601366" y="4114800"/>
            <a:ext cx="3732918" cy="2373738"/>
          </a:xfrm>
          <a:custGeom>
            <a:avLst/>
            <a:gdLst>
              <a:gd name="connsiteX0" fmla="*/ 6130767 w 7083456"/>
              <a:gd name="connsiteY0" fmla="*/ 4808411 h 4808505"/>
              <a:gd name="connsiteX1" fmla="*/ 0 w 7083456"/>
              <a:gd name="connsiteY1" fmla="*/ 4808411 h 4808505"/>
              <a:gd name="connsiteX2" fmla="*/ 577406 w 7083456"/>
              <a:gd name="connsiteY2" fmla="*/ 332042 h 4808505"/>
              <a:gd name="connsiteX3" fmla="*/ 952690 w 7083456"/>
              <a:gd name="connsiteY3" fmla="*/ 0 h 4808505"/>
              <a:gd name="connsiteX4" fmla="*/ 7083457 w 7083456"/>
              <a:gd name="connsiteY4" fmla="*/ 0 h 4808505"/>
              <a:gd name="connsiteX5" fmla="*/ 6506051 w 7083456"/>
              <a:gd name="connsiteY5" fmla="*/ 4476465 h 4808505"/>
              <a:gd name="connsiteX6" fmla="*/ 6130767 w 7083456"/>
              <a:gd name="connsiteY6" fmla="*/ 4808506 h 48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56" h="4808505">
                <a:moveTo>
                  <a:pt x="6130767" y="4808411"/>
                </a:moveTo>
                <a:lnTo>
                  <a:pt x="0" y="4808411"/>
                </a:lnTo>
                <a:lnTo>
                  <a:pt x="577406" y="332042"/>
                </a:lnTo>
                <a:cubicBezTo>
                  <a:pt x="600742" y="142494"/>
                  <a:pt x="761714" y="0"/>
                  <a:pt x="952690" y="0"/>
                </a:cubicBezTo>
                <a:lnTo>
                  <a:pt x="7083457" y="0"/>
                </a:lnTo>
                <a:lnTo>
                  <a:pt x="6506051" y="4476465"/>
                </a:lnTo>
                <a:cubicBezTo>
                  <a:pt x="6482810" y="4666012"/>
                  <a:pt x="6321743" y="4808506"/>
                  <a:pt x="6130767" y="4808506"/>
                </a:cubicBezTo>
                <a:close/>
              </a:path>
            </a:pathLst>
          </a:custGeom>
          <a:gradFill>
            <a:gsLst>
              <a:gs pos="575">
                <a:schemeClr val="bg1">
                  <a:alpha val="80000"/>
                </a:schemeClr>
              </a:gs>
              <a:gs pos="34000">
                <a:srgbClr val="BC8ADB"/>
              </a:gs>
              <a:gs pos="100000">
                <a:srgbClr val="480A86"/>
              </a:gs>
            </a:gsLst>
            <a:lin ang="2700000" scaled="0"/>
          </a:gradFill>
          <a:ln w="9525" cap="flat">
            <a:noFill/>
            <a:prstDash val="solid"/>
            <a:miter/>
          </a:ln>
        </p:spPr>
        <p:txBody>
          <a:bodyPr lIns="612000" rIns="468000" rtlCol="0" anchor="ctr"/>
          <a:lstStyle/>
          <a:p>
            <a:pPr>
              <a:lnSpc>
                <a:spcPct val="120000"/>
              </a:lnSpc>
            </a:pPr>
            <a:r>
              <a:rPr lang="en-US" sz="1800" dirty="0">
                <a:solidFill>
                  <a:schemeClr val="bg1"/>
                </a:solidFill>
                <a:latin typeface="+mn-lt"/>
                <a:ea typeface="Bebas Neue" charset="0"/>
                <a:cs typeface="Bebas Neue" charset="0"/>
              </a:rPr>
              <a:t>     Supports management via </a:t>
            </a:r>
            <a:r>
              <a:rPr lang="en-US" sz="1800" dirty="0">
                <a:solidFill>
                  <a:schemeClr val="bg1"/>
                </a:solidFill>
                <a:effectLst/>
                <a:latin typeface="+mn-lt"/>
                <a:ea typeface="Aptos" panose="020B0004020202020204" pitchFamily="34" charset="0"/>
                <a:cs typeface="Arial" panose="020B0604020202020204" pitchFamily="34" charset="0"/>
              </a:rPr>
              <a:t>Teams Admin Center and Teams Rooms Pro Management Portal</a:t>
            </a:r>
            <a:endParaRPr lang="en-US" dirty="0"/>
          </a:p>
        </p:txBody>
      </p:sp>
      <p:pic>
        <p:nvPicPr>
          <p:cNvPr id="10" name="Picture 9" descr="A black cross on a green background&#10;&#10;Description automatically generated">
            <a:extLst>
              <a:ext uri="{FF2B5EF4-FFF2-40B4-BE49-F238E27FC236}">
                <a16:creationId xmlns:a16="http://schemas.microsoft.com/office/drawing/2014/main" id="{CECB025B-BDD3-ED58-A458-EB330A3728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63417" y="4667747"/>
            <a:ext cx="304834" cy="304834"/>
          </a:xfrm>
          <a:prstGeom prst="rect">
            <a:avLst/>
          </a:prstGeom>
        </p:spPr>
      </p:pic>
    </p:spTree>
    <p:extLst>
      <p:ext uri="{BB962C8B-B14F-4D97-AF65-F5344CB8AC3E}">
        <p14:creationId xmlns:p14="http://schemas.microsoft.com/office/powerpoint/2010/main" val="3004960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A691F-B2BA-AA5F-A7DF-4E05C84D2DA8}"/>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C3438C50-AF96-E1C3-A653-695BE1B4B1F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20608" y="0"/>
            <a:ext cx="67713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91E00FC6-12E1-02CA-DABD-0F2A19EA38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4081485" y="0"/>
            <a:ext cx="3149600" cy="6858000"/>
          </a:xfrm>
          <a:prstGeom prst="rect">
            <a:avLst/>
          </a:prstGeom>
        </p:spPr>
      </p:pic>
      <p:sp>
        <p:nvSpPr>
          <p:cNvPr id="2" name="Title 1">
            <a:extLst>
              <a:ext uri="{FF2B5EF4-FFF2-40B4-BE49-F238E27FC236}">
                <a16:creationId xmlns:a16="http://schemas.microsoft.com/office/drawing/2014/main" id="{44AAD112-C2C6-A8BF-F628-B98EBE9840B2}"/>
              </a:ext>
            </a:extLst>
          </p:cNvPr>
          <p:cNvSpPr>
            <a:spLocks noGrp="1"/>
          </p:cNvSpPr>
          <p:nvPr>
            <p:ph type="title"/>
          </p:nvPr>
        </p:nvSpPr>
        <p:spPr>
          <a:xfrm>
            <a:off x="788468" y="1088583"/>
            <a:ext cx="10565332" cy="616652"/>
          </a:xfrm>
        </p:spPr>
        <p:txBody>
          <a:bodyPr/>
          <a:lstStyle/>
          <a:p>
            <a:r>
              <a:rPr lang="en-US"/>
              <a:t>Extended Warranty</a:t>
            </a:r>
          </a:p>
        </p:txBody>
      </p:sp>
      <p:sp>
        <p:nvSpPr>
          <p:cNvPr id="3" name="Content Placeholder 2">
            <a:extLst>
              <a:ext uri="{FF2B5EF4-FFF2-40B4-BE49-F238E27FC236}">
                <a16:creationId xmlns:a16="http://schemas.microsoft.com/office/drawing/2014/main" id="{666BFC11-057A-80E8-B64D-8F89EFE431AB}"/>
              </a:ext>
            </a:extLst>
          </p:cNvPr>
          <p:cNvSpPr>
            <a:spLocks noGrp="1"/>
          </p:cNvSpPr>
          <p:nvPr>
            <p:ph idx="1"/>
          </p:nvPr>
        </p:nvSpPr>
        <p:spPr>
          <a:xfrm>
            <a:off x="788988" y="1846263"/>
            <a:ext cx="5803198" cy="3852862"/>
          </a:xfrm>
        </p:spPr>
        <p:txBody>
          <a:bodyPr/>
          <a:lstStyle/>
          <a:p>
            <a:pPr marL="0" indent="0">
              <a:spcAft>
                <a:spcPts val="1200"/>
              </a:spcAft>
              <a:buNone/>
            </a:pPr>
            <a:r>
              <a:rPr lang="en-US" sz="1700" b="1" dirty="0"/>
              <a:t>Optional 3-Year Warranty Extension </a:t>
            </a:r>
            <a:r>
              <a:rPr lang="en-US" sz="1700" dirty="0"/>
              <a:t>offers peace of mind throughout extended depreciation and refresh cycles</a:t>
            </a:r>
          </a:p>
          <a:p>
            <a:r>
              <a:rPr lang="en-US" sz="1700" dirty="0"/>
              <a:t>Standard Shure Limited Warranty + Extended Warranty provides</a:t>
            </a:r>
            <a:r>
              <a:rPr lang="en-US" sz="1700" b="1" dirty="0"/>
              <a:t> total coverage of up to 5 years</a:t>
            </a:r>
          </a:p>
          <a:p>
            <a:r>
              <a:rPr lang="en-US" sz="1700" dirty="0"/>
              <a:t>Covers cost of in-warranty repairs or replacement</a:t>
            </a:r>
          </a:p>
          <a:p>
            <a:r>
              <a:rPr lang="en-US" sz="1700" dirty="0"/>
              <a:t>Must be purchased from the same vendor as the hardware, within 60 days of the original sale</a:t>
            </a:r>
          </a:p>
          <a:p>
            <a:pPr marL="0" indent="0">
              <a:buNone/>
            </a:pPr>
            <a:endParaRPr lang="en-US" sz="2000" dirty="0"/>
          </a:p>
          <a:p>
            <a:pPr marL="0" indent="0">
              <a:buNone/>
            </a:pPr>
            <a:endParaRPr lang="en-US" sz="2000" dirty="0"/>
          </a:p>
          <a:p>
            <a:pPr marL="0" indent="0">
              <a:buNone/>
            </a:pPr>
            <a:endParaRPr lang="en-US" sz="2000" dirty="0"/>
          </a:p>
          <a:p>
            <a:pPr marL="0" indent="0">
              <a:buNone/>
            </a:pPr>
            <a:r>
              <a:rPr lang="en-US" sz="1100" i="1" dirty="0">
                <a:solidFill>
                  <a:schemeClr val="bg1">
                    <a:lumMod val="50000"/>
                  </a:schemeClr>
                </a:solidFill>
              </a:rPr>
              <a:t>Please directly contact Shure Customer Service for Extended Warranty orders. </a:t>
            </a:r>
            <a:br>
              <a:rPr lang="en-US" sz="1100" i="1" dirty="0">
                <a:solidFill>
                  <a:schemeClr val="bg1">
                    <a:lumMod val="50000"/>
                  </a:schemeClr>
                </a:solidFill>
              </a:rPr>
            </a:br>
            <a:r>
              <a:rPr lang="en-US" sz="1100" i="1" dirty="0">
                <a:solidFill>
                  <a:schemeClr val="bg1">
                    <a:lumMod val="50000"/>
                  </a:schemeClr>
                </a:solidFill>
              </a:rPr>
              <a:t>See </a:t>
            </a:r>
            <a:r>
              <a:rPr lang="en-US" sz="1100" i="1" dirty="0">
                <a:solidFill>
                  <a:schemeClr val="bg1">
                    <a:lumMod val="50000"/>
                  </a:schemeClr>
                </a:solidFill>
                <a:hlinkClick r:id="rId6">
                  <a:extLst>
                    <a:ext uri="{A12FA001-AC4F-418D-AE19-62706E023703}">
                      <ahyp:hlinkClr xmlns:ahyp="http://schemas.microsoft.com/office/drawing/2018/hyperlinkcolor" val="tx"/>
                    </a:ext>
                  </a:extLst>
                </a:hlinkClick>
              </a:rPr>
              <a:t>Shure Extended Warranty B2B Terms and Conditions</a:t>
            </a:r>
            <a:r>
              <a:rPr lang="en-US" sz="1100" i="1" dirty="0">
                <a:solidFill>
                  <a:schemeClr val="bg1">
                    <a:lumMod val="50000"/>
                  </a:schemeClr>
                </a:solidFill>
              </a:rPr>
              <a:t> for details</a:t>
            </a:r>
          </a:p>
          <a:p>
            <a:endParaRPr lang="en-US" sz="2000" dirty="0"/>
          </a:p>
        </p:txBody>
      </p:sp>
      <p:pic>
        <p:nvPicPr>
          <p:cNvPr id="5" name="Picture 4" descr="A green shield with black text&#10;&#10;Description automatically generated">
            <a:extLst>
              <a:ext uri="{FF2B5EF4-FFF2-40B4-BE49-F238E27FC236}">
                <a16:creationId xmlns:a16="http://schemas.microsoft.com/office/drawing/2014/main" id="{18E6CA4C-684D-F33D-4434-9AF2AFED22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5827" y="4043962"/>
            <a:ext cx="2061357" cy="2061357"/>
          </a:xfrm>
          <a:prstGeom prst="rect">
            <a:avLst/>
          </a:prstGeom>
        </p:spPr>
      </p:pic>
    </p:spTree>
    <p:extLst>
      <p:ext uri="{BB962C8B-B14F-4D97-AF65-F5344CB8AC3E}">
        <p14:creationId xmlns:p14="http://schemas.microsoft.com/office/powerpoint/2010/main" val="3632851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F85A0-77F7-B4FC-C670-2F9BAE1D31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6D1AF55-00D8-F3C8-2101-03F1B95E8BE4}"/>
              </a:ext>
            </a:extLst>
          </p:cNvPr>
          <p:cNvSpPr/>
          <p:nvPr/>
        </p:nvSpPr>
        <p:spPr>
          <a:xfrm>
            <a:off x="0" y="0"/>
            <a:ext cx="5348177" cy="685799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a:extLst>
              <a:ext uri="{FF2B5EF4-FFF2-40B4-BE49-F238E27FC236}">
                <a16:creationId xmlns:a16="http://schemas.microsoft.com/office/drawing/2014/main" id="{2A8A3519-2865-5C9F-24C8-5DFACFB13EB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18167"/>
            <a:ext cx="4458409" cy="250785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0D5B5813-C646-D0B1-A3F5-7E4E008D88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2983" y="1"/>
            <a:ext cx="3149600" cy="6857999"/>
          </a:xfrm>
          <a:prstGeom prst="rect">
            <a:avLst/>
          </a:prstGeom>
        </p:spPr>
      </p:pic>
      <p:sp>
        <p:nvSpPr>
          <p:cNvPr id="2" name="Title 1">
            <a:extLst>
              <a:ext uri="{FF2B5EF4-FFF2-40B4-BE49-F238E27FC236}">
                <a16:creationId xmlns:a16="http://schemas.microsoft.com/office/drawing/2014/main" id="{3CE26514-571B-0ED3-4450-0289945D6B85}"/>
              </a:ext>
            </a:extLst>
          </p:cNvPr>
          <p:cNvSpPr>
            <a:spLocks noGrp="1"/>
          </p:cNvSpPr>
          <p:nvPr>
            <p:ph type="title"/>
          </p:nvPr>
        </p:nvSpPr>
        <p:spPr>
          <a:xfrm>
            <a:off x="5609606" y="538927"/>
            <a:ext cx="6137216" cy="616652"/>
          </a:xfrm>
        </p:spPr>
        <p:txBody>
          <a:bodyPr/>
          <a:lstStyle/>
          <a:p>
            <a:r>
              <a:rPr lang="en-US" sz="1400" dirty="0">
                <a:solidFill>
                  <a:schemeClr val="bg1">
                    <a:lumMod val="75000"/>
                  </a:schemeClr>
                </a:solidFill>
              </a:rPr>
              <a:t>What Makes the IntelliMix Foundation System Different?</a:t>
            </a:r>
          </a:p>
        </p:txBody>
      </p:sp>
      <p:grpSp>
        <p:nvGrpSpPr>
          <p:cNvPr id="8" name="Group 7">
            <a:extLst>
              <a:ext uri="{FF2B5EF4-FFF2-40B4-BE49-F238E27FC236}">
                <a16:creationId xmlns:a16="http://schemas.microsoft.com/office/drawing/2014/main" id="{4B3956E2-7FA1-86CE-97C4-48A0311B0B7D}"/>
              </a:ext>
            </a:extLst>
          </p:cNvPr>
          <p:cNvGrpSpPr/>
          <p:nvPr/>
        </p:nvGrpSpPr>
        <p:grpSpPr>
          <a:xfrm>
            <a:off x="5627849" y="2274361"/>
            <a:ext cx="4749528" cy="972656"/>
            <a:chOff x="4618826" y="3100218"/>
            <a:chExt cx="3790758" cy="972654"/>
          </a:xfrm>
        </p:grpSpPr>
        <p:sp>
          <p:nvSpPr>
            <p:cNvPr id="10" name="TextBox 9">
              <a:extLst>
                <a:ext uri="{FF2B5EF4-FFF2-40B4-BE49-F238E27FC236}">
                  <a16:creationId xmlns:a16="http://schemas.microsoft.com/office/drawing/2014/main" id="{EDDBA922-A92C-9050-96D6-F9382864FC1D}"/>
                </a:ext>
              </a:extLst>
            </p:cNvPr>
            <p:cNvSpPr txBox="1"/>
            <p:nvPr/>
          </p:nvSpPr>
          <p:spPr>
            <a:xfrm>
              <a:off x="4618826" y="3188529"/>
              <a:ext cx="3790758" cy="884343"/>
            </a:xfrm>
            <a:prstGeom prst="rect">
              <a:avLst/>
            </a:prstGeom>
            <a:noFill/>
          </p:spPr>
          <p:txBody>
            <a:bodyPr wrap="squar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10000"/>
                </a:lnSpc>
                <a:spcAft>
                  <a:spcPts val="600"/>
                </a:spcAft>
                <a:defRPr/>
              </a:pPr>
              <a:r>
                <a:rPr lang="en-US" sz="2400" dirty="0">
                  <a:latin typeface="+mj-lt"/>
                  <a:ea typeface="+mn-lt"/>
                  <a:cs typeface="+mn-lt"/>
                </a:rPr>
                <a:t>100 Years of Quality &amp; Expertise</a:t>
              </a:r>
            </a:p>
          </p:txBody>
        </p:sp>
        <p:cxnSp>
          <p:nvCxnSpPr>
            <p:cNvPr id="11" name="Straight Connector 10">
              <a:extLst>
                <a:ext uri="{FF2B5EF4-FFF2-40B4-BE49-F238E27FC236}">
                  <a16:creationId xmlns:a16="http://schemas.microsoft.com/office/drawing/2014/main" id="{928BCF40-8EDC-EBDC-FDA2-D7AB7F729178}"/>
                </a:ext>
              </a:extLst>
            </p:cNvPr>
            <p:cNvCxnSpPr/>
            <p:nvPr/>
          </p:nvCxnSpPr>
          <p:spPr>
            <a:xfrm>
              <a:off x="4618826" y="3100218"/>
              <a:ext cx="34399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2A2DF903-E25C-4009-B822-232E33FFF638}"/>
              </a:ext>
            </a:extLst>
          </p:cNvPr>
          <p:cNvSpPr txBox="1"/>
          <p:nvPr/>
        </p:nvSpPr>
        <p:spPr>
          <a:xfrm>
            <a:off x="5627849" y="3542955"/>
            <a:ext cx="5600132" cy="1495281"/>
          </a:xfrm>
          <a:prstGeom prst="rect">
            <a:avLst/>
          </a:prstGeom>
          <a:noFill/>
        </p:spPr>
        <p:txBody>
          <a:bodyPr wrap="square">
            <a:spAutoFit/>
          </a:bodyPr>
          <a:lstStyle/>
          <a:p>
            <a:pPr>
              <a:lnSpc>
                <a:spcPct val="130000"/>
              </a:lnSpc>
              <a:spcAft>
                <a:spcPts val="600"/>
              </a:spcAft>
              <a:defRPr/>
            </a:pPr>
            <a:r>
              <a:rPr lang="en-US" dirty="0">
                <a:ea typeface="+mn-lt"/>
                <a:cs typeface="+mn-lt"/>
              </a:rPr>
              <a:t>Future-proof collaboration solution from a reputable, global brand known for superior quality, performance, reliability and support, and a leading innovator with a century-long expertise in audio engineering.</a:t>
            </a:r>
          </a:p>
        </p:txBody>
      </p:sp>
      <p:sp>
        <p:nvSpPr>
          <p:cNvPr id="16" name="Graphic 4">
            <a:extLst>
              <a:ext uri="{FF2B5EF4-FFF2-40B4-BE49-F238E27FC236}">
                <a16:creationId xmlns:a16="http://schemas.microsoft.com/office/drawing/2014/main" id="{34C97CF7-18D7-E82A-1A75-C6ECF75996DC}"/>
              </a:ext>
            </a:extLst>
          </p:cNvPr>
          <p:cNvSpPr/>
          <p:nvPr/>
        </p:nvSpPr>
        <p:spPr>
          <a:xfrm>
            <a:off x="2519234" y="1996244"/>
            <a:ext cx="2717614" cy="1844814"/>
          </a:xfrm>
          <a:custGeom>
            <a:avLst/>
            <a:gdLst>
              <a:gd name="connsiteX0" fmla="*/ 6130767 w 7083456"/>
              <a:gd name="connsiteY0" fmla="*/ 4808411 h 4808505"/>
              <a:gd name="connsiteX1" fmla="*/ 0 w 7083456"/>
              <a:gd name="connsiteY1" fmla="*/ 4808411 h 4808505"/>
              <a:gd name="connsiteX2" fmla="*/ 577406 w 7083456"/>
              <a:gd name="connsiteY2" fmla="*/ 332042 h 4808505"/>
              <a:gd name="connsiteX3" fmla="*/ 952690 w 7083456"/>
              <a:gd name="connsiteY3" fmla="*/ 0 h 4808505"/>
              <a:gd name="connsiteX4" fmla="*/ 7083457 w 7083456"/>
              <a:gd name="connsiteY4" fmla="*/ 0 h 4808505"/>
              <a:gd name="connsiteX5" fmla="*/ 6506051 w 7083456"/>
              <a:gd name="connsiteY5" fmla="*/ 4476465 h 4808505"/>
              <a:gd name="connsiteX6" fmla="*/ 6130767 w 7083456"/>
              <a:gd name="connsiteY6" fmla="*/ 4808506 h 48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56" h="4808505">
                <a:moveTo>
                  <a:pt x="6130767" y="4808411"/>
                </a:moveTo>
                <a:lnTo>
                  <a:pt x="0" y="4808411"/>
                </a:lnTo>
                <a:lnTo>
                  <a:pt x="577406" y="332042"/>
                </a:lnTo>
                <a:cubicBezTo>
                  <a:pt x="600742" y="142494"/>
                  <a:pt x="761714" y="0"/>
                  <a:pt x="952690" y="0"/>
                </a:cubicBezTo>
                <a:lnTo>
                  <a:pt x="7083457" y="0"/>
                </a:lnTo>
                <a:lnTo>
                  <a:pt x="6506051" y="4476465"/>
                </a:lnTo>
                <a:cubicBezTo>
                  <a:pt x="6482810" y="4666012"/>
                  <a:pt x="6321743" y="4808506"/>
                  <a:pt x="6130767" y="4808506"/>
                </a:cubicBezTo>
                <a:close/>
              </a:path>
            </a:pathLst>
          </a:custGeom>
          <a:gradFill>
            <a:gsLst>
              <a:gs pos="575">
                <a:schemeClr val="bg1">
                  <a:alpha val="80000"/>
                </a:schemeClr>
              </a:gs>
              <a:gs pos="34000">
                <a:srgbClr val="BC8ADB"/>
              </a:gs>
              <a:gs pos="100000">
                <a:srgbClr val="480A86"/>
              </a:gs>
            </a:gsLst>
            <a:lin ang="2700000" scaled="0"/>
          </a:gradFill>
          <a:ln w="9525" cap="flat">
            <a:noFill/>
            <a:prstDash val="solid"/>
            <a:miter/>
          </a:ln>
        </p:spPr>
        <p:txBody>
          <a:bodyPr lIns="720000" rIns="540000" rtlCol="0" anchor="ctr"/>
          <a:lstStyle/>
          <a:p>
            <a:pPr>
              <a:lnSpc>
                <a:spcPct val="120000"/>
              </a:lnSpc>
            </a:pPr>
            <a:r>
              <a:rPr lang="en-US" sz="1800">
                <a:solidFill>
                  <a:schemeClr val="bg1"/>
                </a:solidFill>
                <a:latin typeface="+mn-lt"/>
                <a:ea typeface="Bebas Neue" charset="0"/>
                <a:cs typeface="Bebas Neue" charset="0"/>
              </a:rPr>
              <a:t>   </a:t>
            </a:r>
            <a:endParaRPr lang="en-US"/>
          </a:p>
        </p:txBody>
      </p:sp>
      <p:sp>
        <p:nvSpPr>
          <p:cNvPr id="14" name="TextBox 13">
            <a:extLst>
              <a:ext uri="{FF2B5EF4-FFF2-40B4-BE49-F238E27FC236}">
                <a16:creationId xmlns:a16="http://schemas.microsoft.com/office/drawing/2014/main" id="{370CB5C1-8F6D-0535-646C-94185D61F92B}"/>
              </a:ext>
            </a:extLst>
          </p:cNvPr>
          <p:cNvSpPr txBox="1"/>
          <p:nvPr/>
        </p:nvSpPr>
        <p:spPr>
          <a:xfrm>
            <a:off x="2910235" y="2430755"/>
            <a:ext cx="1733808" cy="1303049"/>
          </a:xfrm>
          <a:prstGeom prst="rect">
            <a:avLst/>
          </a:prstGeom>
          <a:noFill/>
        </p:spPr>
        <p:txBody>
          <a:bodyPr wrap="non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lnSpc>
                <a:spcPct val="80000"/>
              </a:lnSpc>
              <a:defRPr/>
            </a:pPr>
            <a:r>
              <a:rPr lang="en-US" sz="9600" b="1">
                <a:solidFill>
                  <a:schemeClr val="bg1">
                    <a:alpha val="20000"/>
                  </a:schemeClr>
                </a:solidFill>
                <a:latin typeface="Arial Black" panose="020B0A04020102020204"/>
                <a:ea typeface="Bebas Neue" charset="0"/>
                <a:cs typeface="Bebas Neue" charset="0"/>
              </a:rPr>
              <a:t>01</a:t>
            </a:r>
          </a:p>
        </p:txBody>
      </p:sp>
      <p:sp>
        <p:nvSpPr>
          <p:cNvPr id="15" name="TextBox 14">
            <a:extLst>
              <a:ext uri="{FF2B5EF4-FFF2-40B4-BE49-F238E27FC236}">
                <a16:creationId xmlns:a16="http://schemas.microsoft.com/office/drawing/2014/main" id="{9FC6D8DA-47BF-A03C-C6EA-E94E4F95B66A}"/>
              </a:ext>
            </a:extLst>
          </p:cNvPr>
          <p:cNvSpPr txBox="1"/>
          <p:nvPr/>
        </p:nvSpPr>
        <p:spPr>
          <a:xfrm>
            <a:off x="3941010" y="2942192"/>
            <a:ext cx="972382" cy="344582"/>
          </a:xfrm>
          <a:prstGeom prst="rect">
            <a:avLst/>
          </a:prstGeom>
          <a:noFill/>
        </p:spPr>
        <p:txBody>
          <a:bodyPr wrap="non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lnSpc>
                <a:spcPct val="80000"/>
              </a:lnSpc>
              <a:defRPr/>
            </a:pPr>
            <a:r>
              <a:rPr lang="en-US" sz="2000" b="1" spc="300">
                <a:solidFill>
                  <a:srgbClr val="B2FF33"/>
                </a:solidFill>
                <a:latin typeface="Arial Black" panose="020B0A04020102020204"/>
                <a:ea typeface="Bebas Neue" charset="0"/>
                <a:cs typeface="Bebas Neue" charset="0"/>
              </a:rPr>
              <a:t>#</a:t>
            </a:r>
            <a:r>
              <a:rPr lang="en-US" sz="2000" b="1" spc="300">
                <a:solidFill>
                  <a:schemeClr val="bg1"/>
                </a:solidFill>
                <a:latin typeface="Arial Black" panose="020B0A04020102020204"/>
                <a:ea typeface="Bebas Neue" charset="0"/>
                <a:cs typeface="Bebas Neue" charset="0"/>
              </a:rPr>
              <a:t>One</a:t>
            </a:r>
          </a:p>
        </p:txBody>
      </p:sp>
      <p:pic>
        <p:nvPicPr>
          <p:cNvPr id="21" name="Shure 100 Years Logo Horz" descr="preencoded.png">
            <a:extLst>
              <a:ext uri="{FF2B5EF4-FFF2-40B4-BE49-F238E27FC236}">
                <a16:creationId xmlns:a16="http://schemas.microsoft.com/office/drawing/2014/main" id="{D525C373-1346-297F-CB9F-B52E7E1C981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95234" y="473921"/>
            <a:ext cx="2163398" cy="440478"/>
          </a:xfrm>
          <a:prstGeom prst="rect">
            <a:avLst/>
          </a:prstGeom>
        </p:spPr>
      </p:pic>
    </p:spTree>
    <p:extLst>
      <p:ext uri="{BB962C8B-B14F-4D97-AF65-F5344CB8AC3E}">
        <p14:creationId xmlns:p14="http://schemas.microsoft.com/office/powerpoint/2010/main" val="4248210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FCD7-819F-4AF1-099D-5A84C3B779E6}"/>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350E7BCF-707A-7E38-D050-133DE797AF1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3" y="-1"/>
            <a:ext cx="46952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06A23B7D-187C-54C5-7FE2-D11CB3C019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2983" y="1"/>
            <a:ext cx="3149600" cy="6857999"/>
          </a:xfrm>
          <a:prstGeom prst="rect">
            <a:avLst/>
          </a:prstGeom>
        </p:spPr>
      </p:pic>
      <p:sp>
        <p:nvSpPr>
          <p:cNvPr id="2" name="Title 1">
            <a:extLst>
              <a:ext uri="{FF2B5EF4-FFF2-40B4-BE49-F238E27FC236}">
                <a16:creationId xmlns:a16="http://schemas.microsoft.com/office/drawing/2014/main" id="{94F001D9-6800-B403-14AF-A1A5030C20E6}"/>
              </a:ext>
            </a:extLst>
          </p:cNvPr>
          <p:cNvSpPr>
            <a:spLocks noGrp="1"/>
          </p:cNvSpPr>
          <p:nvPr>
            <p:ph type="title"/>
          </p:nvPr>
        </p:nvSpPr>
        <p:spPr>
          <a:xfrm>
            <a:off x="5609606" y="538927"/>
            <a:ext cx="6137216" cy="616652"/>
          </a:xfrm>
        </p:spPr>
        <p:txBody>
          <a:bodyPr/>
          <a:lstStyle/>
          <a:p>
            <a:r>
              <a:rPr lang="en-US" sz="1400" dirty="0">
                <a:solidFill>
                  <a:schemeClr val="bg1">
                    <a:lumMod val="75000"/>
                  </a:schemeClr>
                </a:solidFill>
              </a:rPr>
              <a:t>What Makes the IntelliMix Foundation System Different?</a:t>
            </a:r>
          </a:p>
        </p:txBody>
      </p:sp>
      <p:pic>
        <p:nvPicPr>
          <p:cNvPr id="6" name="Bild 14">
            <a:extLst>
              <a:ext uri="{FF2B5EF4-FFF2-40B4-BE49-F238E27FC236}">
                <a16:creationId xmlns:a16="http://schemas.microsoft.com/office/drawing/2014/main" id="{4551A355-BB6E-B10D-7AAD-18E271C782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grpSp>
        <p:nvGrpSpPr>
          <p:cNvPr id="8" name="Group 7">
            <a:extLst>
              <a:ext uri="{FF2B5EF4-FFF2-40B4-BE49-F238E27FC236}">
                <a16:creationId xmlns:a16="http://schemas.microsoft.com/office/drawing/2014/main" id="{7A645540-911F-CF14-1DC0-7388CFCEF3A1}"/>
              </a:ext>
            </a:extLst>
          </p:cNvPr>
          <p:cNvGrpSpPr/>
          <p:nvPr/>
        </p:nvGrpSpPr>
        <p:grpSpPr>
          <a:xfrm>
            <a:off x="5627849" y="2274361"/>
            <a:ext cx="4749528" cy="972656"/>
            <a:chOff x="4618826" y="3100218"/>
            <a:chExt cx="3790758" cy="972654"/>
          </a:xfrm>
        </p:grpSpPr>
        <p:sp>
          <p:nvSpPr>
            <p:cNvPr id="10" name="TextBox 9">
              <a:extLst>
                <a:ext uri="{FF2B5EF4-FFF2-40B4-BE49-F238E27FC236}">
                  <a16:creationId xmlns:a16="http://schemas.microsoft.com/office/drawing/2014/main" id="{4DCDBC56-BA74-1E45-66DC-B7EFCA649D28}"/>
                </a:ext>
              </a:extLst>
            </p:cNvPr>
            <p:cNvSpPr txBox="1"/>
            <p:nvPr/>
          </p:nvSpPr>
          <p:spPr>
            <a:xfrm>
              <a:off x="4618826" y="3188529"/>
              <a:ext cx="3790758" cy="884343"/>
            </a:xfrm>
            <a:prstGeom prst="rect">
              <a:avLst/>
            </a:prstGeom>
            <a:noFill/>
          </p:spPr>
          <p:txBody>
            <a:bodyPr wrap="squar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10000"/>
                </a:lnSpc>
                <a:spcAft>
                  <a:spcPts val="600"/>
                </a:spcAft>
                <a:defRPr/>
              </a:pPr>
              <a:r>
                <a:rPr lang="en-US" sz="2400" dirty="0">
                  <a:latin typeface="+mj-lt"/>
                  <a:ea typeface="+mn-lt"/>
                  <a:cs typeface="+mn-lt"/>
                </a:rPr>
                <a:t>Comprehensive Collaboration Solutions</a:t>
              </a:r>
            </a:p>
          </p:txBody>
        </p:sp>
        <p:cxnSp>
          <p:nvCxnSpPr>
            <p:cNvPr id="11" name="Straight Connector 10">
              <a:extLst>
                <a:ext uri="{FF2B5EF4-FFF2-40B4-BE49-F238E27FC236}">
                  <a16:creationId xmlns:a16="http://schemas.microsoft.com/office/drawing/2014/main" id="{38CFD66D-3693-B485-A478-E1D3661728D5}"/>
                </a:ext>
              </a:extLst>
            </p:cNvPr>
            <p:cNvCxnSpPr/>
            <p:nvPr/>
          </p:nvCxnSpPr>
          <p:spPr>
            <a:xfrm>
              <a:off x="4618826" y="3100218"/>
              <a:ext cx="34399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24A33BD4-9E3D-28D4-EE51-2662120DC6BB}"/>
              </a:ext>
            </a:extLst>
          </p:cNvPr>
          <p:cNvSpPr txBox="1"/>
          <p:nvPr/>
        </p:nvSpPr>
        <p:spPr>
          <a:xfrm>
            <a:off x="5627849" y="3542955"/>
            <a:ext cx="5557602" cy="1855380"/>
          </a:xfrm>
          <a:prstGeom prst="rect">
            <a:avLst/>
          </a:prstGeom>
          <a:noFill/>
        </p:spPr>
        <p:txBody>
          <a:bodyPr wrap="square">
            <a:spAutoFit/>
          </a:bodyPr>
          <a:lstStyle/>
          <a:p>
            <a:pPr>
              <a:lnSpc>
                <a:spcPct val="130000"/>
              </a:lnSpc>
              <a:spcAft>
                <a:spcPts val="600"/>
              </a:spcAft>
              <a:defRPr/>
            </a:pPr>
            <a:r>
              <a:rPr lang="en-US" dirty="0">
                <a:ea typeface="+mn-lt"/>
                <a:cs typeface="+mn-lt"/>
              </a:rPr>
              <a:t>The IntelliMix Foundation System, paired with Microflex Ecosystem solutions certified for Microsoft Teams, provides the most complete and versatile conferencing ecosystem from a single vendor, offering unmatched versatility and scalability.</a:t>
            </a:r>
          </a:p>
        </p:txBody>
      </p:sp>
      <p:sp>
        <p:nvSpPr>
          <p:cNvPr id="3" name="Graphic 4">
            <a:extLst>
              <a:ext uri="{FF2B5EF4-FFF2-40B4-BE49-F238E27FC236}">
                <a16:creationId xmlns:a16="http://schemas.microsoft.com/office/drawing/2014/main" id="{3ADDC09E-638A-461B-3142-62D6C9E2CBC6}"/>
              </a:ext>
            </a:extLst>
          </p:cNvPr>
          <p:cNvSpPr/>
          <p:nvPr/>
        </p:nvSpPr>
        <p:spPr>
          <a:xfrm>
            <a:off x="2519234" y="1996244"/>
            <a:ext cx="2717614" cy="1844814"/>
          </a:xfrm>
          <a:custGeom>
            <a:avLst/>
            <a:gdLst>
              <a:gd name="connsiteX0" fmla="*/ 6130767 w 7083456"/>
              <a:gd name="connsiteY0" fmla="*/ 4808411 h 4808505"/>
              <a:gd name="connsiteX1" fmla="*/ 0 w 7083456"/>
              <a:gd name="connsiteY1" fmla="*/ 4808411 h 4808505"/>
              <a:gd name="connsiteX2" fmla="*/ 577406 w 7083456"/>
              <a:gd name="connsiteY2" fmla="*/ 332042 h 4808505"/>
              <a:gd name="connsiteX3" fmla="*/ 952690 w 7083456"/>
              <a:gd name="connsiteY3" fmla="*/ 0 h 4808505"/>
              <a:gd name="connsiteX4" fmla="*/ 7083457 w 7083456"/>
              <a:gd name="connsiteY4" fmla="*/ 0 h 4808505"/>
              <a:gd name="connsiteX5" fmla="*/ 6506051 w 7083456"/>
              <a:gd name="connsiteY5" fmla="*/ 4476465 h 4808505"/>
              <a:gd name="connsiteX6" fmla="*/ 6130767 w 7083456"/>
              <a:gd name="connsiteY6" fmla="*/ 4808506 h 48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56" h="4808505">
                <a:moveTo>
                  <a:pt x="6130767" y="4808411"/>
                </a:moveTo>
                <a:lnTo>
                  <a:pt x="0" y="4808411"/>
                </a:lnTo>
                <a:lnTo>
                  <a:pt x="577406" y="332042"/>
                </a:lnTo>
                <a:cubicBezTo>
                  <a:pt x="600742" y="142494"/>
                  <a:pt x="761714" y="0"/>
                  <a:pt x="952690" y="0"/>
                </a:cubicBezTo>
                <a:lnTo>
                  <a:pt x="7083457" y="0"/>
                </a:lnTo>
                <a:lnTo>
                  <a:pt x="6506051" y="4476465"/>
                </a:lnTo>
                <a:cubicBezTo>
                  <a:pt x="6482810" y="4666012"/>
                  <a:pt x="6321743" y="4808506"/>
                  <a:pt x="6130767" y="4808506"/>
                </a:cubicBezTo>
                <a:close/>
              </a:path>
            </a:pathLst>
          </a:custGeom>
          <a:gradFill>
            <a:gsLst>
              <a:gs pos="575">
                <a:schemeClr val="bg1">
                  <a:alpha val="80000"/>
                </a:schemeClr>
              </a:gs>
              <a:gs pos="34000">
                <a:srgbClr val="BC8ADB"/>
              </a:gs>
              <a:gs pos="100000">
                <a:srgbClr val="480A86"/>
              </a:gs>
            </a:gsLst>
            <a:lin ang="2700000" scaled="0"/>
          </a:gradFill>
          <a:ln w="9525" cap="flat">
            <a:noFill/>
            <a:prstDash val="solid"/>
            <a:miter/>
          </a:ln>
        </p:spPr>
        <p:txBody>
          <a:bodyPr lIns="720000" rIns="540000" rtlCol="0" anchor="ctr"/>
          <a:lstStyle/>
          <a:p>
            <a:pPr>
              <a:lnSpc>
                <a:spcPct val="120000"/>
              </a:lnSpc>
            </a:pPr>
            <a:r>
              <a:rPr lang="en-US" sz="1800">
                <a:solidFill>
                  <a:schemeClr val="bg1"/>
                </a:solidFill>
                <a:latin typeface="+mn-lt"/>
                <a:ea typeface="Bebas Neue" charset="0"/>
                <a:cs typeface="Bebas Neue" charset="0"/>
              </a:rPr>
              <a:t>   </a:t>
            </a:r>
            <a:endParaRPr lang="en-US"/>
          </a:p>
        </p:txBody>
      </p:sp>
      <p:sp>
        <p:nvSpPr>
          <p:cNvPr id="4" name="TextBox 3">
            <a:extLst>
              <a:ext uri="{FF2B5EF4-FFF2-40B4-BE49-F238E27FC236}">
                <a16:creationId xmlns:a16="http://schemas.microsoft.com/office/drawing/2014/main" id="{C58AB423-EE17-5DB9-54BE-CB5FC7226916}"/>
              </a:ext>
            </a:extLst>
          </p:cNvPr>
          <p:cNvSpPr txBox="1"/>
          <p:nvPr/>
        </p:nvSpPr>
        <p:spPr>
          <a:xfrm>
            <a:off x="2910235" y="2430755"/>
            <a:ext cx="1733808" cy="1303049"/>
          </a:xfrm>
          <a:prstGeom prst="rect">
            <a:avLst/>
          </a:prstGeom>
          <a:noFill/>
        </p:spPr>
        <p:txBody>
          <a:bodyPr wrap="non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lnSpc>
                <a:spcPct val="80000"/>
              </a:lnSpc>
              <a:defRPr/>
            </a:pPr>
            <a:r>
              <a:rPr lang="en-US" sz="9600" b="1">
                <a:solidFill>
                  <a:schemeClr val="bg1">
                    <a:alpha val="20000"/>
                  </a:schemeClr>
                </a:solidFill>
                <a:latin typeface="Arial Black" panose="020B0A04020102020204"/>
                <a:ea typeface="Bebas Neue" charset="0"/>
                <a:cs typeface="Bebas Neue" charset="0"/>
              </a:rPr>
              <a:t>02</a:t>
            </a:r>
          </a:p>
        </p:txBody>
      </p:sp>
      <p:sp>
        <p:nvSpPr>
          <p:cNvPr id="5" name="TextBox 4">
            <a:extLst>
              <a:ext uri="{FF2B5EF4-FFF2-40B4-BE49-F238E27FC236}">
                <a16:creationId xmlns:a16="http://schemas.microsoft.com/office/drawing/2014/main" id="{363CEB13-853E-6739-C41B-ACBDBA9A0B54}"/>
              </a:ext>
            </a:extLst>
          </p:cNvPr>
          <p:cNvSpPr txBox="1"/>
          <p:nvPr/>
        </p:nvSpPr>
        <p:spPr>
          <a:xfrm>
            <a:off x="3941010" y="2942192"/>
            <a:ext cx="1008802" cy="344582"/>
          </a:xfrm>
          <a:prstGeom prst="rect">
            <a:avLst/>
          </a:prstGeom>
          <a:noFill/>
        </p:spPr>
        <p:txBody>
          <a:bodyPr wrap="non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lnSpc>
                <a:spcPct val="80000"/>
              </a:lnSpc>
              <a:defRPr/>
            </a:pPr>
            <a:r>
              <a:rPr lang="en-US" sz="2000" b="1" spc="300" dirty="0">
                <a:solidFill>
                  <a:srgbClr val="B2FF33"/>
                </a:solidFill>
                <a:latin typeface="Arial Black" panose="020B0A04020102020204"/>
                <a:ea typeface="Bebas Neue" charset="0"/>
                <a:cs typeface="Bebas Neue" charset="0"/>
              </a:rPr>
              <a:t>#</a:t>
            </a:r>
            <a:r>
              <a:rPr lang="en-US" sz="2000" b="1" spc="300" dirty="0">
                <a:solidFill>
                  <a:schemeClr val="bg1"/>
                </a:solidFill>
                <a:latin typeface="Arial Black" panose="020B0A04020102020204"/>
                <a:ea typeface="Bebas Neue" charset="0"/>
                <a:cs typeface="Bebas Neue" charset="0"/>
              </a:rPr>
              <a:t>Two</a:t>
            </a:r>
          </a:p>
        </p:txBody>
      </p:sp>
    </p:spTree>
    <p:extLst>
      <p:ext uri="{BB962C8B-B14F-4D97-AF65-F5344CB8AC3E}">
        <p14:creationId xmlns:p14="http://schemas.microsoft.com/office/powerpoint/2010/main" val="3825193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C9062-CAA1-F7B4-3B89-30E9FAAD82CE}"/>
            </a:ext>
          </a:extLst>
        </p:cNvPr>
        <p:cNvGrpSpPr/>
        <p:nvPr/>
      </p:nvGrpSpPr>
      <p:grpSpPr>
        <a:xfrm>
          <a:off x="0" y="0"/>
          <a:ext cx="0" cy="0"/>
          <a:chOff x="0" y="0"/>
          <a:chExt cx="0" cy="0"/>
        </a:xfrm>
      </p:grpSpPr>
      <p:pic>
        <p:nvPicPr>
          <p:cNvPr id="13314" name="Picture 2">
            <a:extLst>
              <a:ext uri="{FF2B5EF4-FFF2-40B4-BE49-F238E27FC236}">
                <a16:creationId xmlns:a16="http://schemas.microsoft.com/office/drawing/2014/main" id="{7F2175B2-FA9F-2C6D-5D7A-884178AB0367}"/>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a:ext>
            </a:extLst>
          </a:blip>
          <a:srcRect/>
          <a:stretch/>
        </p:blipFill>
        <p:spPr bwMode="auto">
          <a:xfrm>
            <a:off x="0" y="-3"/>
            <a:ext cx="5236848" cy="6858000"/>
          </a:xfrm>
          <a:prstGeom prst="rect">
            <a:avLst/>
          </a:prstGeom>
          <a:noFill/>
          <a:effectLst>
            <a:outerShdw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30AB9343-E227-192B-9426-EEE4569C8A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82983" y="1"/>
            <a:ext cx="3149600" cy="6857999"/>
          </a:xfrm>
          <a:prstGeom prst="rect">
            <a:avLst/>
          </a:prstGeom>
        </p:spPr>
      </p:pic>
      <p:pic>
        <p:nvPicPr>
          <p:cNvPr id="6" name="Bild 14">
            <a:extLst>
              <a:ext uri="{FF2B5EF4-FFF2-40B4-BE49-F238E27FC236}">
                <a16:creationId xmlns:a16="http://schemas.microsoft.com/office/drawing/2014/main" id="{FB1B266A-C501-79AE-C6E3-A68C9C9D94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grpSp>
        <p:nvGrpSpPr>
          <p:cNvPr id="8" name="Group 7">
            <a:extLst>
              <a:ext uri="{FF2B5EF4-FFF2-40B4-BE49-F238E27FC236}">
                <a16:creationId xmlns:a16="http://schemas.microsoft.com/office/drawing/2014/main" id="{6350A59B-10BD-0EE0-BD5C-6E983DD1AE8B}"/>
              </a:ext>
            </a:extLst>
          </p:cNvPr>
          <p:cNvGrpSpPr/>
          <p:nvPr/>
        </p:nvGrpSpPr>
        <p:grpSpPr>
          <a:xfrm>
            <a:off x="5627850" y="2274360"/>
            <a:ext cx="4706997" cy="566391"/>
            <a:chOff x="4618826" y="3100218"/>
            <a:chExt cx="3756812" cy="566390"/>
          </a:xfrm>
        </p:grpSpPr>
        <p:sp>
          <p:nvSpPr>
            <p:cNvPr id="10" name="TextBox 9">
              <a:extLst>
                <a:ext uri="{FF2B5EF4-FFF2-40B4-BE49-F238E27FC236}">
                  <a16:creationId xmlns:a16="http://schemas.microsoft.com/office/drawing/2014/main" id="{AD74C894-2847-DAAE-0D18-897502DAFD37}"/>
                </a:ext>
              </a:extLst>
            </p:cNvPr>
            <p:cNvSpPr txBox="1"/>
            <p:nvPr/>
          </p:nvSpPr>
          <p:spPr>
            <a:xfrm>
              <a:off x="4618826" y="3188529"/>
              <a:ext cx="3756812" cy="478079"/>
            </a:xfrm>
            <a:prstGeom prst="rect">
              <a:avLst/>
            </a:prstGeom>
            <a:noFill/>
          </p:spPr>
          <p:txBody>
            <a:bodyPr wrap="squar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10000"/>
                </a:lnSpc>
                <a:spcAft>
                  <a:spcPts val="600"/>
                </a:spcAft>
                <a:defRPr/>
              </a:pPr>
              <a:r>
                <a:rPr lang="en-US" sz="2400" b="1" dirty="0">
                  <a:latin typeface="+mj-lt"/>
                  <a:ea typeface="+mn-lt"/>
                  <a:cs typeface="+mn-lt"/>
                </a:rPr>
                <a:t>First Compute + Audio DSP</a:t>
              </a:r>
            </a:p>
          </p:txBody>
        </p:sp>
        <p:cxnSp>
          <p:nvCxnSpPr>
            <p:cNvPr id="11" name="Straight Connector 10">
              <a:extLst>
                <a:ext uri="{FF2B5EF4-FFF2-40B4-BE49-F238E27FC236}">
                  <a16:creationId xmlns:a16="http://schemas.microsoft.com/office/drawing/2014/main" id="{33F65180-6A1A-AAE0-5952-823FEAD5B10B}"/>
                </a:ext>
              </a:extLst>
            </p:cNvPr>
            <p:cNvCxnSpPr/>
            <p:nvPr/>
          </p:nvCxnSpPr>
          <p:spPr>
            <a:xfrm>
              <a:off x="4618826" y="3100218"/>
              <a:ext cx="34399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9A3BCBA-2A4F-A452-21CD-EE5D242FE157}"/>
              </a:ext>
            </a:extLst>
          </p:cNvPr>
          <p:cNvSpPr txBox="1"/>
          <p:nvPr/>
        </p:nvSpPr>
        <p:spPr>
          <a:xfrm>
            <a:off x="5516791" y="3080342"/>
            <a:ext cx="5087717" cy="1861856"/>
          </a:xfrm>
          <a:prstGeom prst="rect">
            <a:avLst/>
          </a:prstGeom>
          <a:noFill/>
        </p:spPr>
        <p:txBody>
          <a:bodyPr wrap="square">
            <a:spAutoFit/>
          </a:bodyPr>
          <a:lstStyle/>
          <a:p>
            <a:pPr>
              <a:lnSpc>
                <a:spcPct val="130000"/>
              </a:lnSpc>
              <a:spcAft>
                <a:spcPts val="600"/>
              </a:spcAft>
              <a:defRPr/>
            </a:pPr>
            <a:r>
              <a:rPr lang="en-US" dirty="0">
                <a:ea typeface="+mn-lt"/>
                <a:cs typeface="+mn-lt"/>
              </a:rPr>
              <a:t>First and only Teams Room Compute with comprehensive, built-in DSP reduces the need for specialty DSP hardware, delivering premium sound quality while making installs simpler and ensuring greater system reliability.</a:t>
            </a:r>
            <a:endParaRPr lang="en-US" sz="2000" b="1" dirty="0">
              <a:latin typeface="+mj-lt"/>
              <a:ea typeface="+mn-lt"/>
              <a:cs typeface="+mn-lt"/>
            </a:endParaRPr>
          </a:p>
        </p:txBody>
      </p:sp>
      <p:sp>
        <p:nvSpPr>
          <p:cNvPr id="18" name="Title 1">
            <a:extLst>
              <a:ext uri="{FF2B5EF4-FFF2-40B4-BE49-F238E27FC236}">
                <a16:creationId xmlns:a16="http://schemas.microsoft.com/office/drawing/2014/main" id="{9AD7234E-E36E-883D-9029-35BB0A1F3DB0}"/>
              </a:ext>
            </a:extLst>
          </p:cNvPr>
          <p:cNvSpPr>
            <a:spLocks noGrp="1"/>
          </p:cNvSpPr>
          <p:nvPr>
            <p:ph type="title"/>
          </p:nvPr>
        </p:nvSpPr>
        <p:spPr>
          <a:xfrm>
            <a:off x="5609606" y="538927"/>
            <a:ext cx="6137216" cy="616652"/>
          </a:xfrm>
        </p:spPr>
        <p:txBody>
          <a:bodyPr/>
          <a:lstStyle/>
          <a:p>
            <a:r>
              <a:rPr lang="en-US" sz="1400" dirty="0">
                <a:solidFill>
                  <a:schemeClr val="bg1">
                    <a:lumMod val="75000"/>
                  </a:schemeClr>
                </a:solidFill>
              </a:rPr>
              <a:t>What Makes the IntelliMix Foundation System Different?</a:t>
            </a:r>
          </a:p>
        </p:txBody>
      </p:sp>
      <p:sp>
        <p:nvSpPr>
          <p:cNvPr id="19" name="Graphic 4">
            <a:extLst>
              <a:ext uri="{FF2B5EF4-FFF2-40B4-BE49-F238E27FC236}">
                <a16:creationId xmlns:a16="http://schemas.microsoft.com/office/drawing/2014/main" id="{BE35B659-8625-035D-0DE6-2A698ADBFF46}"/>
              </a:ext>
            </a:extLst>
          </p:cNvPr>
          <p:cNvSpPr/>
          <p:nvPr/>
        </p:nvSpPr>
        <p:spPr>
          <a:xfrm>
            <a:off x="2519234" y="1996244"/>
            <a:ext cx="2717614" cy="1844814"/>
          </a:xfrm>
          <a:custGeom>
            <a:avLst/>
            <a:gdLst>
              <a:gd name="connsiteX0" fmla="*/ 6130767 w 7083456"/>
              <a:gd name="connsiteY0" fmla="*/ 4808411 h 4808505"/>
              <a:gd name="connsiteX1" fmla="*/ 0 w 7083456"/>
              <a:gd name="connsiteY1" fmla="*/ 4808411 h 4808505"/>
              <a:gd name="connsiteX2" fmla="*/ 577406 w 7083456"/>
              <a:gd name="connsiteY2" fmla="*/ 332042 h 4808505"/>
              <a:gd name="connsiteX3" fmla="*/ 952690 w 7083456"/>
              <a:gd name="connsiteY3" fmla="*/ 0 h 4808505"/>
              <a:gd name="connsiteX4" fmla="*/ 7083457 w 7083456"/>
              <a:gd name="connsiteY4" fmla="*/ 0 h 4808505"/>
              <a:gd name="connsiteX5" fmla="*/ 6506051 w 7083456"/>
              <a:gd name="connsiteY5" fmla="*/ 4476465 h 4808505"/>
              <a:gd name="connsiteX6" fmla="*/ 6130767 w 7083456"/>
              <a:gd name="connsiteY6" fmla="*/ 4808506 h 48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56" h="4808505">
                <a:moveTo>
                  <a:pt x="6130767" y="4808411"/>
                </a:moveTo>
                <a:lnTo>
                  <a:pt x="0" y="4808411"/>
                </a:lnTo>
                <a:lnTo>
                  <a:pt x="577406" y="332042"/>
                </a:lnTo>
                <a:cubicBezTo>
                  <a:pt x="600742" y="142494"/>
                  <a:pt x="761714" y="0"/>
                  <a:pt x="952690" y="0"/>
                </a:cubicBezTo>
                <a:lnTo>
                  <a:pt x="7083457" y="0"/>
                </a:lnTo>
                <a:lnTo>
                  <a:pt x="6506051" y="4476465"/>
                </a:lnTo>
                <a:cubicBezTo>
                  <a:pt x="6482810" y="4666012"/>
                  <a:pt x="6321743" y="4808506"/>
                  <a:pt x="6130767" y="4808506"/>
                </a:cubicBezTo>
                <a:close/>
              </a:path>
            </a:pathLst>
          </a:custGeom>
          <a:gradFill>
            <a:gsLst>
              <a:gs pos="575">
                <a:schemeClr val="bg1">
                  <a:alpha val="80000"/>
                </a:schemeClr>
              </a:gs>
              <a:gs pos="34000">
                <a:srgbClr val="BC8ADB"/>
              </a:gs>
              <a:gs pos="100000">
                <a:srgbClr val="480A86"/>
              </a:gs>
            </a:gsLst>
            <a:lin ang="2700000" scaled="0"/>
          </a:gradFill>
          <a:ln w="9525" cap="flat">
            <a:noFill/>
            <a:prstDash val="solid"/>
            <a:miter/>
          </a:ln>
        </p:spPr>
        <p:txBody>
          <a:bodyPr lIns="720000" rIns="540000" rtlCol="0" anchor="ctr"/>
          <a:lstStyle/>
          <a:p>
            <a:pPr>
              <a:lnSpc>
                <a:spcPct val="120000"/>
              </a:lnSpc>
            </a:pPr>
            <a:r>
              <a:rPr lang="en-US" sz="1800">
                <a:solidFill>
                  <a:schemeClr val="bg1"/>
                </a:solidFill>
                <a:latin typeface="+mn-lt"/>
                <a:ea typeface="Bebas Neue" charset="0"/>
                <a:cs typeface="Bebas Neue" charset="0"/>
              </a:rPr>
              <a:t>   </a:t>
            </a:r>
            <a:endParaRPr lang="en-US"/>
          </a:p>
        </p:txBody>
      </p:sp>
      <p:sp>
        <p:nvSpPr>
          <p:cNvPr id="20" name="TextBox 19">
            <a:extLst>
              <a:ext uri="{FF2B5EF4-FFF2-40B4-BE49-F238E27FC236}">
                <a16:creationId xmlns:a16="http://schemas.microsoft.com/office/drawing/2014/main" id="{52A7F84A-7F9B-CFF8-36DC-CDD4E8FC7451}"/>
              </a:ext>
            </a:extLst>
          </p:cNvPr>
          <p:cNvSpPr txBox="1"/>
          <p:nvPr/>
        </p:nvSpPr>
        <p:spPr>
          <a:xfrm>
            <a:off x="2910235" y="2430755"/>
            <a:ext cx="1733808" cy="1303049"/>
          </a:xfrm>
          <a:prstGeom prst="rect">
            <a:avLst/>
          </a:prstGeom>
          <a:noFill/>
        </p:spPr>
        <p:txBody>
          <a:bodyPr wrap="non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lnSpc>
                <a:spcPct val="80000"/>
              </a:lnSpc>
              <a:defRPr/>
            </a:pPr>
            <a:r>
              <a:rPr lang="en-US" sz="9600" b="1">
                <a:solidFill>
                  <a:schemeClr val="bg1">
                    <a:alpha val="20000"/>
                  </a:schemeClr>
                </a:solidFill>
                <a:latin typeface="Arial Black" panose="020B0A04020102020204"/>
                <a:ea typeface="Bebas Neue" charset="0"/>
                <a:cs typeface="Bebas Neue" charset="0"/>
              </a:rPr>
              <a:t>03</a:t>
            </a:r>
          </a:p>
        </p:txBody>
      </p:sp>
      <p:sp>
        <p:nvSpPr>
          <p:cNvPr id="21" name="TextBox 20">
            <a:extLst>
              <a:ext uri="{FF2B5EF4-FFF2-40B4-BE49-F238E27FC236}">
                <a16:creationId xmlns:a16="http://schemas.microsoft.com/office/drawing/2014/main" id="{BAAEABFA-B0DD-5E64-9E4E-063708B97409}"/>
              </a:ext>
            </a:extLst>
          </p:cNvPr>
          <p:cNvSpPr txBox="1"/>
          <p:nvPr/>
        </p:nvSpPr>
        <p:spPr>
          <a:xfrm>
            <a:off x="3941010" y="2942192"/>
            <a:ext cx="1190134" cy="344582"/>
          </a:xfrm>
          <a:prstGeom prst="rect">
            <a:avLst/>
          </a:prstGeom>
          <a:noFill/>
        </p:spPr>
        <p:txBody>
          <a:bodyPr wrap="non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lnSpc>
                <a:spcPct val="80000"/>
              </a:lnSpc>
              <a:defRPr/>
            </a:pPr>
            <a:r>
              <a:rPr lang="en-US" sz="2000" b="1" spc="300">
                <a:solidFill>
                  <a:srgbClr val="B2FF33"/>
                </a:solidFill>
                <a:latin typeface="Arial Black" panose="020B0A04020102020204"/>
                <a:ea typeface="Bebas Neue" charset="0"/>
                <a:cs typeface="Bebas Neue" charset="0"/>
              </a:rPr>
              <a:t>#</a:t>
            </a:r>
            <a:r>
              <a:rPr lang="en-US" sz="2000" b="1" spc="100">
                <a:solidFill>
                  <a:schemeClr val="bg1"/>
                </a:solidFill>
                <a:latin typeface="Arial Black" panose="020B0A04020102020204"/>
                <a:ea typeface="Bebas Neue" charset="0"/>
                <a:cs typeface="Bebas Neue" charset="0"/>
              </a:rPr>
              <a:t>Three</a:t>
            </a:r>
          </a:p>
        </p:txBody>
      </p:sp>
    </p:spTree>
    <p:extLst>
      <p:ext uri="{BB962C8B-B14F-4D97-AF65-F5344CB8AC3E}">
        <p14:creationId xmlns:p14="http://schemas.microsoft.com/office/powerpoint/2010/main" val="831020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6AF4C-B863-7938-F7D7-1CE9971FBD98}"/>
            </a:ext>
          </a:extLst>
        </p:cNvPr>
        <p:cNvGrpSpPr/>
        <p:nvPr/>
      </p:nvGrpSpPr>
      <p:grpSpPr>
        <a:xfrm>
          <a:off x="0" y="0"/>
          <a:ext cx="0" cy="0"/>
          <a:chOff x="0" y="0"/>
          <a:chExt cx="0" cy="0"/>
        </a:xfrm>
      </p:grpSpPr>
      <p:pic>
        <p:nvPicPr>
          <p:cNvPr id="12290" name="Picture 2">
            <a:extLst>
              <a:ext uri="{FF2B5EF4-FFF2-40B4-BE49-F238E27FC236}">
                <a16:creationId xmlns:a16="http://schemas.microsoft.com/office/drawing/2014/main" id="{67973ADD-4C61-11A1-5AF4-CB60E4281B3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7677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A63DBF1B-16A5-DC88-DE43-F22444E4C9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2983" y="1"/>
            <a:ext cx="3149600" cy="6857999"/>
          </a:xfrm>
          <a:prstGeom prst="rect">
            <a:avLst/>
          </a:prstGeom>
        </p:spPr>
      </p:pic>
      <p:pic>
        <p:nvPicPr>
          <p:cNvPr id="6" name="Bild 14">
            <a:extLst>
              <a:ext uri="{FF2B5EF4-FFF2-40B4-BE49-F238E27FC236}">
                <a16:creationId xmlns:a16="http://schemas.microsoft.com/office/drawing/2014/main" id="{CC4FBD27-E63A-E518-F4DA-BBA1F26EC3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grpSp>
        <p:nvGrpSpPr>
          <p:cNvPr id="8" name="Group 7">
            <a:extLst>
              <a:ext uri="{FF2B5EF4-FFF2-40B4-BE49-F238E27FC236}">
                <a16:creationId xmlns:a16="http://schemas.microsoft.com/office/drawing/2014/main" id="{5B3344B0-A7CE-02C3-A648-F9962D4AA0F3}"/>
              </a:ext>
            </a:extLst>
          </p:cNvPr>
          <p:cNvGrpSpPr/>
          <p:nvPr/>
        </p:nvGrpSpPr>
        <p:grpSpPr>
          <a:xfrm>
            <a:off x="5627849" y="2274360"/>
            <a:ext cx="4471191" cy="566391"/>
            <a:chOff x="4618826" y="3100218"/>
            <a:chExt cx="3568608" cy="566390"/>
          </a:xfrm>
        </p:grpSpPr>
        <p:sp>
          <p:nvSpPr>
            <p:cNvPr id="10" name="TextBox 9">
              <a:extLst>
                <a:ext uri="{FF2B5EF4-FFF2-40B4-BE49-F238E27FC236}">
                  <a16:creationId xmlns:a16="http://schemas.microsoft.com/office/drawing/2014/main" id="{E3BF7C94-6122-37B5-8DE7-247815D38A60}"/>
                </a:ext>
              </a:extLst>
            </p:cNvPr>
            <p:cNvSpPr txBox="1"/>
            <p:nvPr/>
          </p:nvSpPr>
          <p:spPr>
            <a:xfrm>
              <a:off x="4618826" y="3188529"/>
              <a:ext cx="3568608" cy="478079"/>
            </a:xfrm>
            <a:prstGeom prst="rect">
              <a:avLst/>
            </a:prstGeom>
            <a:noFill/>
          </p:spPr>
          <p:txBody>
            <a:bodyPr wrap="squar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10000"/>
                </a:lnSpc>
                <a:spcAft>
                  <a:spcPts val="600"/>
                </a:spcAft>
                <a:defRPr/>
              </a:pPr>
              <a:r>
                <a:rPr lang="en-US" sz="2400" dirty="0">
                  <a:latin typeface="+mj-lt"/>
                  <a:ea typeface="+mn-lt"/>
                  <a:cs typeface="+mn-lt"/>
                </a:rPr>
                <a:t>Flexible Configuration</a:t>
              </a:r>
              <a:endParaRPr lang="en-US" sz="2400" b="1" dirty="0">
                <a:latin typeface="+mj-lt"/>
                <a:ea typeface="+mn-lt"/>
                <a:cs typeface="+mn-lt"/>
              </a:endParaRPr>
            </a:p>
          </p:txBody>
        </p:sp>
        <p:cxnSp>
          <p:nvCxnSpPr>
            <p:cNvPr id="11" name="Straight Connector 10">
              <a:extLst>
                <a:ext uri="{FF2B5EF4-FFF2-40B4-BE49-F238E27FC236}">
                  <a16:creationId xmlns:a16="http://schemas.microsoft.com/office/drawing/2014/main" id="{438A5DB5-2157-BCAB-430A-C772BF8C8FEF}"/>
                </a:ext>
              </a:extLst>
            </p:cNvPr>
            <p:cNvCxnSpPr/>
            <p:nvPr/>
          </p:nvCxnSpPr>
          <p:spPr>
            <a:xfrm>
              <a:off x="4618826" y="3100218"/>
              <a:ext cx="34399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B8BE02F-E239-0C22-6BEC-D0E5815C74EF}"/>
              </a:ext>
            </a:extLst>
          </p:cNvPr>
          <p:cNvSpPr txBox="1"/>
          <p:nvPr/>
        </p:nvSpPr>
        <p:spPr>
          <a:xfrm>
            <a:off x="5524542" y="3082279"/>
            <a:ext cx="5791519" cy="1855380"/>
          </a:xfrm>
          <a:prstGeom prst="rect">
            <a:avLst/>
          </a:prstGeom>
          <a:noFill/>
        </p:spPr>
        <p:txBody>
          <a:bodyPr wrap="square">
            <a:spAutoFit/>
          </a:bodyPr>
          <a:lstStyle/>
          <a:p>
            <a:pPr>
              <a:lnSpc>
                <a:spcPct val="130000"/>
              </a:lnSpc>
              <a:spcAft>
                <a:spcPts val="600"/>
              </a:spcAft>
              <a:defRPr/>
            </a:pPr>
            <a:r>
              <a:rPr lang="en-US" dirty="0">
                <a:ea typeface="+mn-lt"/>
                <a:cs typeface="+mn-lt"/>
              </a:rPr>
              <a:t>Dante I/</a:t>
            </a:r>
            <a:r>
              <a:rPr lang="en-US" dirty="0" err="1">
                <a:ea typeface="+mn-lt"/>
                <a:cs typeface="+mn-lt"/>
              </a:rPr>
              <a:t>Os</a:t>
            </a:r>
            <a:r>
              <a:rPr lang="en-US" dirty="0">
                <a:ea typeface="+mn-lt"/>
                <a:cs typeface="+mn-lt"/>
              </a:rPr>
              <a:t> allow to mix and match networked Shure Microflex Ecosystem and third-party camera and control solutions for effortless deployment and scaling into all room types and sizes, with expandability if room needs change</a:t>
            </a:r>
          </a:p>
        </p:txBody>
      </p:sp>
      <p:sp>
        <p:nvSpPr>
          <p:cNvPr id="16" name="Graphic 4">
            <a:extLst>
              <a:ext uri="{FF2B5EF4-FFF2-40B4-BE49-F238E27FC236}">
                <a16:creationId xmlns:a16="http://schemas.microsoft.com/office/drawing/2014/main" id="{55BEB9B8-170E-8977-0395-E29A737AB22E}"/>
              </a:ext>
            </a:extLst>
          </p:cNvPr>
          <p:cNvSpPr/>
          <p:nvPr/>
        </p:nvSpPr>
        <p:spPr>
          <a:xfrm>
            <a:off x="2519234" y="1996244"/>
            <a:ext cx="2717614" cy="1844814"/>
          </a:xfrm>
          <a:custGeom>
            <a:avLst/>
            <a:gdLst>
              <a:gd name="connsiteX0" fmla="*/ 6130767 w 7083456"/>
              <a:gd name="connsiteY0" fmla="*/ 4808411 h 4808505"/>
              <a:gd name="connsiteX1" fmla="*/ 0 w 7083456"/>
              <a:gd name="connsiteY1" fmla="*/ 4808411 h 4808505"/>
              <a:gd name="connsiteX2" fmla="*/ 577406 w 7083456"/>
              <a:gd name="connsiteY2" fmla="*/ 332042 h 4808505"/>
              <a:gd name="connsiteX3" fmla="*/ 952690 w 7083456"/>
              <a:gd name="connsiteY3" fmla="*/ 0 h 4808505"/>
              <a:gd name="connsiteX4" fmla="*/ 7083457 w 7083456"/>
              <a:gd name="connsiteY4" fmla="*/ 0 h 4808505"/>
              <a:gd name="connsiteX5" fmla="*/ 6506051 w 7083456"/>
              <a:gd name="connsiteY5" fmla="*/ 4476465 h 4808505"/>
              <a:gd name="connsiteX6" fmla="*/ 6130767 w 7083456"/>
              <a:gd name="connsiteY6" fmla="*/ 4808506 h 48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56" h="4808505">
                <a:moveTo>
                  <a:pt x="6130767" y="4808411"/>
                </a:moveTo>
                <a:lnTo>
                  <a:pt x="0" y="4808411"/>
                </a:lnTo>
                <a:lnTo>
                  <a:pt x="577406" y="332042"/>
                </a:lnTo>
                <a:cubicBezTo>
                  <a:pt x="600742" y="142494"/>
                  <a:pt x="761714" y="0"/>
                  <a:pt x="952690" y="0"/>
                </a:cubicBezTo>
                <a:lnTo>
                  <a:pt x="7083457" y="0"/>
                </a:lnTo>
                <a:lnTo>
                  <a:pt x="6506051" y="4476465"/>
                </a:lnTo>
                <a:cubicBezTo>
                  <a:pt x="6482810" y="4666012"/>
                  <a:pt x="6321743" y="4808506"/>
                  <a:pt x="6130767" y="4808506"/>
                </a:cubicBezTo>
                <a:close/>
              </a:path>
            </a:pathLst>
          </a:custGeom>
          <a:gradFill>
            <a:gsLst>
              <a:gs pos="575">
                <a:schemeClr val="bg1">
                  <a:alpha val="80000"/>
                </a:schemeClr>
              </a:gs>
              <a:gs pos="34000">
                <a:srgbClr val="BC8ADB"/>
              </a:gs>
              <a:gs pos="100000">
                <a:srgbClr val="480A86"/>
              </a:gs>
            </a:gsLst>
            <a:lin ang="2700000" scaled="0"/>
          </a:gradFill>
          <a:ln w="9525" cap="flat">
            <a:noFill/>
            <a:prstDash val="solid"/>
            <a:miter/>
          </a:ln>
        </p:spPr>
        <p:txBody>
          <a:bodyPr lIns="720000" rIns="540000" rtlCol="0" anchor="ctr"/>
          <a:lstStyle/>
          <a:p>
            <a:pPr>
              <a:lnSpc>
                <a:spcPct val="120000"/>
              </a:lnSpc>
            </a:pPr>
            <a:r>
              <a:rPr lang="en-US" sz="1800">
                <a:solidFill>
                  <a:schemeClr val="bg1"/>
                </a:solidFill>
                <a:latin typeface="+mn-lt"/>
                <a:ea typeface="Bebas Neue" charset="0"/>
                <a:cs typeface="Bebas Neue" charset="0"/>
              </a:rPr>
              <a:t>   </a:t>
            </a:r>
            <a:endParaRPr lang="en-US"/>
          </a:p>
        </p:txBody>
      </p:sp>
      <p:sp>
        <p:nvSpPr>
          <p:cNvPr id="14" name="TextBox 13">
            <a:extLst>
              <a:ext uri="{FF2B5EF4-FFF2-40B4-BE49-F238E27FC236}">
                <a16:creationId xmlns:a16="http://schemas.microsoft.com/office/drawing/2014/main" id="{AFA1C42C-CB1E-B064-97C0-6D9A27B3FC44}"/>
              </a:ext>
            </a:extLst>
          </p:cNvPr>
          <p:cNvSpPr txBox="1"/>
          <p:nvPr/>
        </p:nvSpPr>
        <p:spPr>
          <a:xfrm>
            <a:off x="2910235" y="2430755"/>
            <a:ext cx="1733808" cy="1303049"/>
          </a:xfrm>
          <a:prstGeom prst="rect">
            <a:avLst/>
          </a:prstGeom>
          <a:noFill/>
        </p:spPr>
        <p:txBody>
          <a:bodyPr wrap="non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lnSpc>
                <a:spcPct val="80000"/>
              </a:lnSpc>
              <a:defRPr/>
            </a:pPr>
            <a:r>
              <a:rPr lang="en-US" sz="9600" b="1" dirty="0">
                <a:solidFill>
                  <a:schemeClr val="bg1">
                    <a:alpha val="20000"/>
                  </a:schemeClr>
                </a:solidFill>
                <a:latin typeface="Arial Black" panose="020B0A04020102020204"/>
                <a:ea typeface="Bebas Neue" charset="0"/>
                <a:cs typeface="Bebas Neue" charset="0"/>
              </a:rPr>
              <a:t>04</a:t>
            </a:r>
          </a:p>
        </p:txBody>
      </p:sp>
      <p:sp>
        <p:nvSpPr>
          <p:cNvPr id="15" name="TextBox 14">
            <a:extLst>
              <a:ext uri="{FF2B5EF4-FFF2-40B4-BE49-F238E27FC236}">
                <a16:creationId xmlns:a16="http://schemas.microsoft.com/office/drawing/2014/main" id="{C4E3A809-2896-2176-E273-90AB288A0B93}"/>
              </a:ext>
            </a:extLst>
          </p:cNvPr>
          <p:cNvSpPr txBox="1"/>
          <p:nvPr/>
        </p:nvSpPr>
        <p:spPr>
          <a:xfrm>
            <a:off x="3941010" y="2942192"/>
            <a:ext cx="971613" cy="344582"/>
          </a:xfrm>
          <a:prstGeom prst="rect">
            <a:avLst/>
          </a:prstGeom>
          <a:noFill/>
        </p:spPr>
        <p:txBody>
          <a:bodyPr wrap="non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lnSpc>
                <a:spcPct val="80000"/>
              </a:lnSpc>
              <a:defRPr/>
            </a:pPr>
            <a:r>
              <a:rPr lang="en-US" sz="2000" b="1" spc="300" dirty="0">
                <a:solidFill>
                  <a:srgbClr val="B2FF33"/>
                </a:solidFill>
                <a:latin typeface="Arial Black" panose="020B0A04020102020204"/>
                <a:ea typeface="Bebas Neue" charset="0"/>
                <a:cs typeface="Bebas Neue" charset="0"/>
              </a:rPr>
              <a:t>#</a:t>
            </a:r>
            <a:r>
              <a:rPr lang="en-US" sz="2000" b="1" spc="100" dirty="0">
                <a:solidFill>
                  <a:schemeClr val="bg1"/>
                </a:solidFill>
                <a:latin typeface="Arial Black" panose="020B0A04020102020204"/>
                <a:ea typeface="Bebas Neue" charset="0"/>
                <a:cs typeface="Bebas Neue" charset="0"/>
              </a:rPr>
              <a:t>Four</a:t>
            </a:r>
          </a:p>
        </p:txBody>
      </p:sp>
      <p:sp>
        <p:nvSpPr>
          <p:cNvPr id="17" name="Title 1">
            <a:extLst>
              <a:ext uri="{FF2B5EF4-FFF2-40B4-BE49-F238E27FC236}">
                <a16:creationId xmlns:a16="http://schemas.microsoft.com/office/drawing/2014/main" id="{1EFDC524-5320-A880-ACD6-B14E35989AC8}"/>
              </a:ext>
            </a:extLst>
          </p:cNvPr>
          <p:cNvSpPr>
            <a:spLocks noGrp="1"/>
          </p:cNvSpPr>
          <p:nvPr>
            <p:ph type="title"/>
          </p:nvPr>
        </p:nvSpPr>
        <p:spPr>
          <a:xfrm>
            <a:off x="5609606" y="538927"/>
            <a:ext cx="6137216" cy="616652"/>
          </a:xfrm>
        </p:spPr>
        <p:txBody>
          <a:bodyPr/>
          <a:lstStyle/>
          <a:p>
            <a:r>
              <a:rPr lang="en-US" sz="1400" dirty="0">
                <a:solidFill>
                  <a:schemeClr val="bg1">
                    <a:lumMod val="75000"/>
                  </a:schemeClr>
                </a:solidFill>
              </a:rPr>
              <a:t>What Makes the IntelliMix Foundation System Different?</a:t>
            </a:r>
          </a:p>
        </p:txBody>
      </p:sp>
    </p:spTree>
    <p:extLst>
      <p:ext uri="{BB962C8B-B14F-4D97-AF65-F5344CB8AC3E}">
        <p14:creationId xmlns:p14="http://schemas.microsoft.com/office/powerpoint/2010/main" val="148391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F54C9-CCC2-00A6-FD8F-090B3D6A680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7E9483-E773-35C2-E8FC-91F2091657FE}"/>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raphic 28">
            <a:extLst>
              <a:ext uri="{FF2B5EF4-FFF2-40B4-BE49-F238E27FC236}">
                <a16:creationId xmlns:a16="http://schemas.microsoft.com/office/drawing/2014/main" id="{170E329D-77C3-3313-420B-9D0CCBA13444}"/>
              </a:ext>
            </a:extLst>
          </p:cNvPr>
          <p:cNvSpPr/>
          <p:nvPr/>
        </p:nvSpPr>
        <p:spPr>
          <a:xfrm>
            <a:off x="-1250833" y="-6199"/>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632B4F0-1C1E-2C65-2E19-4B3F855A80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sp>
        <p:nvSpPr>
          <p:cNvPr id="3" name="TextBox 11">
            <a:extLst>
              <a:ext uri="{FF2B5EF4-FFF2-40B4-BE49-F238E27FC236}">
                <a16:creationId xmlns:a16="http://schemas.microsoft.com/office/drawing/2014/main" id="{417B63E4-BA4B-DC22-03EC-AF314DE27B6B}"/>
              </a:ext>
            </a:extLst>
          </p:cNvPr>
          <p:cNvSpPr txBox="1"/>
          <p:nvPr/>
        </p:nvSpPr>
        <p:spPr>
          <a:xfrm>
            <a:off x="365111" y="1892446"/>
            <a:ext cx="10091651" cy="2862322"/>
          </a:xfrm>
          <a:prstGeom prst="rect">
            <a:avLst/>
          </a:prstGeom>
          <a:noFill/>
        </p:spPr>
        <p:txBody>
          <a:bodyPr wrap="square" lIns="0" tIns="45720" rIns="91440" bIns="45720" rtlCol="0" anchor="t">
            <a:spAutoFit/>
          </a:bodyPr>
          <a:lstStyle/>
          <a:p>
            <a:pPr>
              <a:defRPr/>
            </a:pPr>
            <a:r>
              <a:rPr kumimoji="0" lang="en-US" sz="3600" b="1" i="0" u="none" strike="noStrike" kern="1200" cap="none" spc="0" normalizeH="0" baseline="0" noProof="0">
                <a:ln>
                  <a:noFill/>
                </a:ln>
                <a:solidFill>
                  <a:srgbClr val="FFFFFF"/>
                </a:solidFill>
                <a:effectLst/>
                <a:uLnTx/>
                <a:uFillTx/>
                <a:latin typeface="Arial Black" panose="020B0A04020102020204"/>
                <a:ea typeface="Bebas Neue" charset="0"/>
                <a:cs typeface="Bebas Neue" charset="0"/>
              </a:rPr>
              <a:t>“We know very well that absolute perfection cannot be attained, </a:t>
            </a:r>
            <a:endParaRPr lang="en-US">
              <a:solidFill>
                <a:srgbClr val="000000"/>
              </a:solidFill>
              <a:latin typeface="Aptos" panose="020B0004020202020204"/>
              <a:ea typeface="Bebas Neue" charset="0"/>
              <a:cs typeface="Bebas Neue" charset="0"/>
            </a:endParaRPr>
          </a:p>
          <a:p>
            <a:pPr marL="0" marR="0" lvl="0" indent="0" algn="l" defTabSz="914400" rtl="0">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B2FF33"/>
                </a:solidFill>
                <a:effectLst/>
                <a:uLnTx/>
                <a:uFillTx/>
                <a:latin typeface="Arial Black" panose="020B0A04020102020204"/>
                <a:ea typeface="Bebas Neue" charset="0"/>
                <a:cs typeface="Bebas Neue" charset="0"/>
              </a:rPr>
              <a:t>but we will never stop striving for it</a:t>
            </a:r>
            <a:r>
              <a:rPr kumimoji="0" lang="en-US" sz="3600" b="1" i="0" u="none" strike="noStrike" kern="1200" cap="none" spc="0" normalizeH="0" baseline="0" noProof="0">
                <a:ln>
                  <a:noFill/>
                </a:ln>
                <a:solidFill>
                  <a:srgbClr val="FFFFFF"/>
                </a:solidFill>
                <a:effectLst/>
                <a:uLnTx/>
                <a:uFillTx/>
                <a:latin typeface="Arial Black" panose="020B0A04020102020204"/>
                <a:ea typeface="Bebas Neue" charset="0"/>
                <a:cs typeface="Bebas Neue" charset="0"/>
              </a:rPr>
              <a: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Black" panose="020B0A04020102020204"/>
              <a:ea typeface="Bebas Neue" charset="0"/>
              <a:cs typeface="Bebas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Black" panose="020B0A04020102020204"/>
                <a:ea typeface="Bebas Neue" charset="0"/>
                <a:cs typeface="Bebas Neue" charset="0"/>
              </a:rPr>
              <a:t>—S.N. Shure</a:t>
            </a:r>
            <a:endParaRPr lang="en-US" sz="3600" b="1" i="0" u="none" strike="noStrike" kern="1200" cap="none" spc="0" normalizeH="0" baseline="0" noProof="0">
              <a:ln>
                <a:noFill/>
              </a:ln>
              <a:solidFill>
                <a:srgbClr val="FFFFFF"/>
              </a:solidFill>
              <a:effectLst/>
              <a:uLnTx/>
              <a:uFillTx/>
              <a:latin typeface="Arial Black" panose="020B0A04020102020204"/>
              <a:ea typeface="Bebas Neue" charset="0"/>
              <a:cs typeface="Bebas Neue" charset="0"/>
            </a:endParaRPr>
          </a:p>
        </p:txBody>
      </p:sp>
    </p:spTree>
    <p:extLst>
      <p:ext uri="{BB962C8B-B14F-4D97-AF65-F5344CB8AC3E}">
        <p14:creationId xmlns:p14="http://schemas.microsoft.com/office/powerpoint/2010/main" val="1164549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BC59-0E90-A7D2-C260-F28B97B83375}"/>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D7653B77-36FC-7FE1-3220-7B2350BE29E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46106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ACDC0285-CB12-BAC6-D26B-23424C25D9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6752" y="-1"/>
            <a:ext cx="3149600" cy="6857999"/>
          </a:xfrm>
          <a:prstGeom prst="rect">
            <a:avLst/>
          </a:prstGeom>
        </p:spPr>
      </p:pic>
      <p:pic>
        <p:nvPicPr>
          <p:cNvPr id="6" name="Bild 14">
            <a:extLst>
              <a:ext uri="{FF2B5EF4-FFF2-40B4-BE49-F238E27FC236}">
                <a16:creationId xmlns:a16="http://schemas.microsoft.com/office/drawing/2014/main" id="{B06F9DB7-E7EB-D5F6-1DCA-A3D74AF6CE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grpSp>
        <p:nvGrpSpPr>
          <p:cNvPr id="8" name="Group 7">
            <a:extLst>
              <a:ext uri="{FF2B5EF4-FFF2-40B4-BE49-F238E27FC236}">
                <a16:creationId xmlns:a16="http://schemas.microsoft.com/office/drawing/2014/main" id="{479CF4DC-0CA6-8B57-87AC-CC79C44F2A75}"/>
              </a:ext>
            </a:extLst>
          </p:cNvPr>
          <p:cNvGrpSpPr/>
          <p:nvPr/>
        </p:nvGrpSpPr>
        <p:grpSpPr>
          <a:xfrm>
            <a:off x="5627849" y="2274360"/>
            <a:ext cx="4471191" cy="566391"/>
            <a:chOff x="4618826" y="3100218"/>
            <a:chExt cx="3568608" cy="566390"/>
          </a:xfrm>
        </p:grpSpPr>
        <p:sp>
          <p:nvSpPr>
            <p:cNvPr id="10" name="TextBox 9">
              <a:extLst>
                <a:ext uri="{FF2B5EF4-FFF2-40B4-BE49-F238E27FC236}">
                  <a16:creationId xmlns:a16="http://schemas.microsoft.com/office/drawing/2014/main" id="{A99CF4A2-3988-2DC0-210E-F50EB107E22A}"/>
                </a:ext>
              </a:extLst>
            </p:cNvPr>
            <p:cNvSpPr txBox="1"/>
            <p:nvPr/>
          </p:nvSpPr>
          <p:spPr>
            <a:xfrm>
              <a:off x="4618826" y="3188529"/>
              <a:ext cx="3568608" cy="478079"/>
            </a:xfrm>
            <a:prstGeom prst="rect">
              <a:avLst/>
            </a:prstGeom>
            <a:noFill/>
          </p:spPr>
          <p:txBody>
            <a:bodyPr wrap="squar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10000"/>
                </a:lnSpc>
                <a:spcAft>
                  <a:spcPts val="600"/>
                </a:spcAft>
                <a:defRPr/>
              </a:pPr>
              <a:r>
                <a:rPr lang="en-US" sz="2400" b="1" dirty="0">
                  <a:latin typeface="+mj-lt"/>
                  <a:ea typeface="+mn-lt"/>
                  <a:cs typeface="+mn-lt"/>
                </a:rPr>
                <a:t>Premium Global Support</a:t>
              </a:r>
            </a:p>
          </p:txBody>
        </p:sp>
        <p:cxnSp>
          <p:nvCxnSpPr>
            <p:cNvPr id="11" name="Straight Connector 10">
              <a:extLst>
                <a:ext uri="{FF2B5EF4-FFF2-40B4-BE49-F238E27FC236}">
                  <a16:creationId xmlns:a16="http://schemas.microsoft.com/office/drawing/2014/main" id="{CD379C10-43F5-4951-F242-E5B1E962AB9B}"/>
                </a:ext>
              </a:extLst>
            </p:cNvPr>
            <p:cNvCxnSpPr/>
            <p:nvPr/>
          </p:nvCxnSpPr>
          <p:spPr>
            <a:xfrm>
              <a:off x="4618826" y="3100218"/>
              <a:ext cx="34399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F97D39D8-7818-1F8F-CA3C-9D3BDDA536FB}"/>
              </a:ext>
            </a:extLst>
          </p:cNvPr>
          <p:cNvSpPr txBox="1"/>
          <p:nvPr/>
        </p:nvSpPr>
        <p:spPr>
          <a:xfrm>
            <a:off x="5537524" y="3082279"/>
            <a:ext cx="5786149" cy="2292422"/>
          </a:xfrm>
          <a:prstGeom prst="rect">
            <a:avLst/>
          </a:prstGeom>
          <a:noFill/>
        </p:spPr>
        <p:txBody>
          <a:bodyPr wrap="square">
            <a:spAutoFit/>
          </a:bodyPr>
          <a:lstStyle/>
          <a:p>
            <a:pPr>
              <a:lnSpc>
                <a:spcPct val="130000"/>
              </a:lnSpc>
              <a:spcAft>
                <a:spcPts val="600"/>
              </a:spcAft>
              <a:defRPr/>
            </a:pPr>
            <a:r>
              <a:rPr lang="en-US" dirty="0">
                <a:ea typeface="+mn-lt"/>
                <a:cs typeface="+mn-lt"/>
              </a:rPr>
              <a:t>Exceptional service and dedication to customer satisfaction with a global team of highly trained professionals available to support customers. </a:t>
            </a:r>
          </a:p>
          <a:p>
            <a:pPr>
              <a:lnSpc>
                <a:spcPct val="130000"/>
              </a:lnSpc>
              <a:spcAft>
                <a:spcPts val="600"/>
              </a:spcAft>
              <a:defRPr/>
            </a:pPr>
            <a:r>
              <a:rPr lang="en-US" dirty="0">
                <a:ea typeface="+mn-lt"/>
                <a:cs typeface="+mn-lt"/>
              </a:rPr>
              <a:t>Add-on, optional extended warranty offers peace of mind and investment protection throughout extended depreciation and refresh cycles.</a:t>
            </a:r>
          </a:p>
        </p:txBody>
      </p:sp>
      <p:sp>
        <p:nvSpPr>
          <p:cNvPr id="16" name="Graphic 4">
            <a:extLst>
              <a:ext uri="{FF2B5EF4-FFF2-40B4-BE49-F238E27FC236}">
                <a16:creationId xmlns:a16="http://schemas.microsoft.com/office/drawing/2014/main" id="{D0309477-A2B7-ECE6-778F-0F70F44CFD22}"/>
              </a:ext>
            </a:extLst>
          </p:cNvPr>
          <p:cNvSpPr/>
          <p:nvPr/>
        </p:nvSpPr>
        <p:spPr>
          <a:xfrm>
            <a:off x="2519234" y="1996244"/>
            <a:ext cx="2717614" cy="1844814"/>
          </a:xfrm>
          <a:custGeom>
            <a:avLst/>
            <a:gdLst>
              <a:gd name="connsiteX0" fmla="*/ 6130767 w 7083456"/>
              <a:gd name="connsiteY0" fmla="*/ 4808411 h 4808505"/>
              <a:gd name="connsiteX1" fmla="*/ 0 w 7083456"/>
              <a:gd name="connsiteY1" fmla="*/ 4808411 h 4808505"/>
              <a:gd name="connsiteX2" fmla="*/ 577406 w 7083456"/>
              <a:gd name="connsiteY2" fmla="*/ 332042 h 4808505"/>
              <a:gd name="connsiteX3" fmla="*/ 952690 w 7083456"/>
              <a:gd name="connsiteY3" fmla="*/ 0 h 4808505"/>
              <a:gd name="connsiteX4" fmla="*/ 7083457 w 7083456"/>
              <a:gd name="connsiteY4" fmla="*/ 0 h 4808505"/>
              <a:gd name="connsiteX5" fmla="*/ 6506051 w 7083456"/>
              <a:gd name="connsiteY5" fmla="*/ 4476465 h 4808505"/>
              <a:gd name="connsiteX6" fmla="*/ 6130767 w 7083456"/>
              <a:gd name="connsiteY6" fmla="*/ 4808506 h 48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56" h="4808505">
                <a:moveTo>
                  <a:pt x="6130767" y="4808411"/>
                </a:moveTo>
                <a:lnTo>
                  <a:pt x="0" y="4808411"/>
                </a:lnTo>
                <a:lnTo>
                  <a:pt x="577406" y="332042"/>
                </a:lnTo>
                <a:cubicBezTo>
                  <a:pt x="600742" y="142494"/>
                  <a:pt x="761714" y="0"/>
                  <a:pt x="952690" y="0"/>
                </a:cubicBezTo>
                <a:lnTo>
                  <a:pt x="7083457" y="0"/>
                </a:lnTo>
                <a:lnTo>
                  <a:pt x="6506051" y="4476465"/>
                </a:lnTo>
                <a:cubicBezTo>
                  <a:pt x="6482810" y="4666012"/>
                  <a:pt x="6321743" y="4808506"/>
                  <a:pt x="6130767" y="4808506"/>
                </a:cubicBezTo>
                <a:close/>
              </a:path>
            </a:pathLst>
          </a:custGeom>
          <a:gradFill>
            <a:gsLst>
              <a:gs pos="575">
                <a:schemeClr val="bg1">
                  <a:alpha val="80000"/>
                </a:schemeClr>
              </a:gs>
              <a:gs pos="34000">
                <a:srgbClr val="BC8ADB"/>
              </a:gs>
              <a:gs pos="100000">
                <a:srgbClr val="480A86"/>
              </a:gs>
            </a:gsLst>
            <a:lin ang="2700000" scaled="0"/>
          </a:gradFill>
          <a:ln w="9525" cap="flat">
            <a:noFill/>
            <a:prstDash val="solid"/>
            <a:miter/>
          </a:ln>
        </p:spPr>
        <p:txBody>
          <a:bodyPr lIns="720000" rIns="540000" rtlCol="0" anchor="ctr"/>
          <a:lstStyle/>
          <a:p>
            <a:pPr>
              <a:lnSpc>
                <a:spcPct val="120000"/>
              </a:lnSpc>
            </a:pPr>
            <a:r>
              <a:rPr lang="en-US" sz="1800">
                <a:solidFill>
                  <a:schemeClr val="bg1"/>
                </a:solidFill>
                <a:latin typeface="+mn-lt"/>
                <a:ea typeface="Bebas Neue" charset="0"/>
                <a:cs typeface="Bebas Neue" charset="0"/>
              </a:rPr>
              <a:t>   </a:t>
            </a:r>
            <a:endParaRPr lang="en-US"/>
          </a:p>
        </p:txBody>
      </p:sp>
      <p:sp>
        <p:nvSpPr>
          <p:cNvPr id="14" name="TextBox 13">
            <a:extLst>
              <a:ext uri="{FF2B5EF4-FFF2-40B4-BE49-F238E27FC236}">
                <a16:creationId xmlns:a16="http://schemas.microsoft.com/office/drawing/2014/main" id="{558472B1-E23D-5084-1F7A-D43D2B21E016}"/>
              </a:ext>
            </a:extLst>
          </p:cNvPr>
          <p:cNvSpPr txBox="1"/>
          <p:nvPr/>
        </p:nvSpPr>
        <p:spPr>
          <a:xfrm>
            <a:off x="2910235" y="2430755"/>
            <a:ext cx="1733808" cy="1303049"/>
          </a:xfrm>
          <a:prstGeom prst="rect">
            <a:avLst/>
          </a:prstGeom>
          <a:noFill/>
        </p:spPr>
        <p:txBody>
          <a:bodyPr wrap="non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lnSpc>
                <a:spcPct val="80000"/>
              </a:lnSpc>
              <a:defRPr/>
            </a:pPr>
            <a:r>
              <a:rPr lang="en-US" sz="9600" b="1" dirty="0">
                <a:solidFill>
                  <a:schemeClr val="bg1">
                    <a:alpha val="20000"/>
                  </a:schemeClr>
                </a:solidFill>
                <a:latin typeface="Arial Black" panose="020B0A04020102020204"/>
                <a:ea typeface="Bebas Neue" charset="0"/>
                <a:cs typeface="Bebas Neue" charset="0"/>
              </a:rPr>
              <a:t>05</a:t>
            </a:r>
          </a:p>
        </p:txBody>
      </p:sp>
      <p:sp>
        <p:nvSpPr>
          <p:cNvPr id="15" name="TextBox 14">
            <a:extLst>
              <a:ext uri="{FF2B5EF4-FFF2-40B4-BE49-F238E27FC236}">
                <a16:creationId xmlns:a16="http://schemas.microsoft.com/office/drawing/2014/main" id="{DA788DED-52B9-1C1F-E4E6-8B8D9EA4548F}"/>
              </a:ext>
            </a:extLst>
          </p:cNvPr>
          <p:cNvSpPr txBox="1"/>
          <p:nvPr/>
        </p:nvSpPr>
        <p:spPr>
          <a:xfrm>
            <a:off x="3941010" y="2942192"/>
            <a:ext cx="1033040" cy="344582"/>
          </a:xfrm>
          <a:prstGeom prst="rect">
            <a:avLst/>
          </a:prstGeom>
          <a:noFill/>
        </p:spPr>
        <p:txBody>
          <a:bodyPr wrap="none" l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lnSpc>
                <a:spcPct val="80000"/>
              </a:lnSpc>
              <a:defRPr/>
            </a:pPr>
            <a:r>
              <a:rPr lang="en-US" sz="2000" b="1" spc="300" dirty="0">
                <a:solidFill>
                  <a:srgbClr val="B2FF33"/>
                </a:solidFill>
                <a:latin typeface="Arial Black" panose="020B0A04020102020204"/>
                <a:ea typeface="Bebas Neue" charset="0"/>
                <a:cs typeface="Bebas Neue" charset="0"/>
              </a:rPr>
              <a:t>#</a:t>
            </a:r>
            <a:r>
              <a:rPr lang="en-US" sz="2000" b="1" spc="300" dirty="0">
                <a:solidFill>
                  <a:schemeClr val="bg1"/>
                </a:solidFill>
                <a:latin typeface="Arial Black" panose="020B0A04020102020204"/>
                <a:ea typeface="Bebas Neue" charset="0"/>
                <a:cs typeface="Bebas Neue" charset="0"/>
              </a:rPr>
              <a:t>Five</a:t>
            </a:r>
          </a:p>
        </p:txBody>
      </p:sp>
      <p:sp>
        <p:nvSpPr>
          <p:cNvPr id="17" name="Title 1">
            <a:extLst>
              <a:ext uri="{FF2B5EF4-FFF2-40B4-BE49-F238E27FC236}">
                <a16:creationId xmlns:a16="http://schemas.microsoft.com/office/drawing/2014/main" id="{0A836543-015E-A9A6-1E05-6C42AD9492C0}"/>
              </a:ext>
            </a:extLst>
          </p:cNvPr>
          <p:cNvSpPr>
            <a:spLocks noGrp="1"/>
          </p:cNvSpPr>
          <p:nvPr>
            <p:ph type="title"/>
          </p:nvPr>
        </p:nvSpPr>
        <p:spPr>
          <a:xfrm>
            <a:off x="5609606" y="538927"/>
            <a:ext cx="6137216" cy="616652"/>
          </a:xfrm>
        </p:spPr>
        <p:txBody>
          <a:bodyPr/>
          <a:lstStyle/>
          <a:p>
            <a:r>
              <a:rPr lang="en-US" sz="1400" dirty="0">
                <a:solidFill>
                  <a:schemeClr val="bg1">
                    <a:lumMod val="75000"/>
                  </a:schemeClr>
                </a:solidFill>
              </a:rPr>
              <a:t>What Makes the IntelliMix Foundation System Different?</a:t>
            </a:r>
          </a:p>
        </p:txBody>
      </p:sp>
      <p:pic>
        <p:nvPicPr>
          <p:cNvPr id="18" name="Picture 17" descr="A green shield with black text&#10;&#10;Description automatically generated">
            <a:extLst>
              <a:ext uri="{FF2B5EF4-FFF2-40B4-BE49-F238E27FC236}">
                <a16:creationId xmlns:a16="http://schemas.microsoft.com/office/drawing/2014/main" id="{AF4C785A-E26B-8B09-537B-86FE58F963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46067" y="4168315"/>
            <a:ext cx="2063948" cy="2063948"/>
          </a:xfrm>
          <a:prstGeom prst="rect">
            <a:avLst/>
          </a:prstGeom>
        </p:spPr>
      </p:pic>
    </p:spTree>
    <p:extLst>
      <p:ext uri="{BB962C8B-B14F-4D97-AF65-F5344CB8AC3E}">
        <p14:creationId xmlns:p14="http://schemas.microsoft.com/office/powerpoint/2010/main" val="1258285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14">
            <a:extLst>
              <a:ext uri="{FF2B5EF4-FFF2-40B4-BE49-F238E27FC236}">
                <a16:creationId xmlns:a16="http://schemas.microsoft.com/office/drawing/2014/main" id="{45003158-724A-A470-7A48-FB2E150682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538927"/>
            <a:ext cx="865329" cy="317288"/>
          </a:xfrm>
          <a:prstGeom prst="rect">
            <a:avLst/>
          </a:prstGeom>
        </p:spPr>
      </p:pic>
      <p:sp>
        <p:nvSpPr>
          <p:cNvPr id="9" name="Title 1">
            <a:extLst>
              <a:ext uri="{FF2B5EF4-FFF2-40B4-BE49-F238E27FC236}">
                <a16:creationId xmlns:a16="http://schemas.microsoft.com/office/drawing/2014/main" id="{2E17DC43-2EA9-0DDA-CCD3-8EF9ABAE40A8}"/>
              </a:ext>
            </a:extLst>
          </p:cNvPr>
          <p:cNvSpPr txBox="1">
            <a:spLocks/>
          </p:cNvSpPr>
          <p:nvPr/>
        </p:nvSpPr>
        <p:spPr>
          <a:xfrm>
            <a:off x="6344385" y="4505970"/>
            <a:ext cx="4383666" cy="616652"/>
          </a:xfrm>
          <a:prstGeom prst="rect">
            <a:avLst/>
          </a:prstGeom>
        </p:spPr>
        <p:txBody>
          <a:bodyPr lIns="91440" tIns="45720" rIns="91440" bIns="45720" anchor="t"/>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4000" dirty="0">
                <a:solidFill>
                  <a:schemeClr val="bg1"/>
                </a:solidFill>
              </a:rPr>
              <a:t>Thank You!</a:t>
            </a:r>
          </a:p>
          <a:p>
            <a:endParaRPr lang="en-US" sz="4000" dirty="0">
              <a:solidFill>
                <a:schemeClr val="bg1"/>
              </a:solidFill>
            </a:endParaRPr>
          </a:p>
        </p:txBody>
      </p:sp>
      <p:pic>
        <p:nvPicPr>
          <p:cNvPr id="7" name="Picture 2">
            <a:extLst>
              <a:ext uri="{FF2B5EF4-FFF2-40B4-BE49-F238E27FC236}">
                <a16:creationId xmlns:a16="http://schemas.microsoft.com/office/drawing/2014/main" id="{67A9E1B1-4487-62E3-67A0-FB93D264BF9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225" y="1220878"/>
            <a:ext cx="6107091" cy="44162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ntelliMix® Room - Audio Processing Software - Shure USA">
            <a:extLst>
              <a:ext uri="{FF2B5EF4-FFF2-40B4-BE49-F238E27FC236}">
                <a16:creationId xmlns:a16="http://schemas.microsoft.com/office/drawing/2014/main" id="{ABE8C8A6-E8EE-0D63-7DAC-D98BE5F68E26}"/>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l="13459" t="15109" r="15236" b="14042"/>
          <a:stretch/>
        </p:blipFill>
        <p:spPr bwMode="auto">
          <a:xfrm>
            <a:off x="4059862" y="2115317"/>
            <a:ext cx="913569" cy="9086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DB4FF3-5735-C27B-FBDE-20F4448F6D9C}"/>
              </a:ext>
            </a:extLst>
          </p:cNvPr>
          <p:cNvPicPr>
            <a:picLocks noChangeAspect="1"/>
          </p:cNvPicPr>
          <p:nvPr/>
        </p:nvPicPr>
        <p:blipFill>
          <a:blip r:embed="rId7"/>
          <a:stretch>
            <a:fillRect/>
          </a:stretch>
        </p:blipFill>
        <p:spPr>
          <a:xfrm>
            <a:off x="361231" y="1218932"/>
            <a:ext cx="11656443" cy="5282778"/>
          </a:xfrm>
          <a:prstGeom prst="rect">
            <a:avLst/>
          </a:prstGeom>
        </p:spPr>
      </p:pic>
    </p:spTree>
    <p:extLst>
      <p:ext uri="{BB962C8B-B14F-4D97-AF65-F5344CB8AC3E}">
        <p14:creationId xmlns:p14="http://schemas.microsoft.com/office/powerpoint/2010/main" val="3238381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BA72C-AA24-29A4-602E-E7C9C7D43A61}"/>
            </a:ext>
          </a:extLst>
        </p:cNvPr>
        <p:cNvGrpSpPr/>
        <p:nvPr/>
      </p:nvGrpSpPr>
      <p:grpSpPr>
        <a:xfrm>
          <a:off x="0" y="0"/>
          <a:ext cx="0" cy="0"/>
          <a:chOff x="0" y="0"/>
          <a:chExt cx="0" cy="0"/>
        </a:xfrm>
      </p:grpSpPr>
      <p:pic>
        <p:nvPicPr>
          <p:cNvPr id="12" name="Graphic 11">
            <a:extLst>
              <a:ext uri="{FF2B5EF4-FFF2-40B4-BE49-F238E27FC236}">
                <a16:creationId xmlns:a16="http://schemas.microsoft.com/office/drawing/2014/main" id="{DC435232-10AD-A1D3-9239-8F9DAE74583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326819" y="1340017"/>
            <a:ext cx="18401549" cy="6676497"/>
          </a:xfrm>
          <a:prstGeom prst="rect">
            <a:avLst/>
          </a:prstGeom>
        </p:spPr>
      </p:pic>
      <p:sp>
        <p:nvSpPr>
          <p:cNvPr id="5" name="Rectangle 4">
            <a:extLst>
              <a:ext uri="{FF2B5EF4-FFF2-40B4-BE49-F238E27FC236}">
                <a16:creationId xmlns:a16="http://schemas.microsoft.com/office/drawing/2014/main" id="{B9A21E99-8DEF-0F4A-3435-C0A2870039F5}"/>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raphic 28">
            <a:extLst>
              <a:ext uri="{FF2B5EF4-FFF2-40B4-BE49-F238E27FC236}">
                <a16:creationId xmlns:a16="http://schemas.microsoft.com/office/drawing/2014/main" id="{069A4AA1-ED27-9D01-4D1D-238C97283AD1}"/>
              </a:ext>
            </a:extLst>
          </p:cNvPr>
          <p:cNvSpPr/>
          <p:nvPr/>
        </p:nvSpPr>
        <p:spPr>
          <a:xfrm>
            <a:off x="-1251201" y="-4724"/>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7FD157F-7869-2220-E42C-4CFB89140E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Download">
            <a:hlinkClick r:id="" action="ppaction://media"/>
            <a:extLst>
              <a:ext uri="{FF2B5EF4-FFF2-40B4-BE49-F238E27FC236}">
                <a16:creationId xmlns:a16="http://schemas.microsoft.com/office/drawing/2014/main" id="{45C7D502-18CA-AA4B-5CA9-B103380439B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41234" y="331583"/>
            <a:ext cx="5321060" cy="5730815"/>
          </a:xfrm>
          <a:prstGeom prst="rect">
            <a:avLst/>
          </a:prstGeom>
          <a:ln>
            <a:solidFill>
              <a:srgbClr val="4472C4"/>
            </a:solidFill>
          </a:ln>
        </p:spPr>
      </p:pic>
      <p:pic>
        <p:nvPicPr>
          <p:cNvPr id="3" name="Picture 2">
            <a:extLst>
              <a:ext uri="{FF2B5EF4-FFF2-40B4-BE49-F238E27FC236}">
                <a16:creationId xmlns:a16="http://schemas.microsoft.com/office/drawing/2014/main" id="{E3025008-E3F5-8D1F-E703-C914927873F3}"/>
              </a:ext>
            </a:extLst>
          </p:cNvPr>
          <p:cNvPicPr>
            <a:picLocks noChangeAspect="1"/>
          </p:cNvPicPr>
          <p:nvPr/>
        </p:nvPicPr>
        <p:blipFill>
          <a:blip r:embed="rId9"/>
          <a:stretch>
            <a:fillRect/>
          </a:stretch>
        </p:blipFill>
        <p:spPr>
          <a:xfrm>
            <a:off x="4232008" y="4673861"/>
            <a:ext cx="2074336" cy="1143003"/>
          </a:xfrm>
          <a:prstGeom prst="rect">
            <a:avLst/>
          </a:prstGeom>
        </p:spPr>
      </p:pic>
      <p:pic>
        <p:nvPicPr>
          <p:cNvPr id="6" name="Picture 5" descr="Fortnite Mic Drop Dance 💃 Emotes &amp; Dances on ᑕ❹ᑐnite.site">
            <a:extLst>
              <a:ext uri="{FF2B5EF4-FFF2-40B4-BE49-F238E27FC236}">
                <a16:creationId xmlns:a16="http://schemas.microsoft.com/office/drawing/2014/main" id="{74EE2B09-2CB1-7466-ABE1-37B588005E00}"/>
              </a:ext>
            </a:extLst>
          </p:cNvPr>
          <p:cNvPicPr>
            <a:picLocks noChangeAspect="1"/>
          </p:cNvPicPr>
          <p:nvPr/>
        </p:nvPicPr>
        <p:blipFill>
          <a:blip r:embed="rId10"/>
          <a:stretch>
            <a:fillRect/>
          </a:stretch>
        </p:blipFill>
        <p:spPr>
          <a:xfrm>
            <a:off x="1009650" y="924984"/>
            <a:ext cx="2743200" cy="2743200"/>
          </a:xfrm>
          <a:prstGeom prst="rect">
            <a:avLst/>
          </a:prstGeom>
        </p:spPr>
      </p:pic>
      <p:pic>
        <p:nvPicPr>
          <p:cNvPr id="7" name="Picture 6" descr="Fortnite MIc Drop Club Rework">
            <a:extLst>
              <a:ext uri="{FF2B5EF4-FFF2-40B4-BE49-F238E27FC236}">
                <a16:creationId xmlns:a16="http://schemas.microsoft.com/office/drawing/2014/main" id="{ABA09BED-ED10-A3B4-D822-E08603BED716}"/>
              </a:ext>
            </a:extLst>
          </p:cNvPr>
          <p:cNvPicPr>
            <a:picLocks noChangeAspect="1"/>
          </p:cNvPicPr>
          <p:nvPr/>
        </p:nvPicPr>
        <p:blipFill>
          <a:blip r:embed="rId11"/>
          <a:stretch>
            <a:fillRect/>
          </a:stretch>
        </p:blipFill>
        <p:spPr>
          <a:xfrm>
            <a:off x="1009650" y="3906308"/>
            <a:ext cx="2743200" cy="1543050"/>
          </a:xfrm>
          <a:prstGeom prst="rect">
            <a:avLst/>
          </a:prstGeom>
        </p:spPr>
      </p:pic>
    </p:spTree>
    <p:extLst>
      <p:ext uri="{BB962C8B-B14F-4D97-AF65-F5344CB8AC3E}">
        <p14:creationId xmlns:p14="http://schemas.microsoft.com/office/powerpoint/2010/main" val="3981277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BE41-BBC2-A010-D797-4B7521931E50}"/>
              </a:ext>
            </a:extLst>
          </p:cNvPr>
          <p:cNvSpPr>
            <a:spLocks noGrp="1"/>
          </p:cNvSpPr>
          <p:nvPr>
            <p:ph type="title"/>
          </p:nvPr>
        </p:nvSpPr>
        <p:spPr/>
        <p:txBody>
          <a:bodyPr/>
          <a:lstStyle/>
          <a:p>
            <a:r>
              <a:rPr lang="en-US" dirty="0"/>
              <a:t>APPENDIX – FAQs</a:t>
            </a:r>
          </a:p>
        </p:txBody>
      </p:sp>
      <p:sp>
        <p:nvSpPr>
          <p:cNvPr id="3" name="TextBox 2">
            <a:extLst>
              <a:ext uri="{FF2B5EF4-FFF2-40B4-BE49-F238E27FC236}">
                <a16:creationId xmlns:a16="http://schemas.microsoft.com/office/drawing/2014/main" id="{5B9784B9-1844-715B-77C3-1725D55FC9FA}"/>
              </a:ext>
            </a:extLst>
          </p:cNvPr>
          <p:cNvSpPr txBox="1"/>
          <p:nvPr/>
        </p:nvSpPr>
        <p:spPr>
          <a:xfrm>
            <a:off x="752596" y="6076528"/>
            <a:ext cx="7381311" cy="400110"/>
          </a:xfrm>
          <a:prstGeom prst="rect">
            <a:avLst/>
          </a:prstGeom>
          <a:noFill/>
        </p:spPr>
        <p:txBody>
          <a:bodyPr wrap="square" lIns="0" rIns="0" rtlCol="0">
            <a:spAutoFit/>
          </a:bodyPr>
          <a:lstStyle/>
          <a:p>
            <a:r>
              <a:rPr lang="en-US" sz="2000" b="1">
                <a:solidFill>
                  <a:schemeClr val="bg1"/>
                </a:solidFill>
              </a:rPr>
              <a:t>Shure internal use only. Do not share with customers.</a:t>
            </a:r>
          </a:p>
        </p:txBody>
      </p:sp>
    </p:spTree>
    <p:extLst>
      <p:ext uri="{BB962C8B-B14F-4D97-AF65-F5344CB8AC3E}">
        <p14:creationId xmlns:p14="http://schemas.microsoft.com/office/powerpoint/2010/main" val="3360977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EF21C-0D75-389D-58C8-4BB25F09EDE9}"/>
              </a:ext>
            </a:extLst>
          </p:cNvPr>
          <p:cNvSpPr>
            <a:spLocks noGrp="1"/>
          </p:cNvSpPr>
          <p:nvPr>
            <p:ph type="title"/>
          </p:nvPr>
        </p:nvSpPr>
        <p:spPr/>
        <p:txBody>
          <a:bodyPr/>
          <a:lstStyle/>
          <a:p>
            <a:r>
              <a:rPr lang="en-US" dirty="0"/>
              <a:t>FAQs</a:t>
            </a:r>
            <a:endParaRPr lang="en-US" dirty="0">
              <a:solidFill>
                <a:srgbClr val="FF0000"/>
              </a:solidFill>
            </a:endParaRPr>
          </a:p>
        </p:txBody>
      </p:sp>
      <p:sp>
        <p:nvSpPr>
          <p:cNvPr id="3" name="Content Placeholder 2">
            <a:extLst>
              <a:ext uri="{FF2B5EF4-FFF2-40B4-BE49-F238E27FC236}">
                <a16:creationId xmlns:a16="http://schemas.microsoft.com/office/drawing/2014/main" id="{76BA66FE-5BB9-74ED-81B3-0734B8F2066E}"/>
              </a:ext>
            </a:extLst>
          </p:cNvPr>
          <p:cNvSpPr>
            <a:spLocks noGrp="1"/>
          </p:cNvSpPr>
          <p:nvPr>
            <p:ph idx="1"/>
          </p:nvPr>
        </p:nvSpPr>
        <p:spPr>
          <a:xfrm>
            <a:off x="788467" y="1165806"/>
            <a:ext cx="10565333" cy="5514393"/>
          </a:xfrm>
        </p:spPr>
        <p:txBody>
          <a:bodyPr lIns="91440" tIns="45720" rIns="91440" bIns="45720" numCol="2" spcCol="360000" anchor="t"/>
          <a:lstStyle/>
          <a:p>
            <a:pPr marL="0" indent="0">
              <a:lnSpc>
                <a:spcPct val="110000"/>
              </a:lnSpc>
              <a:buNone/>
            </a:pPr>
            <a:r>
              <a:rPr lang="en-US" sz="1400" b="1" dirty="0">
                <a:highlight>
                  <a:srgbClr val="B2FF33"/>
                </a:highlight>
              </a:rPr>
              <a:t>What software versions work with IMXF5?</a:t>
            </a:r>
          </a:p>
          <a:p>
            <a:pPr>
              <a:lnSpc>
                <a:spcPct val="110000"/>
              </a:lnSpc>
            </a:pPr>
            <a:r>
              <a:rPr lang="en-US" sz="1400" dirty="0"/>
              <a:t>Designer 6.5 or later (available June 2025)</a:t>
            </a:r>
          </a:p>
          <a:p>
            <a:pPr>
              <a:lnSpc>
                <a:spcPct val="110000"/>
              </a:lnSpc>
            </a:pPr>
            <a:r>
              <a:rPr lang="en-US" sz="1400" dirty="0"/>
              <a:t>Foundation System IntelliMix Room 6.5 or later </a:t>
            </a:r>
            <a:br>
              <a:rPr lang="en-US" sz="1400" dirty="0"/>
            </a:br>
            <a:r>
              <a:rPr lang="en-US" sz="1400" dirty="0"/>
              <a:t>(available June 2025)</a:t>
            </a:r>
          </a:p>
          <a:p>
            <a:pPr marL="0" indent="0">
              <a:lnSpc>
                <a:spcPct val="110000"/>
              </a:lnSpc>
              <a:buNone/>
            </a:pPr>
            <a:endParaRPr lang="en-US" sz="1400" b="1" dirty="0"/>
          </a:p>
          <a:p>
            <a:pPr marL="0" indent="0">
              <a:lnSpc>
                <a:spcPct val="110000"/>
              </a:lnSpc>
              <a:buNone/>
            </a:pPr>
            <a:r>
              <a:rPr lang="en-US" sz="1400" b="1" dirty="0">
                <a:highlight>
                  <a:srgbClr val="B2FF33"/>
                </a:highlight>
              </a:rPr>
              <a:t>How do I update IMXF5?</a:t>
            </a:r>
          </a:p>
          <a:p>
            <a:pPr>
              <a:lnSpc>
                <a:spcPct val="110000"/>
              </a:lnSpc>
            </a:pPr>
            <a:r>
              <a:rPr lang="en-US" sz="1400" dirty="0"/>
              <a:t>IMXF5 will </a:t>
            </a:r>
            <a:r>
              <a:rPr lang="en-US" sz="1400" b="1" dirty="0"/>
              <a:t>NOT</a:t>
            </a:r>
            <a:r>
              <a:rPr lang="en-US" sz="1400" dirty="0"/>
              <a:t> work with Designer 6.5 out of the box</a:t>
            </a:r>
          </a:p>
          <a:p>
            <a:pPr>
              <a:lnSpc>
                <a:spcPct val="110000"/>
              </a:lnSpc>
            </a:pPr>
            <a:r>
              <a:rPr lang="en-US" sz="1400" dirty="0"/>
              <a:t>IntelliMix Room update is necessary</a:t>
            </a:r>
          </a:p>
          <a:p>
            <a:pPr>
              <a:lnSpc>
                <a:spcPct val="110000"/>
              </a:lnSpc>
            </a:pPr>
            <a:r>
              <a:rPr lang="en-US" sz="1400" dirty="0"/>
              <a:t>Update automatically downloads from internet within 20 min of power up </a:t>
            </a:r>
          </a:p>
          <a:p>
            <a:pPr>
              <a:lnSpc>
                <a:spcPct val="110000"/>
              </a:lnSpc>
            </a:pPr>
            <a:r>
              <a:rPr lang="en-US" sz="1400" dirty="0"/>
              <a:t>The update will be deployed automatically overnight, or can </a:t>
            </a:r>
            <a:r>
              <a:rPr lang="en-US" sz="1400" dirty="0">
                <a:latin typeface="Arial"/>
                <a:ea typeface="Verdana"/>
                <a:cs typeface="Arial"/>
              </a:rPr>
              <a:t>be deployed manually by opening the Shure .exe update file.</a:t>
            </a:r>
          </a:p>
          <a:p>
            <a:pPr marL="0" indent="0">
              <a:lnSpc>
                <a:spcPct val="110000"/>
              </a:lnSpc>
              <a:buNone/>
            </a:pPr>
            <a:endParaRPr lang="en-US" sz="1400" dirty="0"/>
          </a:p>
          <a:p>
            <a:pPr marL="0" indent="0">
              <a:lnSpc>
                <a:spcPct val="110000"/>
              </a:lnSpc>
              <a:buNone/>
            </a:pPr>
            <a:r>
              <a:rPr lang="en-US" sz="1400" b="1" dirty="0">
                <a:highlight>
                  <a:srgbClr val="B2FF33"/>
                </a:highlight>
              </a:rPr>
              <a:t>Does the current version IntelliMix Room Kits work with current version of Designer?</a:t>
            </a:r>
          </a:p>
          <a:p>
            <a:pPr>
              <a:lnSpc>
                <a:spcPct val="110000"/>
              </a:lnSpc>
            </a:pPr>
            <a:r>
              <a:rPr lang="en-US" sz="1400" dirty="0"/>
              <a:t>Yes. When the auto-configuration setup runs successfully, current version of Designer works with current version of IntelliMix Room in live mode.</a:t>
            </a:r>
          </a:p>
          <a:p>
            <a:pPr>
              <a:lnSpc>
                <a:spcPct val="110000"/>
              </a:lnSpc>
            </a:pPr>
            <a:endParaRPr lang="en-US" sz="1400" b="1" dirty="0"/>
          </a:p>
          <a:p>
            <a:pPr marL="0" indent="0">
              <a:lnSpc>
                <a:spcPct val="110000"/>
              </a:lnSpc>
              <a:buNone/>
            </a:pPr>
            <a:r>
              <a:rPr lang="en-US" sz="1400" b="1" dirty="0">
                <a:highlight>
                  <a:srgbClr val="B2FF33"/>
                </a:highlight>
              </a:rPr>
              <a:t>What is the difference between:</a:t>
            </a:r>
          </a:p>
          <a:p>
            <a:pPr marL="180975" indent="-180975">
              <a:lnSpc>
                <a:spcPct val="110000"/>
              </a:lnSpc>
              <a:buFont typeface="+mj-lt"/>
              <a:buAutoNum type="arabicPeriod"/>
            </a:pPr>
            <a:r>
              <a:rPr lang="en-US" sz="1400" b="1" dirty="0"/>
              <a:t>IMXF5 IntelliMix Foundation System and</a:t>
            </a:r>
          </a:p>
          <a:p>
            <a:pPr marL="180975" indent="-180975">
              <a:lnSpc>
                <a:spcPct val="110000"/>
              </a:lnSpc>
              <a:buFont typeface="+mj-lt"/>
              <a:buAutoNum type="arabicPeriod"/>
            </a:pPr>
            <a:r>
              <a:rPr lang="en-US" sz="1400" b="1" dirty="0"/>
              <a:t>IMXRK IntelliMix Room Kit Foundation System</a:t>
            </a:r>
          </a:p>
          <a:p>
            <a:pPr>
              <a:lnSpc>
                <a:spcPct val="110000"/>
              </a:lnSpc>
            </a:pPr>
            <a:r>
              <a:rPr lang="en-US" sz="1400" dirty="0">
                <a:latin typeface="Arial"/>
                <a:ea typeface="Verdana"/>
                <a:cs typeface="Arial"/>
              </a:rPr>
              <a:t>It is the same item, the only difference is the successful completion of Auto-Setup when used within IntelliMix Room Kits.</a:t>
            </a:r>
          </a:p>
          <a:p>
            <a:pPr marL="0" indent="0">
              <a:lnSpc>
                <a:spcPct val="110000"/>
              </a:lnSpc>
              <a:buNone/>
            </a:pPr>
            <a:endParaRPr lang="en-US" sz="1400" b="1" dirty="0"/>
          </a:p>
          <a:p>
            <a:pPr marL="0" indent="0">
              <a:lnSpc>
                <a:spcPct val="110000"/>
              </a:lnSpc>
              <a:buNone/>
            </a:pPr>
            <a:r>
              <a:rPr lang="en-US" sz="1400" b="1" dirty="0">
                <a:highlight>
                  <a:srgbClr val="B2FF33"/>
                </a:highlight>
              </a:rPr>
              <a:t>What is the connection for the Designer interface to IMXF5?</a:t>
            </a:r>
          </a:p>
          <a:p>
            <a:pPr>
              <a:lnSpc>
                <a:spcPct val="110000"/>
              </a:lnSpc>
            </a:pPr>
            <a:r>
              <a:rPr lang="en-US" sz="1400" dirty="0"/>
              <a:t>The computer running Designer must connect to the PoE+ network switch connected to the provided USB-Lan adapter</a:t>
            </a:r>
          </a:p>
          <a:p>
            <a:pPr>
              <a:lnSpc>
                <a:spcPct val="110000"/>
              </a:lnSpc>
            </a:pPr>
            <a:r>
              <a:rPr lang="en-US" sz="1400" dirty="0"/>
              <a:t>Unless IntelliMix Room software is re-configured to use the Compute’s LAN port.</a:t>
            </a:r>
          </a:p>
          <a:p>
            <a:pPr marL="0" indent="0">
              <a:lnSpc>
                <a:spcPct val="110000"/>
              </a:lnSpc>
              <a:buNone/>
            </a:pPr>
            <a:endParaRPr lang="en-US" sz="1100" i="1" dirty="0">
              <a:solidFill>
                <a:schemeClr val="bg1">
                  <a:lumMod val="65000"/>
                </a:schemeClr>
              </a:solidFill>
            </a:endParaRPr>
          </a:p>
        </p:txBody>
      </p:sp>
      <p:sp>
        <p:nvSpPr>
          <p:cNvPr id="6" name="Title 1">
            <a:extLst>
              <a:ext uri="{FF2B5EF4-FFF2-40B4-BE49-F238E27FC236}">
                <a16:creationId xmlns:a16="http://schemas.microsoft.com/office/drawing/2014/main" id="{6E8E3D03-5B25-AEEF-7731-94E98C17ABE5}"/>
              </a:ext>
            </a:extLst>
          </p:cNvPr>
          <p:cNvSpPr txBox="1">
            <a:spLocks/>
          </p:cNvSpPr>
          <p:nvPr/>
        </p:nvSpPr>
        <p:spPr>
          <a:xfrm>
            <a:off x="9112102" y="209024"/>
            <a:ext cx="2841452" cy="616652"/>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r"/>
            <a:r>
              <a:rPr lang="en-US" sz="1400" i="1" dirty="0">
                <a:solidFill>
                  <a:schemeClr val="bg1">
                    <a:lumMod val="50000"/>
                  </a:schemeClr>
                </a:solidFill>
                <a:latin typeface="+mn-lt"/>
              </a:rPr>
              <a:t>FAQs as of May 20, 2025</a:t>
            </a:r>
          </a:p>
        </p:txBody>
      </p:sp>
    </p:spTree>
    <p:extLst>
      <p:ext uri="{BB962C8B-B14F-4D97-AF65-F5344CB8AC3E}">
        <p14:creationId xmlns:p14="http://schemas.microsoft.com/office/powerpoint/2010/main" val="431430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C04BC-88AC-8FA8-2DBB-143F90DBA12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27DD8B0-D00A-1C2C-CC93-335194807A24}"/>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3BB4D8B2-448B-4B76-D8D2-6C95A9B43317}"/>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AF5D9253-D9AE-32D3-87DA-A25E8384B2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descr="web-timeline-card-1932.webp">
            <a:extLst>
              <a:ext uri="{FF2B5EF4-FFF2-40B4-BE49-F238E27FC236}">
                <a16:creationId xmlns:a16="http://schemas.microsoft.com/office/drawing/2014/main" id="{560AD83E-DA59-2765-3D37-FA04AEEBDE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35113"/>
            <a:ext cx="5737286" cy="43029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E59E80-149C-0EF9-BE01-CE9D9C150AAE}"/>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endParaRPr kumimoji="0" lang="en-US" sz="40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endParaRPr>
          </a:p>
        </p:txBody>
      </p:sp>
      <p:pic>
        <p:nvPicPr>
          <p:cNvPr id="7" name="Picture 6" descr="Elvis Stamp Sheet, 40 Stamps, 29 Cent Unused US Postage Stamps, 1992 - Etsy  Canada">
            <a:extLst>
              <a:ext uri="{FF2B5EF4-FFF2-40B4-BE49-F238E27FC236}">
                <a16:creationId xmlns:a16="http://schemas.microsoft.com/office/drawing/2014/main" id="{76A13967-D469-0AD4-17F1-D5B6858ED3A0}"/>
              </a:ext>
            </a:extLst>
          </p:cNvPr>
          <p:cNvPicPr>
            <a:picLocks noChangeAspect="1"/>
          </p:cNvPicPr>
          <p:nvPr/>
        </p:nvPicPr>
        <p:blipFill>
          <a:blip r:embed="rId5"/>
          <a:stretch>
            <a:fillRect/>
          </a:stretch>
        </p:blipFill>
        <p:spPr>
          <a:xfrm>
            <a:off x="8183638" y="678661"/>
            <a:ext cx="2743199" cy="2065629"/>
          </a:xfrm>
          <a:prstGeom prst="rect">
            <a:avLst/>
          </a:prstGeom>
        </p:spPr>
      </p:pic>
      <p:pic>
        <p:nvPicPr>
          <p:cNvPr id="10" name="Picture 9">
            <a:extLst>
              <a:ext uri="{FF2B5EF4-FFF2-40B4-BE49-F238E27FC236}">
                <a16:creationId xmlns:a16="http://schemas.microsoft.com/office/drawing/2014/main" id="{84014CE9-69B7-121E-7B57-C67980C9CFDD}"/>
              </a:ext>
            </a:extLst>
          </p:cNvPr>
          <p:cNvPicPr>
            <a:picLocks noChangeAspect="1"/>
          </p:cNvPicPr>
          <p:nvPr/>
        </p:nvPicPr>
        <p:blipFill>
          <a:blip r:embed="rId6"/>
          <a:stretch>
            <a:fillRect/>
          </a:stretch>
        </p:blipFill>
        <p:spPr>
          <a:xfrm>
            <a:off x="5946550" y="1040189"/>
            <a:ext cx="1798708" cy="4257526"/>
          </a:xfrm>
          <a:prstGeom prst="rect">
            <a:avLst/>
          </a:prstGeom>
        </p:spPr>
      </p:pic>
      <p:pic>
        <p:nvPicPr>
          <p:cNvPr id="11" name="Picture 10" descr="Brockmire overcomes a one-joke baseball premise to be one of the year's  best new comedies | Vox">
            <a:extLst>
              <a:ext uri="{FF2B5EF4-FFF2-40B4-BE49-F238E27FC236}">
                <a16:creationId xmlns:a16="http://schemas.microsoft.com/office/drawing/2014/main" id="{5CE18D16-145B-E4A3-88AB-7BA909467CED}"/>
              </a:ext>
            </a:extLst>
          </p:cNvPr>
          <p:cNvPicPr>
            <a:picLocks noChangeAspect="1"/>
          </p:cNvPicPr>
          <p:nvPr/>
        </p:nvPicPr>
        <p:blipFill>
          <a:blip r:embed="rId7"/>
          <a:stretch>
            <a:fillRect/>
          </a:stretch>
        </p:blipFill>
        <p:spPr>
          <a:xfrm>
            <a:off x="8183638" y="2902307"/>
            <a:ext cx="2743200" cy="2770909"/>
          </a:xfrm>
          <a:prstGeom prst="rect">
            <a:avLst/>
          </a:prstGeom>
        </p:spPr>
      </p:pic>
      <p:pic>
        <p:nvPicPr>
          <p:cNvPr id="12" name="Picture 11" descr="Little Steven and Disciples of Soul rock in Netflix's new 'The Christmas  Chronicles'">
            <a:extLst>
              <a:ext uri="{FF2B5EF4-FFF2-40B4-BE49-F238E27FC236}">
                <a16:creationId xmlns:a16="http://schemas.microsoft.com/office/drawing/2014/main" id="{1804B977-8887-F250-91CD-A3DC850AC3DC}"/>
              </a:ext>
            </a:extLst>
          </p:cNvPr>
          <p:cNvPicPr>
            <a:picLocks noChangeAspect="1"/>
          </p:cNvPicPr>
          <p:nvPr/>
        </p:nvPicPr>
        <p:blipFill>
          <a:blip r:embed="rId8"/>
          <a:stretch>
            <a:fillRect/>
          </a:stretch>
        </p:blipFill>
        <p:spPr>
          <a:xfrm>
            <a:off x="2244876" y="1109285"/>
            <a:ext cx="6456438" cy="3587145"/>
          </a:xfrm>
          <a:prstGeom prst="rect">
            <a:avLst/>
          </a:prstGeom>
        </p:spPr>
      </p:pic>
      <p:pic>
        <p:nvPicPr>
          <p:cNvPr id="4" name="Picture 3" descr="A person in a tuxedo holding a microphone and a paper&#10;&#10;AI-generated content may be incorrect.">
            <a:extLst>
              <a:ext uri="{FF2B5EF4-FFF2-40B4-BE49-F238E27FC236}">
                <a16:creationId xmlns:a16="http://schemas.microsoft.com/office/drawing/2014/main" id="{C2ADCB3F-D4B9-8FE1-B8E1-30A91F7EAE6F}"/>
              </a:ext>
            </a:extLst>
          </p:cNvPr>
          <p:cNvPicPr>
            <a:picLocks noChangeAspect="1"/>
          </p:cNvPicPr>
          <p:nvPr/>
        </p:nvPicPr>
        <p:blipFill>
          <a:blip r:embed="rId9"/>
          <a:stretch>
            <a:fillRect/>
          </a:stretch>
        </p:blipFill>
        <p:spPr>
          <a:xfrm>
            <a:off x="1621081" y="3417155"/>
            <a:ext cx="3400913" cy="2260844"/>
          </a:xfrm>
          <a:prstGeom prst="rect">
            <a:avLst/>
          </a:prstGeom>
        </p:spPr>
      </p:pic>
    </p:spTree>
    <p:extLst>
      <p:ext uri="{BB962C8B-B14F-4D97-AF65-F5344CB8AC3E}">
        <p14:creationId xmlns:p14="http://schemas.microsoft.com/office/powerpoint/2010/main" val="2220316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06312-5C08-38EB-B54B-246B9AB5617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85D44AA-82C4-961B-7EA7-3AC2BAAC73CC}"/>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15770612-AF8A-3282-26DA-91D51C1B0D9C}"/>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7D2FEC5-944A-F99B-E6DD-F50292CD6B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129C54E2-04FC-753D-25D1-668FBA5DEAF1}"/>
              </a:ext>
            </a:extLst>
          </p:cNvPr>
          <p:cNvPicPr>
            <a:picLocks noChangeAspect="1" noChangeArrowheads="1"/>
          </p:cNvPicPr>
          <p:nvPr/>
        </p:nvPicPr>
        <p:blipFill>
          <a:blip r:embed="rId4"/>
          <a:srcRect/>
          <a:stretch/>
        </p:blipFill>
        <p:spPr bwMode="auto">
          <a:xfrm>
            <a:off x="0" y="2021053"/>
            <a:ext cx="5737286" cy="43029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025FD7-C868-DCC1-4CBB-0E14DD0DD727}"/>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4" name="TextBox 3">
            <a:extLst>
              <a:ext uri="{FF2B5EF4-FFF2-40B4-BE49-F238E27FC236}">
                <a16:creationId xmlns:a16="http://schemas.microsoft.com/office/drawing/2014/main" id="{FD4826D9-0F8B-8FD0-34A0-B414E3D58B22}"/>
              </a:ext>
            </a:extLst>
          </p:cNvPr>
          <p:cNvSpPr txBox="1"/>
          <p:nvPr/>
        </p:nvSpPr>
        <p:spPr>
          <a:xfrm>
            <a:off x="6475901" y="1949231"/>
            <a:ext cx="4007223" cy="3970318"/>
          </a:xfrm>
          <a:prstGeom prst="rect">
            <a:avLst/>
          </a:prstGeom>
          <a:noFill/>
        </p:spPr>
        <p:txBody>
          <a:bodyPr wrap="square" lIns="91440" tIns="45720" rIns="91440" bIns="45720" rtlCol="0" anchor="t">
            <a:spAutoFit/>
          </a:bodyPr>
          <a:lstStyle/>
          <a:p>
            <a:pPr algn="l"/>
            <a:r>
              <a:rPr lang="en-US" sz="2400" b="0" i="0">
                <a:solidFill>
                  <a:schemeClr val="bg1"/>
                </a:solidFill>
                <a:effectLst/>
                <a:latin typeface="Arial"/>
                <a:cs typeface="Arial"/>
              </a:rPr>
              <a:t>As a leading supplier of microphones and headphones to the Allied Forces, Shure manufactures to meet the military-grade quality standards (MILSPEC) that continue to define our products today.</a:t>
            </a:r>
          </a:p>
          <a:p>
            <a:br>
              <a:rPr lang="en-US"/>
            </a:br>
            <a:endParaRPr lang="en-US"/>
          </a:p>
        </p:txBody>
      </p:sp>
    </p:spTree>
    <p:extLst>
      <p:ext uri="{BB962C8B-B14F-4D97-AF65-F5344CB8AC3E}">
        <p14:creationId xmlns:p14="http://schemas.microsoft.com/office/powerpoint/2010/main" val="2589277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6153D-BBFC-7976-6254-DD936EFEC9C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FB8E4D8-1FC0-16E7-08FB-B85C65F59281}"/>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B2E3FC16-0453-2BF2-BA50-C366ED407AFB}"/>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E1C8D96-1744-0E8B-912A-16AE5D6C4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AC75CA47-8F85-44A0-C6BE-56413E093FA1}"/>
              </a:ext>
            </a:extLst>
          </p:cNvPr>
          <p:cNvPicPr>
            <a:picLocks noChangeAspect="1" noChangeArrowheads="1"/>
          </p:cNvPicPr>
          <p:nvPr/>
        </p:nvPicPr>
        <p:blipFill>
          <a:blip r:embed="rId4"/>
          <a:srcRect/>
          <a:stretch/>
        </p:blipFill>
        <p:spPr bwMode="auto">
          <a:xfrm>
            <a:off x="0" y="1935113"/>
            <a:ext cx="5737285" cy="43029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50A72B-DF1E-C69F-5239-9D470BA26982}"/>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4" name="TextBox 3">
            <a:extLst>
              <a:ext uri="{FF2B5EF4-FFF2-40B4-BE49-F238E27FC236}">
                <a16:creationId xmlns:a16="http://schemas.microsoft.com/office/drawing/2014/main" id="{F2694E13-EA8E-F117-14B2-5AA8CEA4E890}"/>
              </a:ext>
            </a:extLst>
          </p:cNvPr>
          <p:cNvSpPr txBox="1"/>
          <p:nvPr/>
        </p:nvSpPr>
        <p:spPr>
          <a:xfrm>
            <a:off x="6562165" y="2581835"/>
            <a:ext cx="4007223" cy="1569660"/>
          </a:xfrm>
          <a:prstGeom prst="rect">
            <a:avLst/>
          </a:prstGeom>
          <a:noFill/>
        </p:spPr>
        <p:txBody>
          <a:bodyPr wrap="square" lIns="91440" tIns="45720" rIns="91440" bIns="45720" rtlCol="0" anchor="t">
            <a:spAutoFit/>
          </a:bodyPr>
          <a:lstStyle/>
          <a:p>
            <a:r>
              <a:rPr lang="en-US" sz="2400" b="0" i="0">
                <a:solidFill>
                  <a:schemeClr val="bg1"/>
                </a:solidFill>
                <a:effectLst/>
                <a:latin typeface="Arial"/>
                <a:cs typeface="Arial"/>
              </a:rPr>
              <a:t>The Vagabond 88 is the first handheld wireless microphone system for performers.</a:t>
            </a:r>
            <a:endParaRPr lang="en-US" sz="2400">
              <a:solidFill>
                <a:schemeClr val="bg1"/>
              </a:solidFill>
              <a:latin typeface="Arial"/>
              <a:cs typeface="Arial"/>
            </a:endParaRPr>
          </a:p>
        </p:txBody>
      </p:sp>
      <p:pic>
        <p:nvPicPr>
          <p:cNvPr id="7" name="Picture 6" descr="1953 Packard Deluxe Clipper Club Sedan ...">
            <a:extLst>
              <a:ext uri="{FF2B5EF4-FFF2-40B4-BE49-F238E27FC236}">
                <a16:creationId xmlns:a16="http://schemas.microsoft.com/office/drawing/2014/main" id="{A38C1476-9000-9538-0FE6-655EF46EDF15}"/>
              </a:ext>
            </a:extLst>
          </p:cNvPr>
          <p:cNvPicPr>
            <a:picLocks noChangeAspect="1"/>
          </p:cNvPicPr>
          <p:nvPr/>
        </p:nvPicPr>
        <p:blipFill>
          <a:blip r:embed="rId5"/>
          <a:stretch>
            <a:fillRect/>
          </a:stretch>
        </p:blipFill>
        <p:spPr>
          <a:xfrm>
            <a:off x="6091040" y="1598896"/>
            <a:ext cx="4620720" cy="2942967"/>
          </a:xfrm>
          <a:prstGeom prst="rect">
            <a:avLst/>
          </a:prstGeom>
        </p:spPr>
      </p:pic>
    </p:spTree>
    <p:extLst>
      <p:ext uri="{BB962C8B-B14F-4D97-AF65-F5344CB8AC3E}">
        <p14:creationId xmlns:p14="http://schemas.microsoft.com/office/powerpoint/2010/main" val="78896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A1045-91FE-48CE-54CB-5111B3EC664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DD05FDD-1F30-82BD-74CE-2DA358B4D027}"/>
              </a:ext>
            </a:extLst>
          </p:cNvPr>
          <p:cNvSpPr/>
          <p:nvPr/>
        </p:nvSpPr>
        <p:spPr>
          <a:xfrm>
            <a:off x="0" y="1"/>
            <a:ext cx="12192000" cy="6858000"/>
          </a:xfrm>
          <a:prstGeom prst="rect">
            <a:avLst/>
          </a:prstGeom>
          <a:gradFill flip="none" rotWithShape="1">
            <a:gsLst>
              <a:gs pos="0">
                <a:schemeClr val="accent1">
                  <a:lumMod val="5000"/>
                  <a:lumOff val="95000"/>
                </a:schemeClr>
              </a:gs>
              <a:gs pos="100000">
                <a:srgbClr val="D7D7DA">
                  <a:alpha val="5962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raphic 28">
            <a:extLst>
              <a:ext uri="{FF2B5EF4-FFF2-40B4-BE49-F238E27FC236}">
                <a16:creationId xmlns:a16="http://schemas.microsoft.com/office/drawing/2014/main" id="{5376FAAE-760E-6F0D-9671-68E95FB3E642}"/>
              </a:ext>
            </a:extLst>
          </p:cNvPr>
          <p:cNvSpPr/>
          <p:nvPr/>
        </p:nvSpPr>
        <p:spPr>
          <a:xfrm>
            <a:off x="-1250972" y="-266540"/>
            <a:ext cx="13442972" cy="6676497"/>
          </a:xfrm>
          <a:custGeom>
            <a:avLst/>
            <a:gdLst>
              <a:gd name="connsiteX0" fmla="*/ 6762222 w 7772400"/>
              <a:gd name="connsiteY0" fmla="*/ 3860188 h 3860188"/>
              <a:gd name="connsiteX1" fmla="*/ 0 w 7772400"/>
              <a:gd name="connsiteY1" fmla="*/ 3860188 h 3860188"/>
              <a:gd name="connsiteX2" fmla="*/ 419834 w 7772400"/>
              <a:gd name="connsiteY2" fmla="*/ 517811 h 3860188"/>
              <a:gd name="connsiteX3" fmla="*/ 1009007 w 7772400"/>
              <a:gd name="connsiteY3" fmla="*/ 0 h 3860188"/>
              <a:gd name="connsiteX4" fmla="*/ 7772400 w 7772400"/>
              <a:gd name="connsiteY4" fmla="*/ 0 h 3860188"/>
              <a:gd name="connsiteX5" fmla="*/ 7351395 w 7772400"/>
              <a:gd name="connsiteY5" fmla="*/ 3342377 h 3860188"/>
              <a:gd name="connsiteX6" fmla="*/ 6762222 w 7772400"/>
              <a:gd name="connsiteY6" fmla="*/ 3860188 h 3860188"/>
              <a:gd name="connsiteX7" fmla="*/ 6762222 w 7772400"/>
              <a:gd name="connsiteY7" fmla="*/ 3860188 h 38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860188">
                <a:moveTo>
                  <a:pt x="6762222" y="3860188"/>
                </a:moveTo>
                <a:lnTo>
                  <a:pt x="0" y="3860188"/>
                </a:lnTo>
                <a:lnTo>
                  <a:pt x="419834" y="517811"/>
                </a:lnTo>
                <a:cubicBezTo>
                  <a:pt x="456511" y="221863"/>
                  <a:pt x="709739" y="0"/>
                  <a:pt x="1009007" y="0"/>
                </a:cubicBezTo>
                <a:lnTo>
                  <a:pt x="7772400" y="0"/>
                </a:lnTo>
                <a:lnTo>
                  <a:pt x="7351395" y="3342377"/>
                </a:lnTo>
                <a:cubicBezTo>
                  <a:pt x="7314718" y="3638325"/>
                  <a:pt x="7061881" y="3860188"/>
                  <a:pt x="6762222" y="3860188"/>
                </a:cubicBezTo>
                <a:lnTo>
                  <a:pt x="6762222" y="3860188"/>
                </a:lnTo>
                <a:close/>
              </a:path>
            </a:pathLst>
          </a:custGeom>
          <a:gradFill flip="none" rotWithShape="1">
            <a:gsLst>
              <a:gs pos="0">
                <a:schemeClr val="accent1">
                  <a:lumMod val="5000"/>
                  <a:lumOff val="95000"/>
                </a:schemeClr>
              </a:gs>
              <a:gs pos="94000">
                <a:srgbClr val="481386"/>
              </a:gs>
              <a:gs pos="26000">
                <a:srgbClr val="BC8ADB"/>
              </a:gs>
            </a:gsLst>
            <a:lin ang="3000000" scaled="0"/>
            <a:tileRect/>
          </a:gra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EEFD34D-46F5-B8BF-9CF2-3CB9014292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14" y="93268"/>
            <a:ext cx="655247" cy="240458"/>
          </a:xfrm>
          <a:prstGeom prst="rect">
            <a:avLst/>
          </a:prstGeom>
        </p:spPr>
      </p:pic>
      <p:pic>
        <p:nvPicPr>
          <p:cNvPr id="2" name="Picture 2">
            <a:extLst>
              <a:ext uri="{FF2B5EF4-FFF2-40B4-BE49-F238E27FC236}">
                <a16:creationId xmlns:a16="http://schemas.microsoft.com/office/drawing/2014/main" id="{3197D95C-6CDC-4134-ACDA-E12E46DF231E}"/>
              </a:ext>
            </a:extLst>
          </p:cNvPr>
          <p:cNvPicPr>
            <a:picLocks noChangeAspect="1" noChangeArrowheads="1"/>
          </p:cNvPicPr>
          <p:nvPr/>
        </p:nvPicPr>
        <p:blipFill>
          <a:blip r:embed="rId4"/>
          <a:srcRect/>
          <a:stretch/>
        </p:blipFill>
        <p:spPr bwMode="auto">
          <a:xfrm>
            <a:off x="0" y="1907681"/>
            <a:ext cx="5737285" cy="4302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15E3C3-18A7-8324-1DE8-6F3AB7831EBE}"/>
              </a:ext>
            </a:extLst>
          </p:cNvPr>
          <p:cNvSpPr txBox="1"/>
          <p:nvPr/>
        </p:nvSpPr>
        <p:spPr>
          <a:xfrm>
            <a:off x="781798" y="1315200"/>
            <a:ext cx="5533495" cy="6199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50"/>
              </a:spcBef>
              <a:spcAft>
                <a:spcPts val="5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Black"/>
                <a:cs typeface="Arial Black" panose="020B0604020202020204" pitchFamily="34" charset="0"/>
              </a:rPr>
              <a:t>100 Years </a:t>
            </a:r>
          </a:p>
        </p:txBody>
      </p:sp>
      <p:sp>
        <p:nvSpPr>
          <p:cNvPr id="9" name="TextBox 8">
            <a:extLst>
              <a:ext uri="{FF2B5EF4-FFF2-40B4-BE49-F238E27FC236}">
                <a16:creationId xmlns:a16="http://schemas.microsoft.com/office/drawing/2014/main" id="{9259145A-A95A-DEEA-D0B1-07F986EF09FD}"/>
              </a:ext>
            </a:extLst>
          </p:cNvPr>
          <p:cNvSpPr txBox="1"/>
          <p:nvPr/>
        </p:nvSpPr>
        <p:spPr>
          <a:xfrm>
            <a:off x="6562165" y="2581835"/>
            <a:ext cx="4007223" cy="2677656"/>
          </a:xfrm>
          <a:prstGeom prst="rect">
            <a:avLst/>
          </a:prstGeom>
          <a:noFill/>
        </p:spPr>
        <p:txBody>
          <a:bodyPr wrap="square" lIns="91440" tIns="45720" rIns="91440" bIns="45720" rtlCol="0" anchor="t">
            <a:spAutoFit/>
          </a:bodyPr>
          <a:lstStyle/>
          <a:p>
            <a:r>
              <a:rPr lang="en-US" sz="2400" b="0" i="0">
                <a:solidFill>
                  <a:schemeClr val="bg1"/>
                </a:solidFill>
                <a:effectLst/>
                <a:latin typeface="Arial"/>
                <a:cs typeface="Arial"/>
              </a:rPr>
              <a:t>The Vocal Master, the first portable PA system for vocals, features a six-channel mixer, power amplifier, and loudspeakers, transforming live sound reinforcement.</a:t>
            </a:r>
            <a:endParaRPr lang="en-US" sz="2400">
              <a:solidFill>
                <a:schemeClr val="bg1"/>
              </a:solidFill>
              <a:latin typeface="Arial"/>
              <a:cs typeface="Arial"/>
            </a:endParaRPr>
          </a:p>
        </p:txBody>
      </p:sp>
      <p:pic>
        <p:nvPicPr>
          <p:cNvPr id="4" name="Picture 3">
            <a:extLst>
              <a:ext uri="{FF2B5EF4-FFF2-40B4-BE49-F238E27FC236}">
                <a16:creationId xmlns:a16="http://schemas.microsoft.com/office/drawing/2014/main" id="{7997298E-FFD6-0B00-A911-DFA8910883B9}"/>
              </a:ext>
            </a:extLst>
          </p:cNvPr>
          <p:cNvPicPr>
            <a:picLocks noChangeAspect="1"/>
          </p:cNvPicPr>
          <p:nvPr/>
        </p:nvPicPr>
        <p:blipFill>
          <a:blip r:embed="rId5"/>
          <a:stretch>
            <a:fillRect/>
          </a:stretch>
        </p:blipFill>
        <p:spPr>
          <a:xfrm rot="5400000">
            <a:off x="5614459" y="788458"/>
            <a:ext cx="5566834" cy="4159251"/>
          </a:xfrm>
          <a:prstGeom prst="rect">
            <a:avLst/>
          </a:prstGeom>
        </p:spPr>
      </p:pic>
    </p:spTree>
    <p:extLst>
      <p:ext uri="{BB962C8B-B14F-4D97-AF65-F5344CB8AC3E}">
        <p14:creationId xmlns:p14="http://schemas.microsoft.com/office/powerpoint/2010/main" val="2851364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hure Colors 1">
      <a:dk1>
        <a:srgbClr val="000000"/>
      </a:dk1>
      <a:lt1>
        <a:srgbClr val="FFFFFF"/>
      </a:lt1>
      <a:dk2>
        <a:srgbClr val="B2FF33"/>
      </a:dk2>
      <a:lt2>
        <a:srgbClr val="D7D7D9"/>
      </a:lt2>
      <a:accent1>
        <a:srgbClr val="B2FF33"/>
      </a:accent1>
      <a:accent2>
        <a:srgbClr val="8C8C8E"/>
      </a:accent2>
      <a:accent3>
        <a:srgbClr val="D7D7D9"/>
      </a:accent3>
      <a:accent4>
        <a:srgbClr val="8C8C8E"/>
      </a:accent4>
      <a:accent5>
        <a:srgbClr val="8C8C8E"/>
      </a:accent5>
      <a:accent6>
        <a:srgbClr val="8C8C8E"/>
      </a:accent6>
      <a:hlink>
        <a:srgbClr val="B2FF33"/>
      </a:hlink>
      <a:folHlink>
        <a:srgbClr val="8C8C8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7218C74D43904C8B0BDA8B7DABAC30" ma:contentTypeVersion="6" ma:contentTypeDescription="Create a new document." ma:contentTypeScope="" ma:versionID="54fd4511f11226297245c684561f289c">
  <xsd:schema xmlns:xsd="http://www.w3.org/2001/XMLSchema" xmlns:xs="http://www.w3.org/2001/XMLSchema" xmlns:p="http://schemas.microsoft.com/office/2006/metadata/properties" xmlns:ns2="18b76c53-7fc8-442c-a885-d8fc61b4a612" xmlns:ns3="d8844f7e-c5a4-43f8-987c-1ff6190ef66f" targetNamespace="http://schemas.microsoft.com/office/2006/metadata/properties" ma:root="true" ma:fieldsID="8b79a4b96b1ffd2f508a22bb31502f72" ns2:_="" ns3:_="">
    <xsd:import namespace="18b76c53-7fc8-442c-a885-d8fc61b4a612"/>
    <xsd:import namespace="d8844f7e-c5a4-43f8-987c-1ff6190ef66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76c53-7fc8-442c-a885-d8fc61b4a6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844f7e-c5a4-43f8-987c-1ff6190ef66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381CC4-855B-4A16-8A34-CA72B362B4B6}">
  <ds:schemaRefs>
    <ds:schemaRef ds:uri="http://schemas.microsoft.com/sharepoint/v3/contenttype/forms"/>
  </ds:schemaRefs>
</ds:datastoreItem>
</file>

<file path=customXml/itemProps2.xml><?xml version="1.0" encoding="utf-8"?>
<ds:datastoreItem xmlns:ds="http://schemas.openxmlformats.org/officeDocument/2006/customXml" ds:itemID="{562FFEA7-9746-4DD6-BBAD-CE4C6D8338C1}">
  <ds:schemaRefs>
    <ds:schemaRef ds:uri="18b76c53-7fc8-442c-a885-d8fc61b4a612"/>
    <ds:schemaRef ds:uri="d8844f7e-c5a4-43f8-987c-1ff6190ef6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4891</TotalTime>
  <Words>1958</Words>
  <Application>Microsoft Office PowerPoint</Application>
  <PresentationFormat>Widescreen</PresentationFormat>
  <Paragraphs>252</Paragraphs>
  <Slides>54</Slides>
  <Notes>53</Notes>
  <HiddenSlides>2</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Enabling The Future  Of Collaboration</vt:lpstr>
      <vt:lpstr>IntelliMix™ Foundation System Base Kit or Microsoft Teams Rooms</vt:lpstr>
      <vt:lpstr>System Components</vt:lpstr>
      <vt:lpstr>Microsoft Teams Room Compute IMXCPU5 IntelliMix Foundation Compute</vt:lpstr>
      <vt:lpstr>IntelliMix® Room  Audio Processing Software</vt:lpstr>
      <vt:lpstr>Refined Design IMXCPU5 IntelliMix Foundation Compute</vt:lpstr>
      <vt:lpstr>Intuitive Meeting Controls IMXTP11 IntelliMix Touch Panel</vt:lpstr>
      <vt:lpstr>Included Accessories</vt:lpstr>
      <vt:lpstr>Unmatched Versatility</vt:lpstr>
      <vt:lpstr>System Example: Medium Room</vt:lpstr>
      <vt:lpstr>PowerPoint Presentation</vt:lpstr>
      <vt:lpstr>System Example: Large Room</vt:lpstr>
      <vt:lpstr>PowerPoint Presentation</vt:lpstr>
      <vt:lpstr>System Example: Classroom</vt:lpstr>
      <vt:lpstr>PowerPoint Presentation</vt:lpstr>
      <vt:lpstr>System Example: Flexible Room</vt:lpstr>
      <vt:lpstr>PowerPoint Presentation</vt:lpstr>
      <vt:lpstr>System Configuration Designer 6 Software</vt:lpstr>
      <vt:lpstr>Global IT Management  powered by ShureCloud</vt:lpstr>
      <vt:lpstr>Extended Warranty</vt:lpstr>
      <vt:lpstr>What Makes the IntelliMix Foundation System Different?</vt:lpstr>
      <vt:lpstr>What Makes the IntelliMix Foundation System Different?</vt:lpstr>
      <vt:lpstr>What Makes the IntelliMix Foundation System Different?</vt:lpstr>
      <vt:lpstr>What Makes the IntelliMix Foundation System Different?</vt:lpstr>
      <vt:lpstr>What Makes the IntelliMix Foundation System Different?</vt:lpstr>
      <vt:lpstr>PowerPoint Presentation</vt:lpstr>
      <vt:lpstr>PowerPoint Presentation</vt:lpstr>
      <vt:lpstr>APPENDIX – FAQs</vt:lpstr>
      <vt:lpstr>FAQs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Oegger, Eva</dc:creator>
  <cp:lastModifiedBy>Oegger, Eva</cp:lastModifiedBy>
  <cp:revision>1151</cp:revision>
  <dcterms:created xsi:type="dcterms:W3CDTF">2024-04-09T17:17:57Z</dcterms:created>
  <dcterms:modified xsi:type="dcterms:W3CDTF">2025-06-06T18:55:04Z</dcterms:modified>
</cp:coreProperties>
</file>