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3"/>
  </p:notesMasterIdLst>
  <p:sldIdLst>
    <p:sldId id="256" r:id="rId5"/>
    <p:sldId id="285" r:id="rId6"/>
    <p:sldId id="257" r:id="rId7"/>
    <p:sldId id="277" r:id="rId8"/>
    <p:sldId id="281" r:id="rId9"/>
    <p:sldId id="282" r:id="rId10"/>
    <p:sldId id="258" r:id="rId11"/>
    <p:sldId id="267" r:id="rId12"/>
    <p:sldId id="287" r:id="rId13"/>
    <p:sldId id="264" r:id="rId14"/>
    <p:sldId id="265" r:id="rId15"/>
    <p:sldId id="268" r:id="rId16"/>
    <p:sldId id="266" r:id="rId17"/>
    <p:sldId id="261" r:id="rId18"/>
    <p:sldId id="269" r:id="rId19"/>
    <p:sldId id="270" r:id="rId20"/>
    <p:sldId id="284" r:id="rId21"/>
    <p:sldId id="279" r:id="rId22"/>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A388"/>
    <a:srgbClr val="F2FBBD"/>
    <a:srgbClr val="F4F6E8"/>
    <a:srgbClr val="FE0F0E"/>
    <a:srgbClr val="55ABF9"/>
    <a:srgbClr val="5DF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775" autoAdjust="0"/>
  </p:normalViewPr>
  <p:slideViewPr>
    <p:cSldViewPr snapToGrid="0">
      <p:cViewPr varScale="1">
        <p:scale>
          <a:sx n="91" d="100"/>
          <a:sy n="91" d="100"/>
        </p:scale>
        <p:origin x="1314" y="8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ver, Erin:(ComEd)" userId="dcf70073-0f3c-4f94-907c-484d17414bce" providerId="ADAL" clId="{4929681A-C1A6-43E5-961E-A2CF33452D11}"/>
    <pc:docChg chg="undo custSel modSld">
      <pc:chgData name="Sarver, Erin:(ComEd)" userId="dcf70073-0f3c-4f94-907c-484d17414bce" providerId="ADAL" clId="{4929681A-C1A6-43E5-961E-A2CF33452D11}" dt="2025-02-24T19:53:41.815" v="454" actId="20577"/>
      <pc:docMkLst>
        <pc:docMk/>
      </pc:docMkLst>
      <pc:sldChg chg="modSp mod">
        <pc:chgData name="Sarver, Erin:(ComEd)" userId="dcf70073-0f3c-4f94-907c-484d17414bce" providerId="ADAL" clId="{4929681A-C1A6-43E5-961E-A2CF33452D11}" dt="2025-02-24T19:43:34.041" v="255" actId="20577"/>
        <pc:sldMkLst>
          <pc:docMk/>
          <pc:sldMk cId="0" sldId="258"/>
        </pc:sldMkLst>
        <pc:spChg chg="mod">
          <ac:chgData name="Sarver, Erin:(ComEd)" userId="dcf70073-0f3c-4f94-907c-484d17414bce" providerId="ADAL" clId="{4929681A-C1A6-43E5-961E-A2CF33452D11}" dt="2025-02-24T19:43:34.041" v="255" actId="20577"/>
          <ac:spMkLst>
            <pc:docMk/>
            <pc:sldMk cId="0" sldId="258"/>
            <ac:spMk id="4" creationId="{00000000-0000-0000-0000-000000000000}"/>
          </ac:spMkLst>
        </pc:spChg>
      </pc:sldChg>
      <pc:sldChg chg="modSp mod">
        <pc:chgData name="Sarver, Erin:(ComEd)" userId="dcf70073-0f3c-4f94-907c-484d17414bce" providerId="ADAL" clId="{4929681A-C1A6-43E5-961E-A2CF33452D11}" dt="2025-02-21T21:16:58.073" v="10" actId="20577"/>
        <pc:sldMkLst>
          <pc:docMk/>
          <pc:sldMk cId="929366035" sldId="261"/>
        </pc:sldMkLst>
        <pc:spChg chg="mod">
          <ac:chgData name="Sarver, Erin:(ComEd)" userId="dcf70073-0f3c-4f94-907c-484d17414bce" providerId="ADAL" clId="{4929681A-C1A6-43E5-961E-A2CF33452D11}" dt="2025-02-21T21:16:58.073" v="10" actId="20577"/>
          <ac:spMkLst>
            <pc:docMk/>
            <pc:sldMk cId="929366035" sldId="261"/>
            <ac:spMk id="4" creationId="{00000000-0000-0000-0000-000000000000}"/>
          </ac:spMkLst>
        </pc:spChg>
      </pc:sldChg>
      <pc:sldChg chg="modSp mod">
        <pc:chgData name="Sarver, Erin:(ComEd)" userId="dcf70073-0f3c-4f94-907c-484d17414bce" providerId="ADAL" clId="{4929681A-C1A6-43E5-961E-A2CF33452D11}" dt="2025-02-24T19:33:58.933" v="35" actId="20577"/>
        <pc:sldMkLst>
          <pc:docMk/>
          <pc:sldMk cId="3887595395" sldId="265"/>
        </pc:sldMkLst>
        <pc:spChg chg="mod">
          <ac:chgData name="Sarver, Erin:(ComEd)" userId="dcf70073-0f3c-4f94-907c-484d17414bce" providerId="ADAL" clId="{4929681A-C1A6-43E5-961E-A2CF33452D11}" dt="2025-02-24T19:33:58.933" v="35" actId="20577"/>
          <ac:spMkLst>
            <pc:docMk/>
            <pc:sldMk cId="3887595395" sldId="265"/>
            <ac:spMk id="6" creationId="{6BE5022B-9D33-186E-DFD5-A08A478838C6}"/>
          </ac:spMkLst>
        </pc:spChg>
      </pc:sldChg>
      <pc:sldChg chg="modSp mod modNotesTx">
        <pc:chgData name="Sarver, Erin:(ComEd)" userId="dcf70073-0f3c-4f94-907c-484d17414bce" providerId="ADAL" clId="{4929681A-C1A6-43E5-961E-A2CF33452D11}" dt="2025-02-21T21:26:12.725" v="33" actId="20577"/>
        <pc:sldMkLst>
          <pc:docMk/>
          <pc:sldMk cId="2062345461" sldId="266"/>
        </pc:sldMkLst>
        <pc:spChg chg="mod">
          <ac:chgData name="Sarver, Erin:(ComEd)" userId="dcf70073-0f3c-4f94-907c-484d17414bce" providerId="ADAL" clId="{4929681A-C1A6-43E5-961E-A2CF33452D11}" dt="2025-02-21T21:26:12.725" v="33" actId="20577"/>
          <ac:spMkLst>
            <pc:docMk/>
            <pc:sldMk cId="2062345461" sldId="266"/>
            <ac:spMk id="4" creationId="{00000000-0000-0000-0000-000000000000}"/>
          </ac:spMkLst>
        </pc:spChg>
      </pc:sldChg>
      <pc:sldChg chg="modSp mod modNotesTx">
        <pc:chgData name="Sarver, Erin:(ComEd)" userId="dcf70073-0f3c-4f94-907c-484d17414bce" providerId="ADAL" clId="{4929681A-C1A6-43E5-961E-A2CF33452D11}" dt="2025-02-24T19:53:08.969" v="452" actId="20577"/>
        <pc:sldMkLst>
          <pc:docMk/>
          <pc:sldMk cId="3425282406" sldId="268"/>
        </pc:sldMkLst>
        <pc:spChg chg="mod">
          <ac:chgData name="Sarver, Erin:(ComEd)" userId="dcf70073-0f3c-4f94-907c-484d17414bce" providerId="ADAL" clId="{4929681A-C1A6-43E5-961E-A2CF33452D11}" dt="2025-02-21T21:17:10.625" v="15" actId="20577"/>
          <ac:spMkLst>
            <pc:docMk/>
            <pc:sldMk cId="3425282406" sldId="268"/>
            <ac:spMk id="4" creationId="{00000000-0000-0000-0000-000000000000}"/>
          </ac:spMkLst>
        </pc:spChg>
        <pc:spChg chg="mod">
          <ac:chgData name="Sarver, Erin:(ComEd)" userId="dcf70073-0f3c-4f94-907c-484d17414bce" providerId="ADAL" clId="{4929681A-C1A6-43E5-961E-A2CF33452D11}" dt="2025-02-24T19:53:08.969" v="452" actId="20577"/>
          <ac:spMkLst>
            <pc:docMk/>
            <pc:sldMk cId="3425282406" sldId="268"/>
            <ac:spMk id="5" creationId="{1D6785E2-8962-F1B1-AF5D-CECA38F13247}"/>
          </ac:spMkLst>
        </pc:spChg>
      </pc:sldChg>
      <pc:sldChg chg="modSp mod modNotesTx">
        <pc:chgData name="Sarver, Erin:(ComEd)" userId="dcf70073-0f3c-4f94-907c-484d17414bce" providerId="ADAL" clId="{4929681A-C1A6-43E5-961E-A2CF33452D11}" dt="2025-02-24T19:53:41.815" v="454" actId="20577"/>
        <pc:sldMkLst>
          <pc:docMk/>
          <pc:sldMk cId="931275059" sldId="270"/>
        </pc:sldMkLst>
        <pc:spChg chg="mod">
          <ac:chgData name="Sarver, Erin:(ComEd)" userId="dcf70073-0f3c-4f94-907c-484d17414bce" providerId="ADAL" clId="{4929681A-C1A6-43E5-961E-A2CF33452D11}" dt="2025-02-24T19:53:41.815" v="454" actId="20577"/>
          <ac:spMkLst>
            <pc:docMk/>
            <pc:sldMk cId="931275059" sldId="270"/>
            <ac:spMk id="4" creationId="{0CA1DD36-AA87-A815-F8FE-86F23393E2FD}"/>
          </ac:spMkLst>
        </pc:spChg>
      </pc:sldChg>
      <pc:sldChg chg="modNotesTx">
        <pc:chgData name="Sarver, Erin:(ComEd)" userId="dcf70073-0f3c-4f94-907c-484d17414bce" providerId="ADAL" clId="{4929681A-C1A6-43E5-961E-A2CF33452D11}" dt="2025-02-21T21:14:54.967" v="6" actId="20577"/>
        <pc:sldMkLst>
          <pc:docMk/>
          <pc:sldMk cId="136405733" sldId="28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C6B927B7-DE4B-4C9E-8DCE-371E12C5397E}" type="datetimeFigureOut">
              <a:rPr lang="en-US" smtClean="0"/>
              <a:t>2/24/2025</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33E3CA33-EFB5-43DB-B1EA-C28BA2C9AE40}" type="slidenum">
              <a:rPr lang="en-US" smtClean="0"/>
              <a:t>‹#›</a:t>
            </a:fld>
            <a:endParaRPr lang="en-US"/>
          </a:p>
        </p:txBody>
      </p:sp>
    </p:spTree>
    <p:extLst>
      <p:ext uri="{BB962C8B-B14F-4D97-AF65-F5344CB8AC3E}">
        <p14:creationId xmlns:p14="http://schemas.microsoft.com/office/powerpoint/2010/main" val="4059907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3CA33-EFB5-43DB-B1EA-C28BA2C9AE40}" type="slidenum">
              <a:rPr lang="en-US" smtClean="0"/>
              <a:t>2</a:t>
            </a:fld>
            <a:endParaRPr lang="en-US"/>
          </a:p>
        </p:txBody>
      </p:sp>
    </p:spTree>
    <p:extLst>
      <p:ext uri="{BB962C8B-B14F-4D97-AF65-F5344CB8AC3E}">
        <p14:creationId xmlns:p14="http://schemas.microsoft.com/office/powerpoint/2010/main" val="3730066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Erin</a:t>
            </a:r>
            <a:endParaRPr lang="en-US">
              <a:ea typeface="Calibri"/>
              <a:cs typeface="Calibri"/>
            </a:endParaRPr>
          </a:p>
        </p:txBody>
      </p:sp>
      <p:sp>
        <p:nvSpPr>
          <p:cNvPr id="4" name="Slide Number Placeholder 3"/>
          <p:cNvSpPr>
            <a:spLocks noGrp="1"/>
          </p:cNvSpPr>
          <p:nvPr>
            <p:ph type="sldNum" sz="quarter" idx="5"/>
          </p:nvPr>
        </p:nvSpPr>
        <p:spPr/>
        <p:txBody>
          <a:bodyPr/>
          <a:lstStyle/>
          <a:p>
            <a:fld id="{33E3CA33-EFB5-43DB-B1EA-C28BA2C9AE40}" type="slidenum">
              <a:rPr lang="en-US" smtClean="0"/>
              <a:t>11</a:t>
            </a:fld>
            <a:endParaRPr lang="en-US"/>
          </a:p>
        </p:txBody>
      </p:sp>
    </p:spTree>
    <p:extLst>
      <p:ext uri="{BB962C8B-B14F-4D97-AF65-F5344CB8AC3E}">
        <p14:creationId xmlns:p14="http://schemas.microsoft.com/office/powerpoint/2010/main" val="2386335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Leo</a:t>
            </a:r>
          </a:p>
        </p:txBody>
      </p:sp>
      <p:sp>
        <p:nvSpPr>
          <p:cNvPr id="4" name="Slide Number Placeholder 3"/>
          <p:cNvSpPr>
            <a:spLocks noGrp="1"/>
          </p:cNvSpPr>
          <p:nvPr>
            <p:ph type="sldNum" sz="quarter" idx="5"/>
          </p:nvPr>
        </p:nvSpPr>
        <p:spPr/>
        <p:txBody>
          <a:bodyPr/>
          <a:lstStyle/>
          <a:p>
            <a:fld id="{33E3CA33-EFB5-43DB-B1EA-C28BA2C9AE40}" type="slidenum">
              <a:rPr lang="en-US" smtClean="0"/>
              <a:t>12</a:t>
            </a:fld>
            <a:endParaRPr lang="en-US"/>
          </a:p>
        </p:txBody>
      </p:sp>
    </p:spTree>
    <p:extLst>
      <p:ext uri="{BB962C8B-B14F-4D97-AF65-F5344CB8AC3E}">
        <p14:creationId xmlns:p14="http://schemas.microsoft.com/office/powerpoint/2010/main" val="2684363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Leo</a:t>
            </a:r>
          </a:p>
        </p:txBody>
      </p:sp>
      <p:sp>
        <p:nvSpPr>
          <p:cNvPr id="4" name="Slide Number Placeholder 3"/>
          <p:cNvSpPr>
            <a:spLocks noGrp="1"/>
          </p:cNvSpPr>
          <p:nvPr>
            <p:ph type="sldNum" sz="quarter" idx="5"/>
          </p:nvPr>
        </p:nvSpPr>
        <p:spPr/>
        <p:txBody>
          <a:bodyPr/>
          <a:lstStyle/>
          <a:p>
            <a:fld id="{33E3CA33-EFB5-43DB-B1EA-C28BA2C9AE40}" type="slidenum">
              <a:rPr lang="en-US" smtClean="0"/>
              <a:t>13</a:t>
            </a:fld>
            <a:endParaRPr lang="en-US"/>
          </a:p>
        </p:txBody>
      </p:sp>
    </p:spTree>
    <p:extLst>
      <p:ext uri="{BB962C8B-B14F-4D97-AF65-F5344CB8AC3E}">
        <p14:creationId xmlns:p14="http://schemas.microsoft.com/office/powerpoint/2010/main" val="690026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Leo</a:t>
            </a:r>
          </a:p>
        </p:txBody>
      </p:sp>
      <p:sp>
        <p:nvSpPr>
          <p:cNvPr id="4" name="Slide Number Placeholder 3"/>
          <p:cNvSpPr>
            <a:spLocks noGrp="1"/>
          </p:cNvSpPr>
          <p:nvPr>
            <p:ph type="sldNum" sz="quarter" idx="5"/>
          </p:nvPr>
        </p:nvSpPr>
        <p:spPr/>
        <p:txBody>
          <a:bodyPr/>
          <a:lstStyle/>
          <a:p>
            <a:fld id="{33E3CA33-EFB5-43DB-B1EA-C28BA2C9AE40}" type="slidenum">
              <a:rPr lang="en-US" smtClean="0"/>
              <a:t>14</a:t>
            </a:fld>
            <a:endParaRPr lang="en-US"/>
          </a:p>
        </p:txBody>
      </p:sp>
    </p:spTree>
    <p:extLst>
      <p:ext uri="{BB962C8B-B14F-4D97-AF65-F5344CB8AC3E}">
        <p14:creationId xmlns:p14="http://schemas.microsoft.com/office/powerpoint/2010/main" val="1894001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Leo</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33E3CA33-EFB5-43DB-B1EA-C28BA2C9AE40}" type="slidenum">
              <a:rPr lang="en-US" smtClean="0"/>
              <a:t>15</a:t>
            </a:fld>
            <a:endParaRPr lang="en-US"/>
          </a:p>
        </p:txBody>
      </p:sp>
    </p:spTree>
    <p:extLst>
      <p:ext uri="{BB962C8B-B14F-4D97-AF65-F5344CB8AC3E}">
        <p14:creationId xmlns:p14="http://schemas.microsoft.com/office/powerpoint/2010/main" val="179009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Leo</a:t>
            </a:r>
          </a:p>
        </p:txBody>
      </p:sp>
      <p:sp>
        <p:nvSpPr>
          <p:cNvPr id="4" name="Slide Number Placeholder 3"/>
          <p:cNvSpPr>
            <a:spLocks noGrp="1"/>
          </p:cNvSpPr>
          <p:nvPr>
            <p:ph type="sldNum" sz="quarter" idx="5"/>
          </p:nvPr>
        </p:nvSpPr>
        <p:spPr/>
        <p:txBody>
          <a:bodyPr/>
          <a:lstStyle/>
          <a:p>
            <a:fld id="{33E3CA33-EFB5-43DB-B1EA-C28BA2C9AE40}" type="slidenum">
              <a:rPr lang="en-US" smtClean="0"/>
              <a:t>16</a:t>
            </a:fld>
            <a:endParaRPr lang="en-US"/>
          </a:p>
        </p:txBody>
      </p:sp>
    </p:spTree>
    <p:extLst>
      <p:ext uri="{BB962C8B-B14F-4D97-AF65-F5344CB8AC3E}">
        <p14:creationId xmlns:p14="http://schemas.microsoft.com/office/powerpoint/2010/main" val="1644686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Leo</a:t>
            </a:r>
          </a:p>
        </p:txBody>
      </p:sp>
      <p:sp>
        <p:nvSpPr>
          <p:cNvPr id="4" name="Slide Number Placeholder 3"/>
          <p:cNvSpPr>
            <a:spLocks noGrp="1"/>
          </p:cNvSpPr>
          <p:nvPr>
            <p:ph type="sldNum" sz="quarter" idx="5"/>
          </p:nvPr>
        </p:nvSpPr>
        <p:spPr/>
        <p:txBody>
          <a:bodyPr/>
          <a:lstStyle/>
          <a:p>
            <a:fld id="{33E3CA33-EFB5-43DB-B1EA-C28BA2C9AE40}" type="slidenum">
              <a:rPr lang="en-US" smtClean="0"/>
              <a:t>17</a:t>
            </a:fld>
            <a:endParaRPr lang="en-US"/>
          </a:p>
        </p:txBody>
      </p:sp>
    </p:spTree>
    <p:extLst>
      <p:ext uri="{BB962C8B-B14F-4D97-AF65-F5344CB8AC3E}">
        <p14:creationId xmlns:p14="http://schemas.microsoft.com/office/powerpoint/2010/main" val="704099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3CA33-EFB5-43DB-B1EA-C28BA2C9AE40}" type="slidenum">
              <a:rPr lang="en-US" smtClean="0"/>
              <a:t>18</a:t>
            </a:fld>
            <a:endParaRPr lang="en-US"/>
          </a:p>
        </p:txBody>
      </p:sp>
    </p:spTree>
    <p:extLst>
      <p:ext uri="{BB962C8B-B14F-4D97-AF65-F5344CB8AC3E}">
        <p14:creationId xmlns:p14="http://schemas.microsoft.com/office/powerpoint/2010/main" val="1321619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pple-system"/>
              </a:rPr>
              <a:t>Erin</a:t>
            </a: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33E3CA33-EFB5-43DB-B1EA-C28BA2C9AE40}" type="slidenum">
              <a:rPr lang="en-US" smtClean="0"/>
              <a:t>3</a:t>
            </a:fld>
            <a:endParaRPr lang="en-US"/>
          </a:p>
        </p:txBody>
      </p:sp>
    </p:spTree>
    <p:extLst>
      <p:ext uri="{BB962C8B-B14F-4D97-AF65-F5344CB8AC3E}">
        <p14:creationId xmlns:p14="http://schemas.microsoft.com/office/powerpoint/2010/main" val="435633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Erin</a:t>
            </a:r>
            <a:endParaRPr lang="en-US"/>
          </a:p>
        </p:txBody>
      </p:sp>
      <p:sp>
        <p:nvSpPr>
          <p:cNvPr id="4" name="Slide Number Placeholder 3"/>
          <p:cNvSpPr>
            <a:spLocks noGrp="1"/>
          </p:cNvSpPr>
          <p:nvPr>
            <p:ph type="sldNum" sz="quarter" idx="5"/>
          </p:nvPr>
        </p:nvSpPr>
        <p:spPr/>
        <p:txBody>
          <a:bodyPr/>
          <a:lstStyle/>
          <a:p>
            <a:fld id="{33E3CA33-EFB5-43DB-B1EA-C28BA2C9AE40}" type="slidenum">
              <a:rPr lang="en-US" smtClean="0"/>
              <a:t>4</a:t>
            </a:fld>
            <a:endParaRPr lang="en-US"/>
          </a:p>
        </p:txBody>
      </p:sp>
    </p:spTree>
    <p:extLst>
      <p:ext uri="{BB962C8B-B14F-4D97-AF65-F5344CB8AC3E}">
        <p14:creationId xmlns:p14="http://schemas.microsoft.com/office/powerpoint/2010/main" val="2501084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Erin</a:t>
            </a:r>
          </a:p>
          <a:p>
            <a:endParaRPr lang="en-US" dirty="0"/>
          </a:p>
        </p:txBody>
      </p:sp>
      <p:sp>
        <p:nvSpPr>
          <p:cNvPr id="4" name="Slide Number Placeholder 3"/>
          <p:cNvSpPr>
            <a:spLocks noGrp="1"/>
          </p:cNvSpPr>
          <p:nvPr>
            <p:ph type="sldNum" sz="quarter" idx="5"/>
          </p:nvPr>
        </p:nvSpPr>
        <p:spPr/>
        <p:txBody>
          <a:bodyPr/>
          <a:lstStyle/>
          <a:p>
            <a:fld id="{33E3CA33-EFB5-43DB-B1EA-C28BA2C9AE40}" type="slidenum">
              <a:rPr lang="en-US" smtClean="0"/>
              <a:t>5</a:t>
            </a:fld>
            <a:endParaRPr lang="en-US"/>
          </a:p>
        </p:txBody>
      </p:sp>
    </p:spTree>
    <p:extLst>
      <p:ext uri="{BB962C8B-B14F-4D97-AF65-F5344CB8AC3E}">
        <p14:creationId xmlns:p14="http://schemas.microsoft.com/office/powerpoint/2010/main" val="3149539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Erin</a:t>
            </a:r>
          </a:p>
        </p:txBody>
      </p:sp>
      <p:sp>
        <p:nvSpPr>
          <p:cNvPr id="4" name="Slide Number Placeholder 3"/>
          <p:cNvSpPr>
            <a:spLocks noGrp="1"/>
          </p:cNvSpPr>
          <p:nvPr>
            <p:ph type="sldNum" sz="quarter" idx="5"/>
          </p:nvPr>
        </p:nvSpPr>
        <p:spPr/>
        <p:txBody>
          <a:bodyPr/>
          <a:lstStyle/>
          <a:p>
            <a:fld id="{33E3CA33-EFB5-43DB-B1EA-C28BA2C9AE40}" type="slidenum">
              <a:rPr lang="en-US" smtClean="0"/>
              <a:t>6</a:t>
            </a:fld>
            <a:endParaRPr lang="en-US"/>
          </a:p>
        </p:txBody>
      </p:sp>
    </p:spTree>
    <p:extLst>
      <p:ext uri="{BB962C8B-B14F-4D97-AF65-F5344CB8AC3E}">
        <p14:creationId xmlns:p14="http://schemas.microsoft.com/office/powerpoint/2010/main" val="3071828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Erin</a:t>
            </a:r>
          </a:p>
        </p:txBody>
      </p:sp>
      <p:sp>
        <p:nvSpPr>
          <p:cNvPr id="4" name="Slide Number Placeholder 3"/>
          <p:cNvSpPr>
            <a:spLocks noGrp="1"/>
          </p:cNvSpPr>
          <p:nvPr>
            <p:ph type="sldNum" sz="quarter" idx="5"/>
          </p:nvPr>
        </p:nvSpPr>
        <p:spPr/>
        <p:txBody>
          <a:bodyPr/>
          <a:lstStyle/>
          <a:p>
            <a:fld id="{33E3CA33-EFB5-43DB-B1EA-C28BA2C9AE40}" type="slidenum">
              <a:rPr lang="en-US" smtClean="0"/>
              <a:t>7</a:t>
            </a:fld>
            <a:endParaRPr lang="en-US"/>
          </a:p>
        </p:txBody>
      </p:sp>
    </p:spTree>
    <p:extLst>
      <p:ext uri="{BB962C8B-B14F-4D97-AF65-F5344CB8AC3E}">
        <p14:creationId xmlns:p14="http://schemas.microsoft.com/office/powerpoint/2010/main" val="2268707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Erin</a:t>
            </a:r>
          </a:p>
        </p:txBody>
      </p:sp>
      <p:sp>
        <p:nvSpPr>
          <p:cNvPr id="4" name="Slide Number Placeholder 3"/>
          <p:cNvSpPr>
            <a:spLocks noGrp="1"/>
          </p:cNvSpPr>
          <p:nvPr>
            <p:ph type="sldNum" sz="quarter" idx="5"/>
          </p:nvPr>
        </p:nvSpPr>
        <p:spPr/>
        <p:txBody>
          <a:bodyPr/>
          <a:lstStyle/>
          <a:p>
            <a:fld id="{33E3CA33-EFB5-43DB-B1EA-C28BA2C9AE40}" type="slidenum">
              <a:rPr lang="en-US" smtClean="0"/>
              <a:t>8</a:t>
            </a:fld>
            <a:endParaRPr lang="en-US"/>
          </a:p>
        </p:txBody>
      </p:sp>
    </p:spTree>
    <p:extLst>
      <p:ext uri="{BB962C8B-B14F-4D97-AF65-F5344CB8AC3E}">
        <p14:creationId xmlns:p14="http://schemas.microsoft.com/office/powerpoint/2010/main" val="1259082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Erin</a:t>
            </a:r>
          </a:p>
        </p:txBody>
      </p:sp>
      <p:sp>
        <p:nvSpPr>
          <p:cNvPr id="4" name="Slide Number Placeholder 3"/>
          <p:cNvSpPr>
            <a:spLocks noGrp="1"/>
          </p:cNvSpPr>
          <p:nvPr>
            <p:ph type="sldNum" sz="quarter" idx="5"/>
          </p:nvPr>
        </p:nvSpPr>
        <p:spPr/>
        <p:txBody>
          <a:bodyPr/>
          <a:lstStyle/>
          <a:p>
            <a:fld id="{33E3CA33-EFB5-43DB-B1EA-C28BA2C9AE40}" type="slidenum">
              <a:rPr lang="en-US" smtClean="0"/>
              <a:t>9</a:t>
            </a:fld>
            <a:endParaRPr lang="en-US"/>
          </a:p>
        </p:txBody>
      </p:sp>
    </p:spTree>
    <p:extLst>
      <p:ext uri="{BB962C8B-B14F-4D97-AF65-F5344CB8AC3E}">
        <p14:creationId xmlns:p14="http://schemas.microsoft.com/office/powerpoint/2010/main" val="3531367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Erin</a:t>
            </a:r>
          </a:p>
        </p:txBody>
      </p:sp>
      <p:sp>
        <p:nvSpPr>
          <p:cNvPr id="4" name="Slide Number Placeholder 3"/>
          <p:cNvSpPr>
            <a:spLocks noGrp="1"/>
          </p:cNvSpPr>
          <p:nvPr>
            <p:ph type="sldNum" sz="quarter" idx="5"/>
          </p:nvPr>
        </p:nvSpPr>
        <p:spPr/>
        <p:txBody>
          <a:bodyPr/>
          <a:lstStyle/>
          <a:p>
            <a:fld id="{33E3CA33-EFB5-43DB-B1EA-C28BA2C9AE40}" type="slidenum">
              <a:rPr lang="en-US" smtClean="0"/>
              <a:t>10</a:t>
            </a:fld>
            <a:endParaRPr lang="en-US"/>
          </a:p>
        </p:txBody>
      </p:sp>
    </p:spTree>
    <p:extLst>
      <p:ext uri="{BB962C8B-B14F-4D97-AF65-F5344CB8AC3E}">
        <p14:creationId xmlns:p14="http://schemas.microsoft.com/office/powerpoint/2010/main" val="145960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sz="3600" b="0" i="0">
                <a:solidFill>
                  <a:schemeClr val="bg1"/>
                </a:solidFill>
                <a:latin typeface="Lucida Sans"/>
                <a:cs typeface="Lucida Sans"/>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Lucida Sans"/>
                <a:cs typeface="Lucida Sa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Lucida Sans"/>
                <a:cs typeface="Lucida Sans"/>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2/24/2025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Lucida Sans"/>
                <a:cs typeface="Lucida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2/24/2025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2/24/2025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19938" y="1190663"/>
            <a:ext cx="11552123" cy="741044"/>
          </a:xfrm>
          <a:prstGeom prst="rect">
            <a:avLst/>
          </a:prstGeom>
        </p:spPr>
        <p:txBody>
          <a:bodyPr wrap="square" lIns="0" tIns="0" rIns="0" bIns="0">
            <a:spAutoFit/>
          </a:bodyPr>
          <a:lstStyle>
            <a:lvl1pPr>
              <a:defRPr sz="3600" b="0" i="0">
                <a:solidFill>
                  <a:schemeClr val="bg1"/>
                </a:solidFill>
                <a:latin typeface="Lucida Sans"/>
                <a:cs typeface="Lucida Sans"/>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2/24/2025</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Erin.Sarver@ComEd.com" TargetMode="External"/><Relationship Id="rId5" Type="http://schemas.openxmlformats.org/officeDocument/2006/relationships/hyperlink" Target="mailto:Leonardo.Lopez@ComEd.com" TargetMode="Externa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4.jp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25.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91997" cy="685799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iagram of a device&#10;&#10;AI-generated content may be incorrect.">
            <a:extLst>
              <a:ext uri="{FF2B5EF4-FFF2-40B4-BE49-F238E27FC236}">
                <a16:creationId xmlns:a16="http://schemas.microsoft.com/office/drawing/2014/main" id="{06181405-09FD-6DFA-D09A-F7DCA69F4143}"/>
              </a:ext>
            </a:extLst>
          </p:cNvPr>
          <p:cNvPicPr>
            <a:picLocks noChangeAspect="1"/>
          </p:cNvPicPr>
          <p:nvPr/>
        </p:nvPicPr>
        <p:blipFill>
          <a:blip r:embed="rId3"/>
          <a:stretch>
            <a:fillRect/>
          </a:stretch>
        </p:blipFill>
        <p:spPr>
          <a:xfrm>
            <a:off x="4630355" y="2622986"/>
            <a:ext cx="7258050" cy="3924300"/>
          </a:xfrm>
          <a:prstGeom prst="rect">
            <a:avLst/>
          </a:prstGeom>
        </p:spPr>
      </p:pic>
      <p:sp>
        <p:nvSpPr>
          <p:cNvPr id="4" name="object 4"/>
          <p:cNvSpPr txBox="1"/>
          <p:nvPr/>
        </p:nvSpPr>
        <p:spPr>
          <a:xfrm>
            <a:off x="554260" y="2742198"/>
            <a:ext cx="3921116" cy="3642920"/>
          </a:xfrm>
          <a:prstGeom prst="rect">
            <a:avLst/>
          </a:prstGeom>
          <a:ln>
            <a:noFill/>
          </a:ln>
        </p:spPr>
        <p:txBody>
          <a:bodyPr vert="horz" wrap="square" lIns="0" tIns="47625" rIns="0" bIns="0" rtlCol="0" anchor="t">
            <a:spAutoFit/>
          </a:bodyPr>
          <a:lstStyle/>
          <a:p>
            <a:pPr marL="12700" marR="5080" algn="l">
              <a:lnSpc>
                <a:spcPts val="2160"/>
              </a:lnSpc>
              <a:spcBef>
                <a:spcPts val="375"/>
              </a:spcBef>
            </a:pPr>
            <a:r>
              <a:rPr lang="en-US" sz="1600" spc="110" dirty="0">
                <a:latin typeface="Gill Sans MT"/>
                <a:cs typeface="Gill Sans MT"/>
              </a:rPr>
              <a:t>Station Breaker OPEN on overcurrent</a:t>
            </a:r>
            <a:endParaRPr lang="en-US" sz="1600" spc="110" dirty="0">
              <a:solidFill>
                <a:srgbClr val="000000"/>
              </a:solidFill>
              <a:latin typeface="Gill Sans MT"/>
              <a:cs typeface="Gill Sans MT"/>
            </a:endParaRPr>
          </a:p>
          <a:p>
            <a:pPr marL="12700" marR="5080" algn="l">
              <a:lnSpc>
                <a:spcPts val="2160"/>
              </a:lnSpc>
              <a:spcBef>
                <a:spcPts val="375"/>
              </a:spcBef>
            </a:pPr>
            <a:r>
              <a:rPr lang="en-US" sz="1600" spc="110" dirty="0">
                <a:latin typeface="Gill Sans MT"/>
                <a:cs typeface="Gill Sans MT"/>
              </a:rPr>
              <a:t>Station Breaker CLOSE</a:t>
            </a:r>
            <a:endParaRPr lang="en-US" sz="1600" dirty="0"/>
          </a:p>
          <a:p>
            <a:pPr marL="12700" marR="5080" algn="l">
              <a:lnSpc>
                <a:spcPts val="2160"/>
              </a:lnSpc>
              <a:spcBef>
                <a:spcPts val="375"/>
              </a:spcBef>
            </a:pPr>
            <a:r>
              <a:rPr lang="en-US" sz="1600" spc="110" dirty="0">
                <a:latin typeface="Gill Sans MT"/>
                <a:cs typeface="Gill Sans MT"/>
              </a:rPr>
              <a:t>Station Breaker OPEN on overcurrent</a:t>
            </a:r>
          </a:p>
          <a:p>
            <a:pPr marL="12700" marR="5080" algn="l">
              <a:lnSpc>
                <a:spcPts val="2160"/>
              </a:lnSpc>
              <a:spcBef>
                <a:spcPts val="375"/>
              </a:spcBef>
            </a:pPr>
            <a:r>
              <a:rPr lang="en-US" sz="1600" spc="110" dirty="0">
                <a:latin typeface="Gill Sans MT"/>
                <a:cs typeface="Gill Sans MT"/>
              </a:rPr>
              <a:t>Station Breaker CLOSE</a:t>
            </a:r>
          </a:p>
          <a:p>
            <a:pPr marL="12700" marR="5080" algn="l">
              <a:lnSpc>
                <a:spcPts val="2160"/>
              </a:lnSpc>
              <a:spcBef>
                <a:spcPts val="375"/>
              </a:spcBef>
            </a:pPr>
            <a:r>
              <a:rPr lang="en-US" sz="1600" spc="110" dirty="0">
                <a:latin typeface="Gill Sans MT"/>
                <a:cs typeface="Gill Sans MT"/>
              </a:rPr>
              <a:t>Station Breaker OPEN on overcurrent</a:t>
            </a:r>
          </a:p>
          <a:p>
            <a:pPr marL="12700" marR="5080" algn="l">
              <a:lnSpc>
                <a:spcPts val="2160"/>
              </a:lnSpc>
              <a:spcBef>
                <a:spcPts val="375"/>
              </a:spcBef>
            </a:pPr>
            <a:r>
              <a:rPr lang="en-US" sz="1600" spc="110" dirty="0">
                <a:latin typeface="Gill Sans MT"/>
                <a:cs typeface="Gill Sans MT"/>
              </a:rPr>
              <a:t>DA Device </a:t>
            </a:r>
            <a:r>
              <a:rPr lang="en-US" sz="1600" spc="110" dirty="0">
                <a:latin typeface="+mn-lt"/>
                <a:cs typeface="Gill Sans MT"/>
              </a:rPr>
              <a:t>1</a:t>
            </a:r>
            <a:r>
              <a:rPr lang="en-US" sz="1600" spc="110" dirty="0">
                <a:latin typeface="Gill Sans MT"/>
                <a:cs typeface="Gill Sans MT"/>
              </a:rPr>
              <a:t> OPEN on loss of voltage</a:t>
            </a:r>
          </a:p>
          <a:p>
            <a:pPr marL="12700" marR="5080" algn="l">
              <a:lnSpc>
                <a:spcPts val="2160"/>
              </a:lnSpc>
              <a:spcBef>
                <a:spcPts val="375"/>
              </a:spcBef>
            </a:pPr>
            <a:r>
              <a:rPr lang="en-US" sz="1600" spc="110" dirty="0">
                <a:latin typeface="Gill Sans MT"/>
                <a:cs typeface="Gill Sans MT"/>
              </a:rPr>
              <a:t>DA Device 3 OPEN on loss of voltage</a:t>
            </a:r>
          </a:p>
          <a:p>
            <a:pPr marL="12700" marR="5080" algn="l">
              <a:lnSpc>
                <a:spcPts val="2160"/>
              </a:lnSpc>
              <a:spcBef>
                <a:spcPts val="375"/>
              </a:spcBef>
            </a:pPr>
            <a:r>
              <a:rPr lang="en-US" sz="1600" spc="110" dirty="0">
                <a:latin typeface="Gill Sans MT"/>
                <a:cs typeface="Gill Sans MT"/>
              </a:rPr>
              <a:t>DA Device 4 OPEN on loss of voltage</a:t>
            </a:r>
          </a:p>
          <a:p>
            <a:pPr marL="12700" marR="5080" algn="l">
              <a:lnSpc>
                <a:spcPts val="2160"/>
              </a:lnSpc>
              <a:spcBef>
                <a:spcPts val="375"/>
              </a:spcBef>
            </a:pPr>
            <a:r>
              <a:rPr lang="en-US" sz="1600" spc="110" dirty="0">
                <a:latin typeface="Gill Sans MT"/>
                <a:cs typeface="Gill Sans MT"/>
              </a:rPr>
              <a:t>DA Device 2 CLOSE </a:t>
            </a:r>
          </a:p>
          <a:p>
            <a:pPr marL="12700" marR="5080" algn="l">
              <a:lnSpc>
                <a:spcPts val="2160"/>
              </a:lnSpc>
              <a:spcBef>
                <a:spcPts val="375"/>
              </a:spcBef>
            </a:pPr>
            <a:r>
              <a:rPr lang="en-US" sz="1600" spc="110" dirty="0">
                <a:latin typeface="Gill Sans MT"/>
                <a:cs typeface="Gill Sans MT"/>
              </a:rPr>
              <a:t>DA Device 5 CLOSE</a:t>
            </a:r>
          </a:p>
          <a:p>
            <a:pPr marL="12700" marR="5080" algn="l">
              <a:lnSpc>
                <a:spcPts val="2160"/>
              </a:lnSpc>
              <a:spcBef>
                <a:spcPts val="375"/>
              </a:spcBef>
            </a:pPr>
            <a:r>
              <a:rPr lang="en-US" sz="1600" spc="110" dirty="0">
                <a:latin typeface="Gill Sans MT"/>
                <a:cs typeface="Gill Sans MT"/>
              </a:rPr>
              <a:t>DA Device 4 CLOSE</a:t>
            </a:r>
          </a:p>
        </p:txBody>
      </p:sp>
      <p:sp>
        <p:nvSpPr>
          <p:cNvPr id="7" name="TextBox 6">
            <a:extLst>
              <a:ext uri="{FF2B5EF4-FFF2-40B4-BE49-F238E27FC236}">
                <a16:creationId xmlns:a16="http://schemas.microsoft.com/office/drawing/2014/main" id="{7042017C-282A-482B-7611-5B0AC6FD47A9}"/>
              </a:ext>
            </a:extLst>
          </p:cNvPr>
          <p:cNvSpPr txBox="1"/>
          <p:nvPr/>
        </p:nvSpPr>
        <p:spPr>
          <a:xfrm>
            <a:off x="7969343" y="1981200"/>
            <a:ext cx="1149292" cy="553673"/>
          </a:xfrm>
          <a:prstGeom prst="rect">
            <a:avLst/>
          </a:prstGeom>
          <a:noFill/>
        </p:spPr>
        <p:txBody>
          <a:bodyPr wrap="square" lIns="0" tIns="0" rIns="0" bIns="0" rtlCol="0" anchor="t">
            <a:noAutofit/>
          </a:bodyPr>
          <a:lstStyle/>
          <a:p>
            <a:pPr algn="l">
              <a:lnSpc>
                <a:spcPct val="110000"/>
              </a:lnSpc>
              <a:spcBef>
                <a:spcPts val="1200"/>
              </a:spcBef>
              <a:buSzPct val="100000"/>
            </a:pPr>
            <a:r>
              <a:rPr lang="en-US" sz="1600">
                <a:latin typeface="Gill Sans MT"/>
              </a:rPr>
              <a:t>Device reclosed</a:t>
            </a:r>
          </a:p>
        </p:txBody>
      </p:sp>
      <p:pic>
        <p:nvPicPr>
          <p:cNvPr id="14" name="object 2">
            <a:extLst>
              <a:ext uri="{FF2B5EF4-FFF2-40B4-BE49-F238E27FC236}">
                <a16:creationId xmlns:a16="http://schemas.microsoft.com/office/drawing/2014/main" id="{BB177F03-3197-2003-03CD-C1CAFDB1D62D}"/>
              </a:ext>
            </a:extLst>
          </p:cNvPr>
          <p:cNvPicPr/>
          <p:nvPr/>
        </p:nvPicPr>
        <p:blipFill>
          <a:blip r:embed="rId4" cstate="print"/>
          <a:stretch>
            <a:fillRect/>
          </a:stretch>
        </p:blipFill>
        <p:spPr>
          <a:xfrm>
            <a:off x="292607" y="316991"/>
            <a:ext cx="2267711" cy="560831"/>
          </a:xfrm>
          <a:prstGeom prst="rect">
            <a:avLst/>
          </a:prstGeom>
        </p:spPr>
      </p:pic>
      <p:sp>
        <p:nvSpPr>
          <p:cNvPr id="16" name="object 3">
            <a:extLst>
              <a:ext uri="{FF2B5EF4-FFF2-40B4-BE49-F238E27FC236}">
                <a16:creationId xmlns:a16="http://schemas.microsoft.com/office/drawing/2014/main" id="{9B8AD833-60DE-9FB1-01F1-A136130098C9}"/>
              </a:ext>
            </a:extLst>
          </p:cNvPr>
          <p:cNvSpPr txBox="1">
            <a:spLocks noGrp="1"/>
          </p:cNvSpPr>
          <p:nvPr>
            <p:ph type="title"/>
          </p:nvPr>
        </p:nvSpPr>
        <p:spPr>
          <a:xfrm>
            <a:off x="319938" y="1190663"/>
            <a:ext cx="8458835" cy="628377"/>
          </a:xfrm>
          <a:prstGeom prst="rect">
            <a:avLst/>
          </a:prstGeom>
          <a:solidFill>
            <a:srgbClr val="9086AF"/>
          </a:solidFill>
        </p:spPr>
        <p:txBody>
          <a:bodyPr vert="horz" wrap="square" lIns="0" tIns="73660" rIns="0" bIns="0" rtlCol="0" anchor="t">
            <a:spAutoFit/>
          </a:bodyPr>
          <a:lstStyle/>
          <a:p>
            <a:pPr marL="191770">
              <a:spcBef>
                <a:spcPts val="580"/>
              </a:spcBef>
            </a:pPr>
            <a:r>
              <a:rPr lang="en-US" spc="-20"/>
              <a:t>DA Logs – Calculating ACI</a:t>
            </a:r>
          </a:p>
        </p:txBody>
      </p:sp>
      <p:sp>
        <p:nvSpPr>
          <p:cNvPr id="10" name="TextBox 9">
            <a:extLst>
              <a:ext uri="{FF2B5EF4-FFF2-40B4-BE49-F238E27FC236}">
                <a16:creationId xmlns:a16="http://schemas.microsoft.com/office/drawing/2014/main" id="{5121BC64-2F6B-35D2-4DFB-4E5B0AE9D229}"/>
              </a:ext>
            </a:extLst>
          </p:cNvPr>
          <p:cNvSpPr txBox="1"/>
          <p:nvPr/>
        </p:nvSpPr>
        <p:spPr>
          <a:xfrm>
            <a:off x="10287000" y="6079964"/>
            <a:ext cx="1828800" cy="692434"/>
          </a:xfrm>
          <a:prstGeom prst="rect">
            <a:avLst/>
          </a:prstGeom>
          <a:noFill/>
        </p:spPr>
        <p:txBody>
          <a:bodyPr wrap="square">
            <a:spAutoFit/>
          </a:bodyPr>
          <a:lstStyle/>
          <a:p>
            <a:pPr marL="12700" marR="5080">
              <a:lnSpc>
                <a:spcPts val="2160"/>
              </a:lnSpc>
              <a:spcBef>
                <a:spcPts val="375"/>
              </a:spcBef>
            </a:pPr>
            <a:r>
              <a:rPr lang="en-US" sz="1800">
                <a:solidFill>
                  <a:srgbClr val="0E101A"/>
                </a:solidFill>
                <a:latin typeface="Gill Sans MT"/>
                <a:cs typeface="Gill Sans MT"/>
              </a:rPr>
              <a:t>Device </a:t>
            </a:r>
            <a:r>
              <a:rPr lang="en-US" sz="1800" dirty="0">
                <a:solidFill>
                  <a:srgbClr val="0E101A"/>
                </a:solidFill>
                <a:latin typeface="Gill Sans MT"/>
                <a:cs typeface="Gill Sans MT"/>
              </a:rPr>
              <a:t>Rate</a:t>
            </a:r>
            <a:r>
              <a:rPr lang="en-US" sz="1800">
                <a:solidFill>
                  <a:srgbClr val="0E101A"/>
                </a:solidFill>
                <a:latin typeface="Gill Sans MT"/>
                <a:cs typeface="Gill Sans MT"/>
              </a:rPr>
              <a:t>: </a:t>
            </a:r>
            <a:r>
              <a:rPr lang="en-US">
                <a:solidFill>
                  <a:srgbClr val="0E101A"/>
                </a:solidFill>
                <a:latin typeface="Gill Sans MT"/>
                <a:cs typeface="Gill Sans MT"/>
              </a:rPr>
              <a:t>5</a:t>
            </a:r>
            <a:r>
              <a:rPr lang="en-US" sz="1800">
                <a:solidFill>
                  <a:srgbClr val="0E101A"/>
                </a:solidFill>
                <a:latin typeface="Gill Sans MT"/>
                <a:cs typeface="Gill Sans MT"/>
              </a:rPr>
              <a:t>/5</a:t>
            </a:r>
          </a:p>
          <a:p>
            <a:pPr marL="12700" marR="5080">
              <a:lnSpc>
                <a:spcPts val="2160"/>
              </a:lnSpc>
              <a:spcBef>
                <a:spcPts val="375"/>
              </a:spcBef>
            </a:pPr>
            <a:r>
              <a:rPr lang="en-US" sz="1800">
                <a:solidFill>
                  <a:srgbClr val="0E101A"/>
                </a:solidFill>
                <a:latin typeface="Gill Sans MT"/>
                <a:cs typeface="Gill Sans MT"/>
              </a:rPr>
              <a:t>Scheme </a:t>
            </a:r>
            <a:r>
              <a:rPr lang="en-US" dirty="0">
                <a:solidFill>
                  <a:srgbClr val="0E101A"/>
                </a:solidFill>
                <a:latin typeface="Gill Sans MT"/>
                <a:cs typeface="Gill Sans MT"/>
              </a:rPr>
              <a:t>Rate: </a:t>
            </a:r>
            <a:r>
              <a:rPr lang="en-US" dirty="0">
                <a:solidFill>
                  <a:srgbClr val="0E101A"/>
                </a:solidFill>
                <a:latin typeface="+mn-lt"/>
                <a:cs typeface="Gill Sans MT"/>
              </a:rPr>
              <a:t>1</a:t>
            </a:r>
            <a:r>
              <a:rPr lang="en-US" dirty="0">
                <a:solidFill>
                  <a:srgbClr val="0E101A"/>
                </a:solidFill>
                <a:latin typeface="Gill Sans MT"/>
                <a:cs typeface="Gill Sans MT"/>
              </a:rPr>
              <a:t>/</a:t>
            </a:r>
            <a:r>
              <a:rPr lang="en-US" dirty="0">
                <a:solidFill>
                  <a:srgbClr val="0E101A"/>
                </a:solidFill>
                <a:latin typeface="+mn-lt"/>
                <a:cs typeface="Gill Sans MT"/>
              </a:rPr>
              <a:t>1</a:t>
            </a:r>
            <a:endParaRPr lang="en-US" sz="1800" dirty="0">
              <a:latin typeface="+mn-lt"/>
              <a:cs typeface="Gill Sans MT"/>
            </a:endParaRPr>
          </a:p>
        </p:txBody>
      </p:sp>
      <p:sp>
        <p:nvSpPr>
          <p:cNvPr id="12" name="TextBox 11">
            <a:extLst>
              <a:ext uri="{FF2B5EF4-FFF2-40B4-BE49-F238E27FC236}">
                <a16:creationId xmlns:a16="http://schemas.microsoft.com/office/drawing/2014/main" id="{D23B9D7E-A52C-65DC-A073-76FA8315BB55}"/>
              </a:ext>
            </a:extLst>
          </p:cNvPr>
          <p:cNvSpPr txBox="1"/>
          <p:nvPr/>
        </p:nvSpPr>
        <p:spPr>
          <a:xfrm>
            <a:off x="8033831" y="4293772"/>
            <a:ext cx="3297735" cy="1200329"/>
          </a:xfrm>
          <a:prstGeom prst="rect">
            <a:avLst/>
          </a:prstGeom>
          <a:noFill/>
        </p:spPr>
        <p:txBody>
          <a:bodyPr wrap="square" lIns="91440" tIns="45720" rIns="91440" bIns="45720" rtlCol="0" anchor="t">
            <a:spAutoFit/>
          </a:bodyPr>
          <a:lstStyle/>
          <a:p>
            <a:r>
              <a:rPr lang="en-US" dirty="0">
                <a:solidFill>
                  <a:schemeClr val="tx1"/>
                </a:solidFill>
                <a:latin typeface="Gill Sans MT"/>
              </a:rPr>
              <a:t>ACI = </a:t>
            </a:r>
            <a:r>
              <a:rPr lang="en-US" dirty="0">
                <a:solidFill>
                  <a:schemeClr val="tx1"/>
                </a:solidFill>
                <a:latin typeface="+mn-lt"/>
              </a:rPr>
              <a:t>1</a:t>
            </a:r>
            <a:r>
              <a:rPr lang="en-US" dirty="0">
                <a:solidFill>
                  <a:schemeClr val="tx1"/>
                </a:solidFill>
                <a:latin typeface="Gill Sans MT"/>
              </a:rPr>
              <a:t>,500</a:t>
            </a:r>
          </a:p>
          <a:p>
            <a:r>
              <a:rPr lang="en-US" dirty="0">
                <a:solidFill>
                  <a:schemeClr val="tx1"/>
                </a:solidFill>
                <a:latin typeface="Gill Sans MT"/>
              </a:rPr>
              <a:t>Missed ACI = 0</a:t>
            </a:r>
          </a:p>
          <a:p>
            <a:r>
              <a:rPr lang="en-US" dirty="0">
                <a:latin typeface="Gill Sans MT"/>
              </a:rPr>
              <a:t>Device Count </a:t>
            </a:r>
            <a:r>
              <a:rPr lang="en-US" dirty="0">
                <a:solidFill>
                  <a:schemeClr val="tx1"/>
                </a:solidFill>
                <a:latin typeface="Gill Sans MT"/>
              </a:rPr>
              <a:t>= 5</a:t>
            </a:r>
          </a:p>
          <a:p>
            <a:r>
              <a:rPr lang="en-US" dirty="0">
                <a:solidFill>
                  <a:schemeClr val="tx1"/>
                </a:solidFill>
                <a:latin typeface="Gill Sans MT"/>
              </a:rPr>
              <a:t>Mis-Op Device Count = 0</a:t>
            </a:r>
          </a:p>
        </p:txBody>
      </p:sp>
      <p:sp>
        <p:nvSpPr>
          <p:cNvPr id="17" name="Arrow: Right 16">
            <a:extLst>
              <a:ext uri="{FF2B5EF4-FFF2-40B4-BE49-F238E27FC236}">
                <a16:creationId xmlns:a16="http://schemas.microsoft.com/office/drawing/2014/main" id="{97B41E58-5352-49A5-5FF5-21E0BFF7D5C9}"/>
              </a:ext>
            </a:extLst>
          </p:cNvPr>
          <p:cNvSpPr/>
          <p:nvPr/>
        </p:nvSpPr>
        <p:spPr>
          <a:xfrm rot="2269811">
            <a:off x="8698749" y="2421294"/>
            <a:ext cx="492154" cy="386151"/>
          </a:xfrm>
          <a:prstGeom prst="rightArrow">
            <a:avLst/>
          </a:prstGeom>
          <a:solidFill>
            <a:schemeClr val="tx1"/>
          </a:solidFill>
          <a:ln w="12700" cap="sq">
            <a:noFill/>
            <a:miter lim="800000"/>
          </a:ln>
        </p:spPr>
        <p:style>
          <a:lnRef idx="0">
            <a:schemeClr val="accent1"/>
          </a:lnRef>
          <a:fillRef idx="1">
            <a:schemeClr val="accent1"/>
          </a:fillRef>
          <a:effectRef idx="0">
            <a:srgbClr val="000000"/>
          </a:effectRef>
          <a:fontRef idx="minor">
            <a:schemeClr val="bg1"/>
          </a:fontRef>
        </p:style>
        <p:txBody>
          <a:bodyPr lIns="91440" rIns="91440" rtlCol="0" anchor="t" anchorCtr="0"/>
          <a:lstStyle/>
          <a:p>
            <a:pPr algn="l">
              <a:lnSpc>
                <a:spcPct val="100000"/>
              </a:lnSpc>
            </a:pPr>
            <a:endParaRPr lang="en-US" sz="1600">
              <a:solidFill>
                <a:schemeClr val="tx1"/>
              </a:solidFill>
            </a:endParaRPr>
          </a:p>
        </p:txBody>
      </p:sp>
      <p:sp>
        <p:nvSpPr>
          <p:cNvPr id="15" name="TextBox 14">
            <a:extLst>
              <a:ext uri="{FF2B5EF4-FFF2-40B4-BE49-F238E27FC236}">
                <a16:creationId xmlns:a16="http://schemas.microsoft.com/office/drawing/2014/main" id="{325029C4-D041-272A-80E7-E53E616ADBFB}"/>
              </a:ext>
            </a:extLst>
          </p:cNvPr>
          <p:cNvSpPr txBox="1"/>
          <p:nvPr/>
        </p:nvSpPr>
        <p:spPr>
          <a:xfrm>
            <a:off x="292607" y="2201077"/>
            <a:ext cx="3463915" cy="382879"/>
          </a:xfrm>
          <a:prstGeom prst="rect">
            <a:avLst/>
          </a:prstGeom>
          <a:noFill/>
        </p:spPr>
        <p:txBody>
          <a:bodyPr wrap="square">
            <a:spAutoFit/>
          </a:bodyPr>
          <a:lstStyle/>
          <a:p>
            <a:pPr marL="12700" marR="5080" algn="l">
              <a:lnSpc>
                <a:spcPts val="2160"/>
              </a:lnSpc>
              <a:spcBef>
                <a:spcPts val="375"/>
              </a:spcBef>
            </a:pPr>
            <a:r>
              <a:rPr lang="en-US" sz="2000" b="1" spc="110" dirty="0">
                <a:latin typeface="Gill Sans MT"/>
                <a:cs typeface="Gill Sans MT"/>
              </a:rPr>
              <a:t>Sequence of Operations:</a:t>
            </a:r>
          </a:p>
        </p:txBody>
      </p:sp>
      <p:pic>
        <p:nvPicPr>
          <p:cNvPr id="19" name="Picture 18" descr="A red and green squares with black text&#10;&#10;AI-generated content may be incorrect.">
            <a:extLst>
              <a:ext uri="{FF2B5EF4-FFF2-40B4-BE49-F238E27FC236}">
                <a16:creationId xmlns:a16="http://schemas.microsoft.com/office/drawing/2014/main" id="{F4943622-97DF-A67A-5940-104AF8418992}"/>
              </a:ext>
            </a:extLst>
          </p:cNvPr>
          <p:cNvPicPr>
            <a:picLocks noChangeAspect="1"/>
          </p:cNvPicPr>
          <p:nvPr/>
        </p:nvPicPr>
        <p:blipFill>
          <a:blip r:embed="rId5"/>
          <a:stretch>
            <a:fillRect/>
          </a:stretch>
        </p:blipFill>
        <p:spPr>
          <a:xfrm>
            <a:off x="9753600" y="718854"/>
            <a:ext cx="1301417" cy="920416"/>
          </a:xfrm>
          <a:prstGeom prst="rect">
            <a:avLst/>
          </a:prstGeom>
          <a:ln>
            <a:solidFill>
              <a:schemeClr val="tx1"/>
            </a:solidFill>
          </a:ln>
        </p:spPr>
      </p:pic>
      <p:sp>
        <p:nvSpPr>
          <p:cNvPr id="21" name="TextBox 20">
            <a:extLst>
              <a:ext uri="{FF2B5EF4-FFF2-40B4-BE49-F238E27FC236}">
                <a16:creationId xmlns:a16="http://schemas.microsoft.com/office/drawing/2014/main" id="{6B1D64D3-7865-10DA-FE16-B0E48D5F7DDF}"/>
              </a:ext>
            </a:extLst>
          </p:cNvPr>
          <p:cNvSpPr txBox="1"/>
          <p:nvPr/>
        </p:nvSpPr>
        <p:spPr>
          <a:xfrm>
            <a:off x="8884944" y="228600"/>
            <a:ext cx="3038728" cy="369332"/>
          </a:xfrm>
          <a:prstGeom prst="rect">
            <a:avLst/>
          </a:prstGeom>
          <a:noFill/>
        </p:spPr>
        <p:txBody>
          <a:bodyPr wrap="square">
            <a:spAutoFit/>
          </a:bodyPr>
          <a:lstStyle/>
          <a:p>
            <a:pPr algn="ctr"/>
            <a:r>
              <a:rPr lang="en-US" dirty="0">
                <a:latin typeface="Gill Sans MT"/>
              </a:rPr>
              <a:t>LEGEND</a:t>
            </a:r>
            <a:endParaRPr lang="en-US" dirty="0"/>
          </a:p>
        </p:txBody>
      </p:sp>
    </p:spTree>
    <p:extLst>
      <p:ext uri="{BB962C8B-B14F-4D97-AF65-F5344CB8AC3E}">
        <p14:creationId xmlns:p14="http://schemas.microsoft.com/office/powerpoint/2010/main" val="1141558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device&#10;&#10;AI-generated content may be incorrect.">
            <a:extLst>
              <a:ext uri="{FF2B5EF4-FFF2-40B4-BE49-F238E27FC236}">
                <a16:creationId xmlns:a16="http://schemas.microsoft.com/office/drawing/2014/main" id="{F284BC21-F474-85FB-BA04-C909B3E7A062}"/>
              </a:ext>
            </a:extLst>
          </p:cNvPr>
          <p:cNvPicPr>
            <a:picLocks noChangeAspect="1"/>
          </p:cNvPicPr>
          <p:nvPr/>
        </p:nvPicPr>
        <p:blipFill>
          <a:blip r:embed="rId3"/>
          <a:stretch>
            <a:fillRect/>
          </a:stretch>
        </p:blipFill>
        <p:spPr>
          <a:xfrm>
            <a:off x="4648200" y="2514600"/>
            <a:ext cx="7286625" cy="4010025"/>
          </a:xfrm>
          <a:prstGeom prst="rect">
            <a:avLst/>
          </a:prstGeom>
        </p:spPr>
      </p:pic>
      <p:sp>
        <p:nvSpPr>
          <p:cNvPr id="4" name="object 4"/>
          <p:cNvSpPr txBox="1"/>
          <p:nvPr/>
        </p:nvSpPr>
        <p:spPr>
          <a:xfrm>
            <a:off x="299555" y="1953722"/>
            <a:ext cx="4216601" cy="4751878"/>
          </a:xfrm>
          <a:prstGeom prst="rect">
            <a:avLst/>
          </a:prstGeom>
        </p:spPr>
        <p:txBody>
          <a:bodyPr vert="horz" wrap="square" lIns="0" tIns="47625" rIns="0" bIns="0" rtlCol="0" anchor="t">
            <a:spAutoFit/>
          </a:bodyPr>
          <a:lstStyle/>
          <a:p>
            <a:pPr marL="12700" marR="5080">
              <a:lnSpc>
                <a:spcPts val="2160"/>
              </a:lnSpc>
              <a:spcBef>
                <a:spcPts val="375"/>
              </a:spcBef>
            </a:pPr>
            <a:r>
              <a:rPr lang="en-US" b="0" i="0" dirty="0">
                <a:solidFill>
                  <a:srgbClr val="0E101A"/>
                </a:solidFill>
                <a:effectLst/>
                <a:latin typeface="Gill Sans MT"/>
              </a:rPr>
              <a:t>If </a:t>
            </a:r>
            <a:r>
              <a:rPr lang="en-US" dirty="0">
                <a:solidFill>
                  <a:srgbClr val="0E101A"/>
                </a:solidFill>
                <a:latin typeface="Gill Sans MT"/>
              </a:rPr>
              <a:t>the final configuration is not as expected</a:t>
            </a:r>
            <a:r>
              <a:rPr lang="en-US" b="0" i="0" dirty="0">
                <a:solidFill>
                  <a:srgbClr val="0E101A"/>
                </a:solidFill>
                <a:effectLst/>
                <a:latin typeface="Gill Sans MT"/>
              </a:rPr>
              <a:t>, thorough investigation by the engineering team is needed</a:t>
            </a:r>
            <a:r>
              <a:rPr lang="en-US" dirty="0">
                <a:solidFill>
                  <a:srgbClr val="0E101A"/>
                </a:solidFill>
                <a:latin typeface="Gill Sans MT"/>
              </a:rPr>
              <a:t> to determine if a mis-operation occurred</a:t>
            </a:r>
            <a:r>
              <a:rPr lang="en-US" b="0" i="0" dirty="0">
                <a:solidFill>
                  <a:srgbClr val="0E101A"/>
                </a:solidFill>
                <a:effectLst/>
                <a:latin typeface="Gill Sans MT"/>
              </a:rPr>
              <a:t>.</a:t>
            </a:r>
          </a:p>
          <a:p>
            <a:pPr marL="12700" marR="5080">
              <a:lnSpc>
                <a:spcPts val="2160"/>
              </a:lnSpc>
              <a:spcBef>
                <a:spcPts val="375"/>
              </a:spcBef>
            </a:pPr>
            <a:endParaRPr lang="en-US" b="0" i="0" dirty="0">
              <a:solidFill>
                <a:srgbClr val="0E101A"/>
              </a:solidFill>
              <a:effectLst/>
              <a:latin typeface="Gill Sans MT"/>
            </a:endParaRPr>
          </a:p>
          <a:p>
            <a:pPr marL="12700" marR="5080">
              <a:lnSpc>
                <a:spcPts val="2160"/>
              </a:lnSpc>
              <a:spcBef>
                <a:spcPts val="375"/>
              </a:spcBef>
            </a:pPr>
            <a:r>
              <a:rPr lang="en-US" b="0" i="0" dirty="0">
                <a:solidFill>
                  <a:srgbClr val="0E101A"/>
                </a:solidFill>
                <a:effectLst/>
                <a:latin typeface="Gill Sans MT"/>
              </a:rPr>
              <a:t>Several factors could contribute to a mis-operation, including communication interruptions, equipment failures, or improper settings. </a:t>
            </a:r>
          </a:p>
          <a:p>
            <a:pPr marL="12700" marR="5080">
              <a:lnSpc>
                <a:spcPts val="2160"/>
              </a:lnSpc>
              <a:spcBef>
                <a:spcPts val="375"/>
              </a:spcBef>
            </a:pPr>
            <a:endParaRPr lang="en-US" strike="sngStrike" dirty="0">
              <a:solidFill>
                <a:srgbClr val="0E101A"/>
              </a:solidFill>
              <a:latin typeface="Gill Sans MT"/>
            </a:endParaRPr>
          </a:p>
          <a:p>
            <a:pPr marL="12700" marR="5080">
              <a:lnSpc>
                <a:spcPts val="2160"/>
              </a:lnSpc>
              <a:spcBef>
                <a:spcPts val="375"/>
              </a:spcBef>
            </a:pPr>
            <a:r>
              <a:rPr lang="en-US" dirty="0">
                <a:solidFill>
                  <a:srgbClr val="0E101A"/>
                </a:solidFill>
                <a:latin typeface="Gill Sans MT"/>
              </a:rPr>
              <a:t>Additionally, the team must look out for any intentional cause of a DA device to not operate (i.e., Hot-Line Tag, auto-operation disabled, etc.). This would usually be a condition placed by the operator and would </a:t>
            </a:r>
            <a:r>
              <a:rPr lang="en-US" u="sng" dirty="0">
                <a:solidFill>
                  <a:srgbClr val="0E101A"/>
                </a:solidFill>
                <a:latin typeface="Gill Sans MT"/>
              </a:rPr>
              <a:t>not</a:t>
            </a:r>
            <a:r>
              <a:rPr lang="en-US" dirty="0">
                <a:solidFill>
                  <a:srgbClr val="0E101A"/>
                </a:solidFill>
                <a:latin typeface="Gill Sans MT"/>
              </a:rPr>
              <a:t> be considered a mis-operation.</a:t>
            </a:r>
          </a:p>
        </p:txBody>
      </p:sp>
      <p:sp>
        <p:nvSpPr>
          <p:cNvPr id="6" name="TextBox 5">
            <a:extLst>
              <a:ext uri="{FF2B5EF4-FFF2-40B4-BE49-F238E27FC236}">
                <a16:creationId xmlns:a16="http://schemas.microsoft.com/office/drawing/2014/main" id="{6BE5022B-9D33-186E-DFD5-A08A478838C6}"/>
              </a:ext>
            </a:extLst>
          </p:cNvPr>
          <p:cNvSpPr txBox="1"/>
          <p:nvPr/>
        </p:nvSpPr>
        <p:spPr>
          <a:xfrm>
            <a:off x="8033831" y="4293772"/>
            <a:ext cx="3297735" cy="1200329"/>
          </a:xfrm>
          <a:prstGeom prst="rect">
            <a:avLst/>
          </a:prstGeom>
          <a:noFill/>
        </p:spPr>
        <p:txBody>
          <a:bodyPr wrap="square" lIns="91440" tIns="45720" rIns="91440" bIns="45720" rtlCol="0" anchor="t">
            <a:spAutoFit/>
          </a:bodyPr>
          <a:lstStyle/>
          <a:p>
            <a:r>
              <a:rPr lang="en-US" dirty="0">
                <a:solidFill>
                  <a:schemeClr val="tx1"/>
                </a:solidFill>
                <a:latin typeface="Gill Sans MT"/>
              </a:rPr>
              <a:t>ACI = </a:t>
            </a:r>
            <a:r>
              <a:rPr lang="en-US" dirty="0">
                <a:solidFill>
                  <a:schemeClr val="tx1"/>
                </a:solidFill>
                <a:latin typeface="+mn-lt"/>
              </a:rPr>
              <a:t>1</a:t>
            </a:r>
            <a:r>
              <a:rPr lang="en-US" dirty="0">
                <a:solidFill>
                  <a:schemeClr val="tx1"/>
                </a:solidFill>
                <a:latin typeface="Gill Sans MT"/>
              </a:rPr>
              <a:t>,000</a:t>
            </a:r>
          </a:p>
          <a:p>
            <a:r>
              <a:rPr lang="en-US" dirty="0">
                <a:solidFill>
                  <a:schemeClr val="tx1"/>
                </a:solidFill>
                <a:latin typeface="Gill Sans MT"/>
              </a:rPr>
              <a:t>Missed ACI = 500</a:t>
            </a:r>
          </a:p>
          <a:p>
            <a:r>
              <a:rPr lang="en-US" dirty="0">
                <a:latin typeface="Gill Sans MT"/>
              </a:rPr>
              <a:t>Device Count </a:t>
            </a:r>
            <a:r>
              <a:rPr lang="en-US" dirty="0">
                <a:solidFill>
                  <a:schemeClr val="tx1"/>
                </a:solidFill>
                <a:latin typeface="Gill Sans MT"/>
              </a:rPr>
              <a:t>= 5</a:t>
            </a:r>
          </a:p>
          <a:p>
            <a:r>
              <a:rPr lang="en-US" dirty="0">
                <a:solidFill>
                  <a:schemeClr val="tx1"/>
                </a:solidFill>
                <a:latin typeface="Gill Sans MT"/>
              </a:rPr>
              <a:t>Mis-Op Device Count = </a:t>
            </a:r>
            <a:r>
              <a:rPr lang="en-US" dirty="0">
                <a:solidFill>
                  <a:schemeClr val="tx1"/>
                </a:solidFill>
                <a:latin typeface="+mn-lt"/>
              </a:rPr>
              <a:t>1</a:t>
            </a:r>
          </a:p>
        </p:txBody>
      </p:sp>
      <p:sp>
        <p:nvSpPr>
          <p:cNvPr id="7" name="TextBox 6">
            <a:extLst>
              <a:ext uri="{FF2B5EF4-FFF2-40B4-BE49-F238E27FC236}">
                <a16:creationId xmlns:a16="http://schemas.microsoft.com/office/drawing/2014/main" id="{90CEFCB4-EE33-2C32-1950-03EF8932F99A}"/>
              </a:ext>
            </a:extLst>
          </p:cNvPr>
          <p:cNvSpPr txBox="1"/>
          <p:nvPr/>
        </p:nvSpPr>
        <p:spPr>
          <a:xfrm>
            <a:off x="7188821" y="5809063"/>
            <a:ext cx="1149292" cy="600627"/>
          </a:xfrm>
          <a:prstGeom prst="rect">
            <a:avLst/>
          </a:prstGeom>
          <a:noFill/>
        </p:spPr>
        <p:txBody>
          <a:bodyPr wrap="square" lIns="0" tIns="0" rIns="0" bIns="0" rtlCol="0" anchor="t">
            <a:noAutofit/>
          </a:bodyPr>
          <a:lstStyle/>
          <a:p>
            <a:pPr algn="l">
              <a:lnSpc>
                <a:spcPct val="110000"/>
              </a:lnSpc>
              <a:spcBef>
                <a:spcPts val="1200"/>
              </a:spcBef>
              <a:buSzPct val="100000"/>
            </a:pPr>
            <a:r>
              <a:rPr lang="en-US" sz="1600">
                <a:solidFill>
                  <a:schemeClr val="tx1"/>
                </a:solidFill>
                <a:latin typeface="Gill Sans MT"/>
              </a:rPr>
              <a:t>Device failed to close</a:t>
            </a:r>
          </a:p>
        </p:txBody>
      </p:sp>
      <p:sp>
        <p:nvSpPr>
          <p:cNvPr id="8" name="Arrow: Right 7">
            <a:extLst>
              <a:ext uri="{FF2B5EF4-FFF2-40B4-BE49-F238E27FC236}">
                <a16:creationId xmlns:a16="http://schemas.microsoft.com/office/drawing/2014/main" id="{58FC71B7-C8A9-00E1-94D0-21745257B78A}"/>
              </a:ext>
            </a:extLst>
          </p:cNvPr>
          <p:cNvSpPr/>
          <p:nvPr/>
        </p:nvSpPr>
        <p:spPr>
          <a:xfrm rot="12840000">
            <a:off x="6624684" y="5619588"/>
            <a:ext cx="492154" cy="386151"/>
          </a:xfrm>
          <a:prstGeom prst="rightArrow">
            <a:avLst/>
          </a:prstGeom>
          <a:solidFill>
            <a:schemeClr val="tx1"/>
          </a:solidFill>
          <a:ln w="12700" cap="sq">
            <a:noFill/>
            <a:miter lim="800000"/>
          </a:ln>
        </p:spPr>
        <p:style>
          <a:lnRef idx="0">
            <a:schemeClr val="accent1"/>
          </a:lnRef>
          <a:fillRef idx="1">
            <a:schemeClr val="accent1"/>
          </a:fillRef>
          <a:effectRef idx="0">
            <a:srgbClr val="000000"/>
          </a:effectRef>
          <a:fontRef idx="minor">
            <a:schemeClr val="bg1"/>
          </a:fontRef>
        </p:style>
        <p:txBody>
          <a:bodyPr lIns="91440" rIns="91440" rtlCol="0" anchor="t" anchorCtr="0"/>
          <a:lstStyle/>
          <a:p>
            <a:pPr algn="l">
              <a:lnSpc>
                <a:spcPct val="100000"/>
              </a:lnSpc>
            </a:pPr>
            <a:endParaRPr lang="en-US" sz="1600">
              <a:solidFill>
                <a:schemeClr val="tx1"/>
              </a:solidFill>
            </a:endParaRPr>
          </a:p>
        </p:txBody>
      </p:sp>
      <p:pic>
        <p:nvPicPr>
          <p:cNvPr id="18" name="object 2">
            <a:extLst>
              <a:ext uri="{FF2B5EF4-FFF2-40B4-BE49-F238E27FC236}">
                <a16:creationId xmlns:a16="http://schemas.microsoft.com/office/drawing/2014/main" id="{BE8CD570-17AF-FB33-4A46-1871E47185E5}"/>
              </a:ext>
            </a:extLst>
          </p:cNvPr>
          <p:cNvPicPr/>
          <p:nvPr/>
        </p:nvPicPr>
        <p:blipFill>
          <a:blip r:embed="rId4" cstate="print"/>
          <a:stretch>
            <a:fillRect/>
          </a:stretch>
        </p:blipFill>
        <p:spPr>
          <a:xfrm>
            <a:off x="292607" y="316991"/>
            <a:ext cx="2267711" cy="560831"/>
          </a:xfrm>
          <a:prstGeom prst="rect">
            <a:avLst/>
          </a:prstGeom>
        </p:spPr>
      </p:pic>
      <p:sp>
        <p:nvSpPr>
          <p:cNvPr id="3" name="TextBox 2">
            <a:extLst>
              <a:ext uri="{FF2B5EF4-FFF2-40B4-BE49-F238E27FC236}">
                <a16:creationId xmlns:a16="http://schemas.microsoft.com/office/drawing/2014/main" id="{A0D50326-11A8-165B-3F9D-64C9BE9590D6}"/>
              </a:ext>
            </a:extLst>
          </p:cNvPr>
          <p:cNvSpPr txBox="1"/>
          <p:nvPr/>
        </p:nvSpPr>
        <p:spPr>
          <a:xfrm>
            <a:off x="10287000" y="6079964"/>
            <a:ext cx="1828800" cy="692434"/>
          </a:xfrm>
          <a:prstGeom prst="rect">
            <a:avLst/>
          </a:prstGeom>
          <a:noFill/>
        </p:spPr>
        <p:txBody>
          <a:bodyPr wrap="square">
            <a:spAutoFit/>
          </a:bodyPr>
          <a:lstStyle/>
          <a:p>
            <a:pPr marL="12700" marR="5080">
              <a:lnSpc>
                <a:spcPts val="2160"/>
              </a:lnSpc>
              <a:spcBef>
                <a:spcPts val="375"/>
              </a:spcBef>
            </a:pPr>
            <a:r>
              <a:rPr lang="en-US" sz="1800" dirty="0">
                <a:solidFill>
                  <a:srgbClr val="0E101A"/>
                </a:solidFill>
                <a:latin typeface="Gill Sans MT"/>
                <a:cs typeface="Gill Sans MT"/>
              </a:rPr>
              <a:t>Device Rate: 4/5</a:t>
            </a:r>
          </a:p>
          <a:p>
            <a:pPr marL="12700" marR="5080">
              <a:lnSpc>
                <a:spcPts val="2160"/>
              </a:lnSpc>
              <a:spcBef>
                <a:spcPts val="375"/>
              </a:spcBef>
            </a:pPr>
            <a:r>
              <a:rPr lang="en-US" sz="1800" dirty="0">
                <a:solidFill>
                  <a:srgbClr val="0E101A"/>
                </a:solidFill>
                <a:latin typeface="Gill Sans MT"/>
                <a:cs typeface="Gill Sans MT"/>
              </a:rPr>
              <a:t>Scheme Rate: </a:t>
            </a:r>
            <a:r>
              <a:rPr lang="en-US" sz="1800" dirty="0">
                <a:solidFill>
                  <a:srgbClr val="0E101A"/>
                </a:solidFill>
                <a:latin typeface="+mn-lt"/>
                <a:cs typeface="Gill Sans MT"/>
              </a:rPr>
              <a:t>0</a:t>
            </a:r>
            <a:r>
              <a:rPr lang="en-US" dirty="0">
                <a:solidFill>
                  <a:srgbClr val="0E101A"/>
                </a:solidFill>
                <a:latin typeface="Gill Sans MT"/>
                <a:cs typeface="Gill Sans MT"/>
              </a:rPr>
              <a:t>/</a:t>
            </a:r>
            <a:r>
              <a:rPr lang="en-US" dirty="0">
                <a:solidFill>
                  <a:srgbClr val="0E101A"/>
                </a:solidFill>
                <a:latin typeface="+mn-lt"/>
                <a:cs typeface="Gill Sans MT"/>
              </a:rPr>
              <a:t>1</a:t>
            </a:r>
            <a:endParaRPr lang="en-US" sz="1800" dirty="0">
              <a:latin typeface="Gill Sans MT"/>
              <a:cs typeface="Gill Sans MT"/>
            </a:endParaRPr>
          </a:p>
        </p:txBody>
      </p:sp>
      <p:sp>
        <p:nvSpPr>
          <p:cNvPr id="10" name="object 3">
            <a:extLst>
              <a:ext uri="{FF2B5EF4-FFF2-40B4-BE49-F238E27FC236}">
                <a16:creationId xmlns:a16="http://schemas.microsoft.com/office/drawing/2014/main" id="{7DB85CDA-71E5-3F87-E1B0-730B33AAEC47}"/>
              </a:ext>
            </a:extLst>
          </p:cNvPr>
          <p:cNvSpPr txBox="1">
            <a:spLocks noGrp="1"/>
          </p:cNvSpPr>
          <p:nvPr>
            <p:ph type="title"/>
          </p:nvPr>
        </p:nvSpPr>
        <p:spPr>
          <a:xfrm>
            <a:off x="319938" y="1190663"/>
            <a:ext cx="8458835" cy="628377"/>
          </a:xfrm>
          <a:prstGeom prst="rect">
            <a:avLst/>
          </a:prstGeom>
          <a:solidFill>
            <a:srgbClr val="9086AF"/>
          </a:solidFill>
        </p:spPr>
        <p:txBody>
          <a:bodyPr vert="horz" wrap="square" lIns="0" tIns="73660" rIns="0" bIns="0" rtlCol="0" anchor="t">
            <a:spAutoFit/>
          </a:bodyPr>
          <a:lstStyle/>
          <a:p>
            <a:pPr marL="191770">
              <a:spcBef>
                <a:spcPts val="580"/>
              </a:spcBef>
            </a:pPr>
            <a:r>
              <a:rPr lang="en-US" spc="-20" dirty="0"/>
              <a:t>DA Logs – Identifying Mis-Operations</a:t>
            </a:r>
          </a:p>
        </p:txBody>
      </p:sp>
      <p:pic>
        <p:nvPicPr>
          <p:cNvPr id="13" name="Picture 12" descr="A red and green squares with black text&#10;&#10;AI-generated content may be incorrect.">
            <a:extLst>
              <a:ext uri="{FF2B5EF4-FFF2-40B4-BE49-F238E27FC236}">
                <a16:creationId xmlns:a16="http://schemas.microsoft.com/office/drawing/2014/main" id="{A32CDFD9-2F26-A641-6DFE-33B33B35D008}"/>
              </a:ext>
            </a:extLst>
          </p:cNvPr>
          <p:cNvPicPr>
            <a:picLocks noChangeAspect="1"/>
          </p:cNvPicPr>
          <p:nvPr/>
        </p:nvPicPr>
        <p:blipFill>
          <a:blip r:embed="rId5"/>
          <a:stretch>
            <a:fillRect/>
          </a:stretch>
        </p:blipFill>
        <p:spPr>
          <a:xfrm>
            <a:off x="9753600" y="718854"/>
            <a:ext cx="1301417" cy="920416"/>
          </a:xfrm>
          <a:prstGeom prst="rect">
            <a:avLst/>
          </a:prstGeom>
          <a:ln>
            <a:solidFill>
              <a:schemeClr val="tx1"/>
            </a:solidFill>
          </a:ln>
        </p:spPr>
      </p:pic>
      <p:sp>
        <p:nvSpPr>
          <p:cNvPr id="14" name="TextBox 13">
            <a:extLst>
              <a:ext uri="{FF2B5EF4-FFF2-40B4-BE49-F238E27FC236}">
                <a16:creationId xmlns:a16="http://schemas.microsoft.com/office/drawing/2014/main" id="{3D6BEB77-32F9-8833-4A35-340E4AA6E2C1}"/>
              </a:ext>
            </a:extLst>
          </p:cNvPr>
          <p:cNvSpPr txBox="1"/>
          <p:nvPr/>
        </p:nvSpPr>
        <p:spPr>
          <a:xfrm>
            <a:off x="8884944" y="228600"/>
            <a:ext cx="3038728" cy="369332"/>
          </a:xfrm>
          <a:prstGeom prst="rect">
            <a:avLst/>
          </a:prstGeom>
          <a:noFill/>
        </p:spPr>
        <p:txBody>
          <a:bodyPr wrap="square">
            <a:spAutoFit/>
          </a:bodyPr>
          <a:lstStyle/>
          <a:p>
            <a:pPr algn="ctr"/>
            <a:r>
              <a:rPr lang="en-US" dirty="0">
                <a:latin typeface="Gill Sans MT"/>
              </a:rPr>
              <a:t>LEGEND</a:t>
            </a:r>
            <a:endParaRPr lang="en-US" dirty="0"/>
          </a:p>
        </p:txBody>
      </p:sp>
    </p:spTree>
    <p:extLst>
      <p:ext uri="{BB962C8B-B14F-4D97-AF65-F5344CB8AC3E}">
        <p14:creationId xmlns:p14="http://schemas.microsoft.com/office/powerpoint/2010/main" val="3887595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sp>
        <p:nvSpPr>
          <p:cNvPr id="4" name="object 4"/>
          <p:cNvSpPr txBox="1"/>
          <p:nvPr/>
        </p:nvSpPr>
        <p:spPr>
          <a:xfrm>
            <a:off x="297072" y="2167921"/>
            <a:ext cx="11627303" cy="3125856"/>
          </a:xfrm>
          <a:prstGeom prst="rect">
            <a:avLst/>
          </a:prstGeom>
        </p:spPr>
        <p:txBody>
          <a:bodyPr vert="horz" wrap="square" lIns="0" tIns="47625" rIns="0" bIns="0" rtlCol="0" anchor="t">
            <a:spAutoFit/>
          </a:bodyPr>
          <a:lstStyle/>
          <a:p>
            <a:r>
              <a:rPr lang="en-US" sz="2000" b="1" dirty="0">
                <a:latin typeface="Gill Sans MT"/>
              </a:rPr>
              <a:t>First Iteration</a:t>
            </a:r>
          </a:p>
          <a:p>
            <a:pPr marL="342900" indent="-342900">
              <a:buFont typeface="Arial"/>
              <a:buChar char="•"/>
            </a:pPr>
            <a:r>
              <a:rPr lang="en-US" sz="2000" dirty="0">
                <a:latin typeface="Gill Sans MT"/>
              </a:rPr>
              <a:t>Consolidate data sources to be shown in one location: SCADA</a:t>
            </a:r>
            <a:r>
              <a:rPr lang="en-US" sz="2000" dirty="0">
                <a:effectLst/>
                <a:latin typeface="Gill Sans MT"/>
              </a:rPr>
              <a:t>, </a:t>
            </a:r>
            <a:r>
              <a:rPr lang="en-US" sz="2000" dirty="0">
                <a:solidFill>
                  <a:srgbClr val="000000"/>
                </a:solidFill>
                <a:latin typeface="Gill Sans MT"/>
              </a:rPr>
              <a:t>PI, </a:t>
            </a:r>
            <a:r>
              <a:rPr lang="en-US" sz="2000" dirty="0">
                <a:latin typeface="Gill Sans MT"/>
              </a:rPr>
              <a:t>Powerbase, CEGIS, OMS Outage Tickets</a:t>
            </a:r>
          </a:p>
          <a:p>
            <a:pPr marL="342900" indent="-342900">
              <a:buFont typeface="Arial"/>
              <a:buChar char="•"/>
            </a:pPr>
            <a:r>
              <a:rPr lang="en-US" sz="2000" dirty="0">
                <a:effectLst/>
                <a:latin typeface="Gill Sans MT"/>
              </a:rPr>
              <a:t>Create a </a:t>
            </a:r>
            <a:r>
              <a:rPr lang="en-US" sz="2000" dirty="0">
                <a:latin typeface="Gill Sans MT"/>
              </a:rPr>
              <a:t>generic output describing the event that is easily editable</a:t>
            </a:r>
            <a:endParaRPr lang="en-US" sz="2000" dirty="0">
              <a:effectLst/>
              <a:latin typeface="Gill Sans MT"/>
            </a:endParaRPr>
          </a:p>
          <a:p>
            <a:endParaRPr lang="en-US" sz="2000" b="1" dirty="0">
              <a:latin typeface="Gill Sans MT"/>
            </a:endParaRPr>
          </a:p>
          <a:p>
            <a:r>
              <a:rPr lang="en-US" sz="2000" b="1" dirty="0">
                <a:latin typeface="Gill Sans MT"/>
              </a:rPr>
              <a:t>Second Iteration</a:t>
            </a:r>
          </a:p>
          <a:p>
            <a:pPr marL="342900" indent="-342900">
              <a:buFont typeface="Arial"/>
              <a:buChar char="•"/>
            </a:pPr>
            <a:r>
              <a:rPr lang="en-US" sz="2000" dirty="0">
                <a:latin typeface="Gill Sans MT"/>
              </a:rPr>
              <a:t>Create a</a:t>
            </a:r>
            <a:r>
              <a:rPr lang="en-US" sz="2000" dirty="0">
                <a:effectLst/>
                <a:latin typeface="Gill Sans MT"/>
              </a:rPr>
              <a:t> digital model of the circuit using </a:t>
            </a:r>
            <a:r>
              <a:rPr lang="en-US" sz="2000" dirty="0">
                <a:latin typeface="Gill Sans MT"/>
              </a:rPr>
              <a:t>DA device information such as their feeder, normal positions, and their upstream devices</a:t>
            </a:r>
          </a:p>
          <a:p>
            <a:pPr marL="342900" indent="-342900">
              <a:buFont typeface="Arial"/>
              <a:buChar char="•"/>
            </a:pPr>
            <a:r>
              <a:rPr lang="en-US" sz="2000" dirty="0">
                <a:latin typeface="Gill Sans MT"/>
              </a:rPr>
              <a:t>Analyze the event using PI and SCADA data such as device operations, overcurrent targets, and loss of voltage targets</a:t>
            </a:r>
          </a:p>
          <a:p>
            <a:pPr marL="342900" indent="-342900">
              <a:buFont typeface="Arial"/>
              <a:buChar char="•"/>
            </a:pPr>
            <a:r>
              <a:rPr lang="en-US" sz="2000" dirty="0">
                <a:latin typeface="Gill Sans MT"/>
              </a:rPr>
              <a:t>Making the “generic output” as detailed and accurate as possible</a:t>
            </a:r>
          </a:p>
        </p:txBody>
      </p:sp>
      <p:sp>
        <p:nvSpPr>
          <p:cNvPr id="7" name="TextBox 6">
            <a:extLst>
              <a:ext uri="{FF2B5EF4-FFF2-40B4-BE49-F238E27FC236}">
                <a16:creationId xmlns:a16="http://schemas.microsoft.com/office/drawing/2014/main" id="{9D335B45-9BD4-355A-B365-616880AB32AC}"/>
              </a:ext>
            </a:extLst>
          </p:cNvPr>
          <p:cNvSpPr txBox="1"/>
          <p:nvPr/>
        </p:nvSpPr>
        <p:spPr>
          <a:xfrm>
            <a:off x="8763000" y="5715000"/>
            <a:ext cx="3254374" cy="1015663"/>
          </a:xfrm>
          <a:prstGeom prst="rect">
            <a:avLst/>
          </a:prstGeom>
          <a:solidFill>
            <a:schemeClr val="accent4">
              <a:lumMod val="20000"/>
              <a:lumOff val="80000"/>
            </a:schemeClr>
          </a:solidFill>
          <a:ln w="28575">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latin typeface="Gill Sans MT"/>
              </a:rPr>
              <a:t>Estimated Time Savings of 600 hours per year </a:t>
            </a:r>
          </a:p>
          <a:p>
            <a:pPr algn="ctr"/>
            <a:r>
              <a:rPr lang="en-US" sz="2000" dirty="0">
                <a:latin typeface="Gill Sans MT"/>
              </a:rPr>
              <a:t>for the DA Engineering Team</a:t>
            </a:r>
          </a:p>
        </p:txBody>
      </p:sp>
      <p:sp>
        <p:nvSpPr>
          <p:cNvPr id="11" name="object 3">
            <a:extLst>
              <a:ext uri="{FF2B5EF4-FFF2-40B4-BE49-F238E27FC236}">
                <a16:creationId xmlns:a16="http://schemas.microsoft.com/office/drawing/2014/main" id="{16335B14-8755-D288-3CD9-9BAD3049A309}"/>
              </a:ext>
            </a:extLst>
          </p:cNvPr>
          <p:cNvSpPr txBox="1">
            <a:spLocks noGrp="1"/>
          </p:cNvSpPr>
          <p:nvPr>
            <p:ph type="title"/>
          </p:nvPr>
        </p:nvSpPr>
        <p:spPr>
          <a:xfrm>
            <a:off x="319938" y="1190663"/>
            <a:ext cx="10576662" cy="628377"/>
          </a:xfrm>
          <a:prstGeom prst="rect">
            <a:avLst/>
          </a:prstGeom>
          <a:solidFill>
            <a:srgbClr val="9086AF"/>
          </a:solidFill>
        </p:spPr>
        <p:txBody>
          <a:bodyPr vert="horz" wrap="square" lIns="0" tIns="73660" rIns="0" bIns="0" rtlCol="0" anchor="t">
            <a:spAutoFit/>
          </a:bodyPr>
          <a:lstStyle/>
          <a:p>
            <a:pPr marL="191770">
              <a:spcBef>
                <a:spcPts val="580"/>
              </a:spcBef>
            </a:pPr>
            <a:r>
              <a:rPr lang="en-US" spc="-20" dirty="0"/>
              <a:t>DA Logs – Improvements and Automation</a:t>
            </a:r>
          </a:p>
        </p:txBody>
      </p:sp>
      <p:sp>
        <p:nvSpPr>
          <p:cNvPr id="5" name="TextBox 4">
            <a:extLst>
              <a:ext uri="{FF2B5EF4-FFF2-40B4-BE49-F238E27FC236}">
                <a16:creationId xmlns:a16="http://schemas.microsoft.com/office/drawing/2014/main" id="{1D6785E2-8962-F1B1-AF5D-CECA38F13247}"/>
              </a:ext>
            </a:extLst>
          </p:cNvPr>
          <p:cNvSpPr txBox="1"/>
          <p:nvPr/>
        </p:nvSpPr>
        <p:spPr>
          <a:xfrm>
            <a:off x="251127" y="5558921"/>
            <a:ext cx="7220556" cy="707886"/>
          </a:xfrm>
          <a:prstGeom prst="rect">
            <a:avLst/>
          </a:prstGeom>
          <a:noFill/>
        </p:spPr>
        <p:txBody>
          <a:bodyPr wrap="square">
            <a:spAutoFit/>
          </a:bodyPr>
          <a:lstStyle/>
          <a:p>
            <a:r>
              <a:rPr lang="en-US" sz="2000" b="1" dirty="0">
                <a:latin typeface="Gill Sans MT"/>
              </a:rPr>
              <a:t>RESULT</a:t>
            </a:r>
            <a:r>
              <a:rPr lang="en-US" sz="2000" dirty="0">
                <a:latin typeface="Gill Sans MT"/>
              </a:rPr>
              <a:t>: Automatic calculation of ACI and number of devices that operated, filtering out possible mis-operation events for now.</a:t>
            </a:r>
          </a:p>
        </p:txBody>
      </p:sp>
    </p:spTree>
    <p:extLst>
      <p:ext uri="{BB962C8B-B14F-4D97-AF65-F5344CB8AC3E}">
        <p14:creationId xmlns:p14="http://schemas.microsoft.com/office/powerpoint/2010/main" val="34252824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13017" y="1989094"/>
            <a:ext cx="9568101" cy="3356688"/>
          </a:xfrm>
          <a:prstGeom prst="rect">
            <a:avLst/>
          </a:prstGeom>
        </p:spPr>
        <p:txBody>
          <a:bodyPr vert="horz" wrap="square" lIns="0" tIns="47625" rIns="0" bIns="0" rtlCol="0" anchor="t">
            <a:spAutoFit/>
          </a:bodyPr>
          <a:lstStyle/>
          <a:p>
            <a:pPr marL="12700" marR="5080">
              <a:lnSpc>
                <a:spcPts val="2160"/>
              </a:lnSpc>
              <a:spcBef>
                <a:spcPts val="375"/>
              </a:spcBef>
            </a:pPr>
            <a:r>
              <a:rPr lang="en-US" b="0" i="0" dirty="0">
                <a:solidFill>
                  <a:srgbClr val="000000"/>
                </a:solidFill>
                <a:effectLst/>
                <a:latin typeface="Gill Sans MT"/>
              </a:rPr>
              <a:t>Fault locating is </a:t>
            </a:r>
            <a:r>
              <a:rPr lang="en-US" dirty="0">
                <a:solidFill>
                  <a:srgbClr val="000000"/>
                </a:solidFill>
                <a:latin typeface="Gill Sans MT"/>
              </a:rPr>
              <a:t>performed to help narrow down where a fault occurred on a line. ComEd performs a fault locate study on any 34kV event with unknown cause, even those caused by a transient fault. This </a:t>
            </a:r>
            <a:r>
              <a:rPr lang="en-US" b="0" i="0" dirty="0">
                <a:solidFill>
                  <a:srgbClr val="000000"/>
                </a:solidFill>
                <a:effectLst/>
                <a:latin typeface="Gill Sans MT"/>
              </a:rPr>
              <a:t>enables teams to </a:t>
            </a:r>
            <a:r>
              <a:rPr lang="en-US" b="0" i="0" u="sng" dirty="0">
                <a:solidFill>
                  <a:srgbClr val="000000"/>
                </a:solidFill>
                <a:effectLst/>
                <a:latin typeface="Gill Sans MT"/>
              </a:rPr>
              <a:t>quickly identify and address damage-inducing faults</a:t>
            </a:r>
            <a:r>
              <a:rPr lang="en-US" b="0" i="0" dirty="0">
                <a:solidFill>
                  <a:srgbClr val="000000"/>
                </a:solidFill>
                <a:effectLst/>
                <a:latin typeface="Gill Sans MT"/>
              </a:rPr>
              <a:t>. This capability not only streamlines repair efforts but also </a:t>
            </a:r>
            <a:r>
              <a:rPr lang="en-US" u="sng" dirty="0">
                <a:solidFill>
                  <a:srgbClr val="000000"/>
                </a:solidFill>
                <a:latin typeface="Gill Sans MT"/>
              </a:rPr>
              <a:t>reduces outage time for customers with sustained interruptions</a:t>
            </a:r>
            <a:r>
              <a:rPr lang="en-US" b="0" i="0" dirty="0">
                <a:solidFill>
                  <a:srgbClr val="000000"/>
                </a:solidFill>
                <a:effectLst/>
                <a:latin typeface="Gill Sans MT"/>
              </a:rPr>
              <a:t>.</a:t>
            </a:r>
          </a:p>
          <a:p>
            <a:pPr marL="12700" marR="5080">
              <a:lnSpc>
                <a:spcPts val="2160"/>
              </a:lnSpc>
              <a:spcBef>
                <a:spcPts val="375"/>
              </a:spcBef>
            </a:pPr>
            <a:endParaRPr lang="en-US" dirty="0">
              <a:latin typeface="Gill Sans MT"/>
              <a:cs typeface="Gill Sans MT"/>
            </a:endParaRPr>
          </a:p>
          <a:p>
            <a:pPr>
              <a:spcAft>
                <a:spcPts val="600"/>
              </a:spcAft>
            </a:pPr>
            <a:r>
              <a:rPr lang="en-US" b="1" dirty="0">
                <a:latin typeface="Gill Sans MT"/>
                <a:cs typeface="Gill Sans MT"/>
              </a:rPr>
              <a:t>Method: Short Circuit Analysis</a:t>
            </a:r>
          </a:p>
          <a:p>
            <a:pPr>
              <a:spcAft>
                <a:spcPts val="600"/>
              </a:spcAft>
            </a:pPr>
            <a:r>
              <a:rPr lang="en-US" dirty="0">
                <a:latin typeface="Gill Sans MT"/>
                <a:cs typeface="Gill Sans MT"/>
              </a:rPr>
              <a:t>Inputs: </a:t>
            </a:r>
          </a:p>
          <a:p>
            <a:pPr marL="91440" indent="-342900">
              <a:buFont typeface="Arial"/>
              <a:buChar char="•"/>
            </a:pPr>
            <a:r>
              <a:rPr lang="en-US" dirty="0">
                <a:latin typeface="Gill Sans MT"/>
                <a:cs typeface="Gill Sans MT"/>
              </a:rPr>
              <a:t>Thevenin value of the bus</a:t>
            </a:r>
          </a:p>
          <a:p>
            <a:pPr marL="91440" indent="-342900">
              <a:buFont typeface="Arial"/>
              <a:buChar char="•"/>
            </a:pPr>
            <a:r>
              <a:rPr lang="en-US" dirty="0">
                <a:latin typeface="Gill Sans MT"/>
                <a:cs typeface="Gill Sans MT"/>
              </a:rPr>
              <a:t>Pre-fault voltage</a:t>
            </a:r>
          </a:p>
          <a:p>
            <a:pPr marL="91440" indent="-342900">
              <a:buFont typeface="Arial"/>
              <a:buChar char="•"/>
            </a:pPr>
            <a:r>
              <a:rPr lang="en-US" dirty="0">
                <a:latin typeface="Gill Sans MT"/>
                <a:cs typeface="Gill Sans MT"/>
              </a:rPr>
              <a:t>Max fault current </a:t>
            </a:r>
          </a:p>
          <a:p>
            <a:pPr marL="91440" indent="-342900">
              <a:buFont typeface="Arial"/>
              <a:buChar char="•"/>
            </a:pPr>
            <a:r>
              <a:rPr lang="en-US" dirty="0">
                <a:latin typeface="Gill Sans MT"/>
                <a:cs typeface="Gill Sans MT"/>
              </a:rPr>
              <a:t>Fault type (LL, LG, LLG, LLL)</a:t>
            </a:r>
            <a:endParaRPr lang="en-US" sz="2000" dirty="0">
              <a:latin typeface="Gill Sans MT"/>
              <a:cs typeface="Gill Sans MT"/>
            </a:endParaRPr>
          </a:p>
        </p:txBody>
      </p:sp>
      <p:pic>
        <p:nvPicPr>
          <p:cNvPr id="8" name="object 2">
            <a:extLst>
              <a:ext uri="{FF2B5EF4-FFF2-40B4-BE49-F238E27FC236}">
                <a16:creationId xmlns:a16="http://schemas.microsoft.com/office/drawing/2014/main" id="{B489247F-C73E-A1C3-2E97-0868EF725066}"/>
              </a:ext>
            </a:extLst>
          </p:cNvPr>
          <p:cNvPicPr/>
          <p:nvPr/>
        </p:nvPicPr>
        <p:blipFill>
          <a:blip r:embed="rId3" cstate="print"/>
          <a:stretch>
            <a:fillRect/>
          </a:stretch>
        </p:blipFill>
        <p:spPr>
          <a:xfrm>
            <a:off x="292607" y="316991"/>
            <a:ext cx="2267711" cy="560831"/>
          </a:xfrm>
          <a:prstGeom prst="rect">
            <a:avLst/>
          </a:prstGeom>
        </p:spPr>
      </p:pic>
      <p:sp>
        <p:nvSpPr>
          <p:cNvPr id="2" name="TextBox 1">
            <a:extLst>
              <a:ext uri="{FF2B5EF4-FFF2-40B4-BE49-F238E27FC236}">
                <a16:creationId xmlns:a16="http://schemas.microsoft.com/office/drawing/2014/main" id="{B618C7F2-B56B-04F5-5987-B8DDE74A9831}"/>
              </a:ext>
            </a:extLst>
          </p:cNvPr>
          <p:cNvSpPr txBox="1"/>
          <p:nvPr/>
        </p:nvSpPr>
        <p:spPr>
          <a:xfrm>
            <a:off x="9067799" y="5448300"/>
            <a:ext cx="2960688" cy="923330"/>
          </a:xfrm>
          <a:prstGeom prst="rect">
            <a:avLst/>
          </a:prstGeom>
          <a:solidFill>
            <a:schemeClr val="accent4">
              <a:lumMod val="20000"/>
              <a:lumOff val="80000"/>
            </a:schemeClr>
          </a:solidFill>
          <a:ln w="28575">
            <a:solidFill>
              <a:srgbClr val="7030A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dirty="0">
                <a:solidFill>
                  <a:srgbClr val="000000"/>
                </a:solidFill>
                <a:latin typeface="Gill Sans MT" panose="020B0502020104020203" pitchFamily="34" charset="0"/>
              </a:rPr>
              <a:t>Fault locate </a:t>
            </a:r>
          </a:p>
          <a:p>
            <a:pPr algn="ctr"/>
            <a:r>
              <a:rPr lang="en-US" dirty="0">
                <a:solidFill>
                  <a:srgbClr val="000000"/>
                </a:solidFill>
                <a:latin typeface="Gill Sans MT" panose="020B0502020104020203" pitchFamily="34" charset="0"/>
              </a:rPr>
              <a:t>narrows patrol zone to </a:t>
            </a:r>
          </a:p>
          <a:p>
            <a:pPr algn="ctr"/>
            <a:r>
              <a:rPr lang="en-US" b="1" dirty="0">
                <a:solidFill>
                  <a:srgbClr val="000000"/>
                </a:solidFill>
                <a:latin typeface="Gill Sans MT" panose="020B0502020104020203" pitchFamily="34" charset="0"/>
              </a:rPr>
              <a:t>1-2 miles</a:t>
            </a:r>
          </a:p>
        </p:txBody>
      </p:sp>
      <p:sp>
        <p:nvSpPr>
          <p:cNvPr id="3" name="TextBox 2">
            <a:extLst>
              <a:ext uri="{FF2B5EF4-FFF2-40B4-BE49-F238E27FC236}">
                <a16:creationId xmlns:a16="http://schemas.microsoft.com/office/drawing/2014/main" id="{85E8EACE-6D07-3A3E-515F-CDCFBCF48F53}"/>
              </a:ext>
            </a:extLst>
          </p:cNvPr>
          <p:cNvSpPr txBox="1"/>
          <p:nvPr/>
        </p:nvSpPr>
        <p:spPr>
          <a:xfrm>
            <a:off x="163513" y="5448984"/>
            <a:ext cx="2960687" cy="923330"/>
          </a:xfrm>
          <a:prstGeom prst="rect">
            <a:avLst/>
          </a:prstGeom>
          <a:solidFill>
            <a:schemeClr val="accent4">
              <a:lumMod val="75000"/>
            </a:schemeClr>
          </a:solidFill>
          <a:ln w="28575">
            <a:solidFill>
              <a:srgbClr val="7030A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b="1">
                <a:solidFill>
                  <a:schemeClr val="bg1"/>
                </a:solidFill>
                <a:latin typeface="Gill Sans MT"/>
              </a:rPr>
              <a:t>Real</a:t>
            </a:r>
          </a:p>
          <a:p>
            <a:pPr algn="ctr"/>
            <a:r>
              <a:rPr lang="en-US" b="1">
                <a:solidFill>
                  <a:schemeClr val="bg1"/>
                </a:solidFill>
                <a:latin typeface="Gill Sans MT"/>
              </a:rPr>
              <a:t>System</a:t>
            </a:r>
            <a:r>
              <a:rPr lang="en-US" b="1">
                <a:solidFill>
                  <a:schemeClr val="bg1"/>
                </a:solidFill>
              </a:rPr>
              <a:t> </a:t>
            </a:r>
          </a:p>
          <a:p>
            <a:pPr algn="ctr"/>
            <a:r>
              <a:rPr lang="en-US" b="1" dirty="0">
                <a:solidFill>
                  <a:schemeClr val="bg1"/>
                </a:solidFill>
                <a:latin typeface="Gill Sans MT"/>
              </a:rPr>
              <a:t>Impact</a:t>
            </a:r>
            <a:endParaRPr lang="en-US" b="1">
              <a:solidFill>
                <a:schemeClr val="bg1"/>
              </a:solidFill>
              <a:latin typeface="Gill Sans MT"/>
            </a:endParaRPr>
          </a:p>
        </p:txBody>
      </p:sp>
      <p:sp>
        <p:nvSpPr>
          <p:cNvPr id="9" name="TextBox 8">
            <a:extLst>
              <a:ext uri="{FF2B5EF4-FFF2-40B4-BE49-F238E27FC236}">
                <a16:creationId xmlns:a16="http://schemas.microsoft.com/office/drawing/2014/main" id="{CE9F4B0F-368C-46F4-23EF-FA3D2A66C9E3}"/>
              </a:ext>
            </a:extLst>
          </p:cNvPr>
          <p:cNvSpPr txBox="1"/>
          <p:nvPr/>
        </p:nvSpPr>
        <p:spPr>
          <a:xfrm>
            <a:off x="3124200" y="5448642"/>
            <a:ext cx="2971799" cy="923330"/>
          </a:xfrm>
          <a:prstGeom prst="rect">
            <a:avLst/>
          </a:prstGeom>
          <a:solidFill>
            <a:schemeClr val="accent4">
              <a:lumMod val="60000"/>
              <a:lumOff val="40000"/>
            </a:schemeClr>
          </a:solidFill>
          <a:ln w="28575">
            <a:solidFill>
              <a:srgbClr val="7030A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dirty="0">
                <a:latin typeface="Gill Sans MT" panose="020B0502020104020203" pitchFamily="34" charset="0"/>
              </a:rPr>
              <a:t>34kV line with </a:t>
            </a:r>
          </a:p>
          <a:p>
            <a:pPr algn="ctr"/>
            <a:r>
              <a:rPr lang="en-US" b="1" dirty="0">
                <a:latin typeface="Gill Sans MT" panose="020B0502020104020203" pitchFamily="34" charset="0"/>
              </a:rPr>
              <a:t>30+ miles </a:t>
            </a:r>
          </a:p>
          <a:p>
            <a:pPr algn="ctr"/>
            <a:r>
              <a:rPr lang="en-US" dirty="0">
                <a:latin typeface="Gill Sans MT" panose="020B0502020104020203" pitchFamily="34" charset="0"/>
              </a:rPr>
              <a:t>of overhead exposure</a:t>
            </a:r>
            <a:endParaRPr lang="en-US" b="1" dirty="0">
              <a:solidFill>
                <a:srgbClr val="000000"/>
              </a:solidFill>
              <a:latin typeface="Gill Sans MT" panose="020B0502020104020203" pitchFamily="34" charset="0"/>
            </a:endParaRPr>
          </a:p>
        </p:txBody>
      </p:sp>
      <p:sp>
        <p:nvSpPr>
          <p:cNvPr id="10" name="TextBox 9">
            <a:extLst>
              <a:ext uri="{FF2B5EF4-FFF2-40B4-BE49-F238E27FC236}">
                <a16:creationId xmlns:a16="http://schemas.microsoft.com/office/drawing/2014/main" id="{47B7E63E-62FF-268B-9505-EAA4BAB34335}"/>
              </a:ext>
            </a:extLst>
          </p:cNvPr>
          <p:cNvSpPr txBox="1"/>
          <p:nvPr/>
        </p:nvSpPr>
        <p:spPr>
          <a:xfrm>
            <a:off x="6096000" y="5448300"/>
            <a:ext cx="2971799" cy="923330"/>
          </a:xfrm>
          <a:prstGeom prst="rect">
            <a:avLst/>
          </a:prstGeom>
          <a:solidFill>
            <a:schemeClr val="accent4">
              <a:lumMod val="40000"/>
              <a:lumOff val="60000"/>
            </a:schemeClr>
          </a:solidFill>
          <a:ln w="28575">
            <a:solidFill>
              <a:srgbClr val="7030A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a:solidFill>
                  <a:srgbClr val="000000"/>
                </a:solidFill>
                <a:latin typeface="Gill Sans MT" panose="020B0502020104020203" pitchFamily="34" charset="0"/>
              </a:rPr>
              <a:t>DA device fault targets narrow patrol zone to </a:t>
            </a:r>
          </a:p>
          <a:p>
            <a:pPr algn="ctr"/>
            <a:r>
              <a:rPr lang="en-US" b="1">
                <a:solidFill>
                  <a:srgbClr val="000000"/>
                </a:solidFill>
                <a:latin typeface="Gill Sans MT" panose="020B0502020104020203" pitchFamily="34" charset="0"/>
              </a:rPr>
              <a:t>~10 miles</a:t>
            </a:r>
          </a:p>
        </p:txBody>
      </p:sp>
      <p:cxnSp>
        <p:nvCxnSpPr>
          <p:cNvPr id="13" name="Straight Arrow Connector 12">
            <a:extLst>
              <a:ext uri="{FF2B5EF4-FFF2-40B4-BE49-F238E27FC236}">
                <a16:creationId xmlns:a16="http://schemas.microsoft.com/office/drawing/2014/main" id="{6CBDD538-76D2-DFD7-7154-D0A3CCB44E5A}"/>
              </a:ext>
            </a:extLst>
          </p:cNvPr>
          <p:cNvCxnSpPr>
            <a:cxnSpLocks/>
          </p:cNvCxnSpPr>
          <p:nvPr/>
        </p:nvCxnSpPr>
        <p:spPr>
          <a:xfrm>
            <a:off x="3352800" y="6636041"/>
            <a:ext cx="8610600"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C921887-4147-1803-9493-4DF06A235AD7}"/>
              </a:ext>
            </a:extLst>
          </p:cNvPr>
          <p:cNvSpPr txBox="1"/>
          <p:nvPr/>
        </p:nvSpPr>
        <p:spPr>
          <a:xfrm>
            <a:off x="6877049" y="6435986"/>
            <a:ext cx="1409700" cy="400110"/>
          </a:xfrm>
          <a:prstGeom prst="rect">
            <a:avLst/>
          </a:prstGeom>
          <a:solidFill>
            <a:schemeClr val="bg1"/>
          </a:solidFill>
        </p:spPr>
        <p:txBody>
          <a:bodyPr wrap="square" rtlCol="0">
            <a:spAutoFit/>
          </a:bodyPr>
          <a:lstStyle/>
          <a:p>
            <a:pPr algn="ctr"/>
            <a:r>
              <a:rPr lang="en-US" sz="2000" i="1" dirty="0">
                <a:latin typeface="Gill Sans MT"/>
              </a:rPr>
              <a:t>narrowing in</a:t>
            </a:r>
          </a:p>
        </p:txBody>
      </p:sp>
      <p:sp>
        <p:nvSpPr>
          <p:cNvPr id="5" name="TextBox 4">
            <a:extLst>
              <a:ext uri="{FF2B5EF4-FFF2-40B4-BE49-F238E27FC236}">
                <a16:creationId xmlns:a16="http://schemas.microsoft.com/office/drawing/2014/main" id="{307B4155-347A-4558-A624-71D0D86311D6}"/>
              </a:ext>
            </a:extLst>
          </p:cNvPr>
          <p:cNvSpPr txBox="1"/>
          <p:nvPr/>
        </p:nvSpPr>
        <p:spPr>
          <a:xfrm>
            <a:off x="4520908" y="3780816"/>
            <a:ext cx="3613211" cy="1077218"/>
          </a:xfrm>
          <a:prstGeom prst="rect">
            <a:avLst/>
          </a:prstGeom>
          <a:noFill/>
        </p:spPr>
        <p:txBody>
          <a:bodyPr wrap="square" lIns="91440" tIns="45720" rIns="91440" bIns="45720" rtlCol="0" anchor="t">
            <a:spAutoFit/>
          </a:bodyPr>
          <a:lstStyle/>
          <a:p>
            <a:pPr>
              <a:spcAft>
                <a:spcPts val="600"/>
              </a:spcAft>
            </a:pPr>
            <a:r>
              <a:rPr lang="en-US" dirty="0">
                <a:latin typeface="Gill Sans MT"/>
                <a:cs typeface="Gill Sans MT"/>
              </a:rPr>
              <a:t>Output: </a:t>
            </a:r>
          </a:p>
          <a:p>
            <a:pPr marL="285750" indent="-285750">
              <a:spcAft>
                <a:spcPts val="600"/>
              </a:spcAft>
              <a:buFont typeface="Arial"/>
              <a:buChar char="•"/>
            </a:pPr>
            <a:r>
              <a:rPr lang="en-US" dirty="0">
                <a:latin typeface="Gill Sans MT"/>
                <a:cs typeface="Gill Sans MT"/>
              </a:rPr>
              <a:t>Distance of the fault from the bus</a:t>
            </a:r>
          </a:p>
          <a:p>
            <a:endParaRPr lang="en-US" dirty="0"/>
          </a:p>
        </p:txBody>
      </p:sp>
      <p:sp>
        <p:nvSpPr>
          <p:cNvPr id="15" name="object 3">
            <a:extLst>
              <a:ext uri="{FF2B5EF4-FFF2-40B4-BE49-F238E27FC236}">
                <a16:creationId xmlns:a16="http://schemas.microsoft.com/office/drawing/2014/main" id="{6F4561F5-E0AB-7871-0D37-FA7919817C0E}"/>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dirty="0"/>
              <a:t>Fault Locates – Overview</a:t>
            </a:r>
          </a:p>
        </p:txBody>
      </p:sp>
      <p:pic>
        <p:nvPicPr>
          <p:cNvPr id="1026" name="Picture 2">
            <a:extLst>
              <a:ext uri="{FF2B5EF4-FFF2-40B4-BE49-F238E27FC236}">
                <a16:creationId xmlns:a16="http://schemas.microsoft.com/office/drawing/2014/main" id="{2B458646-5C3C-F0BA-C70C-00246E86CF1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87359" y="27318"/>
            <a:ext cx="3124430" cy="2026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2345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sp>
        <p:nvSpPr>
          <p:cNvPr id="4" name="object 4"/>
          <p:cNvSpPr txBox="1"/>
          <p:nvPr/>
        </p:nvSpPr>
        <p:spPr>
          <a:xfrm>
            <a:off x="304600" y="2035842"/>
            <a:ext cx="4806028" cy="4664739"/>
          </a:xfrm>
          <a:prstGeom prst="rect">
            <a:avLst/>
          </a:prstGeom>
        </p:spPr>
        <p:txBody>
          <a:bodyPr vert="horz" wrap="square" lIns="0" tIns="47625" rIns="0" bIns="0" rtlCol="0" anchor="t">
            <a:spAutoFit/>
          </a:bodyPr>
          <a:lstStyle/>
          <a:p>
            <a:r>
              <a:rPr lang="en-US" sz="2000" b="1" dirty="0">
                <a:latin typeface="Gill Sans MT"/>
              </a:rPr>
              <a:t>CAPE</a:t>
            </a:r>
            <a:endParaRPr lang="en-US" b="1" dirty="0"/>
          </a:p>
          <a:p>
            <a:pPr marL="342900" indent="-342900">
              <a:buFont typeface="Arial"/>
              <a:buChar char="•"/>
            </a:pPr>
            <a:r>
              <a:rPr lang="en-US" sz="2000" dirty="0">
                <a:latin typeface="Gill Sans MT"/>
              </a:rPr>
              <a:t>Used</a:t>
            </a:r>
            <a:r>
              <a:rPr lang="en-US" sz="2000" dirty="0">
                <a:effectLst/>
                <a:latin typeface="Gill Sans MT"/>
              </a:rPr>
              <a:t> to obtain the </a:t>
            </a:r>
            <a:r>
              <a:rPr lang="en-US" sz="2000" dirty="0">
                <a:latin typeface="Gill Sans MT"/>
              </a:rPr>
              <a:t>Thevenin</a:t>
            </a:r>
            <a:r>
              <a:rPr lang="en-US" sz="2000" dirty="0">
                <a:effectLst/>
                <a:latin typeface="Gill Sans MT"/>
              </a:rPr>
              <a:t> values of bus</a:t>
            </a:r>
            <a:endParaRPr lang="en-US" sz="2000" dirty="0">
              <a:latin typeface="Gill Sans MT"/>
            </a:endParaRPr>
          </a:p>
          <a:p>
            <a:endParaRPr lang="en-US" sz="2000" dirty="0">
              <a:latin typeface="Gill Sans MT"/>
            </a:endParaRPr>
          </a:p>
          <a:p>
            <a:r>
              <a:rPr lang="en-US" sz="2000" b="1" dirty="0">
                <a:latin typeface="Gill Sans MT"/>
              </a:rPr>
              <a:t>Crossbow</a:t>
            </a:r>
            <a:r>
              <a:rPr lang="en-US" sz="2000" b="1" dirty="0">
                <a:effectLst/>
                <a:latin typeface="Gill Sans MT"/>
              </a:rPr>
              <a:t> &amp; </a:t>
            </a:r>
            <a:r>
              <a:rPr lang="en-US" sz="2000" b="1" dirty="0" err="1">
                <a:latin typeface="Gill Sans MT"/>
              </a:rPr>
              <a:t>Synchrowave</a:t>
            </a:r>
            <a:endParaRPr lang="en-US" sz="2000" b="1" dirty="0">
              <a:latin typeface="Gill Sans MT"/>
            </a:endParaRPr>
          </a:p>
          <a:p>
            <a:pPr marL="342900" indent="-342900">
              <a:buFont typeface="Arial"/>
              <a:buChar char="•"/>
            </a:pPr>
            <a:r>
              <a:rPr lang="en-US" sz="2000" dirty="0">
                <a:latin typeface="Gill Sans MT"/>
              </a:rPr>
              <a:t>Used</a:t>
            </a:r>
            <a:r>
              <a:rPr lang="en-US" sz="2000" dirty="0">
                <a:effectLst/>
                <a:latin typeface="Gill Sans MT"/>
              </a:rPr>
              <a:t> to gather fault </a:t>
            </a:r>
            <a:r>
              <a:rPr lang="en-US" sz="2000" dirty="0">
                <a:latin typeface="Gill Sans MT"/>
              </a:rPr>
              <a:t>inputs from </a:t>
            </a:r>
            <a:r>
              <a:rPr lang="en-US" sz="2000" dirty="0">
                <a:effectLst/>
                <a:latin typeface="Gill Sans MT"/>
              </a:rPr>
              <a:t>the </a:t>
            </a:r>
            <a:r>
              <a:rPr lang="en-US" sz="2000" dirty="0">
                <a:latin typeface="Gill Sans MT"/>
              </a:rPr>
              <a:t>station</a:t>
            </a:r>
            <a:r>
              <a:rPr lang="en-US" sz="2000" dirty="0">
                <a:effectLst/>
                <a:latin typeface="Gill Sans MT"/>
              </a:rPr>
              <a:t> such as fault current, fault type, </a:t>
            </a:r>
            <a:r>
              <a:rPr lang="en-US" sz="2000" dirty="0">
                <a:latin typeface="Gill Sans MT"/>
              </a:rPr>
              <a:t>and pre-fault</a:t>
            </a:r>
            <a:r>
              <a:rPr lang="en-US" sz="2000" dirty="0">
                <a:effectLst/>
                <a:latin typeface="Gill Sans MT"/>
              </a:rPr>
              <a:t> voltage</a:t>
            </a:r>
            <a:endParaRPr lang="en-US" dirty="0"/>
          </a:p>
          <a:p>
            <a:pPr marL="342900" indent="-342900">
              <a:buFont typeface="Arial"/>
              <a:buChar char="•"/>
            </a:pPr>
            <a:endParaRPr lang="en-US" sz="2000" dirty="0">
              <a:effectLst/>
              <a:latin typeface="Gill Sans MT"/>
            </a:endParaRPr>
          </a:p>
          <a:p>
            <a:r>
              <a:rPr lang="en-US" sz="2000" b="1" dirty="0">
                <a:latin typeface="Gill Sans MT"/>
              </a:rPr>
              <a:t>DA Devices</a:t>
            </a:r>
          </a:p>
          <a:p>
            <a:pPr marL="342900" indent="-342900">
              <a:buFont typeface="Arial"/>
              <a:buChar char="•"/>
            </a:pPr>
            <a:r>
              <a:rPr lang="en-US" sz="2000" dirty="0">
                <a:latin typeface="Gill Sans MT"/>
              </a:rPr>
              <a:t>Used to gather fault inputs from the DA devices such as fault current and fault type</a:t>
            </a:r>
          </a:p>
          <a:p>
            <a:pPr marL="342900" indent="-342900">
              <a:buFont typeface="Arial"/>
              <a:buChar char="•"/>
            </a:pPr>
            <a:endParaRPr lang="en-US" sz="2000" dirty="0">
              <a:latin typeface="Gill Sans MT"/>
            </a:endParaRPr>
          </a:p>
          <a:p>
            <a:r>
              <a:rPr lang="en-US" sz="2000" b="1" dirty="0">
                <a:latin typeface="Gill Sans MT"/>
              </a:rPr>
              <a:t>CYME</a:t>
            </a:r>
          </a:p>
          <a:p>
            <a:pPr marL="342900" indent="-342900">
              <a:buFont typeface="Arial"/>
              <a:buChar char="•"/>
            </a:pPr>
            <a:r>
              <a:rPr lang="en-US" sz="2000" dirty="0">
                <a:latin typeface="Gill Sans MT"/>
              </a:rPr>
              <a:t>Takes data from the sources above as inputs and performs</a:t>
            </a:r>
            <a:r>
              <a:rPr lang="en-US" sz="2000" dirty="0">
                <a:effectLst/>
                <a:latin typeface="Gill Sans MT"/>
              </a:rPr>
              <a:t> the locate</a:t>
            </a:r>
            <a:endParaRPr lang="en-US" sz="2000" dirty="0">
              <a:latin typeface="Gill Sans MT"/>
            </a:endParaRPr>
          </a:p>
        </p:txBody>
      </p:sp>
      <p:grpSp>
        <p:nvGrpSpPr>
          <p:cNvPr id="12" name="Group 11">
            <a:extLst>
              <a:ext uri="{FF2B5EF4-FFF2-40B4-BE49-F238E27FC236}">
                <a16:creationId xmlns:a16="http://schemas.microsoft.com/office/drawing/2014/main" id="{B173DB86-4190-1D47-4010-E0F69241DE9D}"/>
              </a:ext>
            </a:extLst>
          </p:cNvPr>
          <p:cNvGrpSpPr/>
          <p:nvPr/>
        </p:nvGrpSpPr>
        <p:grpSpPr>
          <a:xfrm>
            <a:off x="5252794" y="2005193"/>
            <a:ext cx="6824051" cy="661807"/>
            <a:chOff x="4800600" y="2846340"/>
            <a:chExt cx="7315200" cy="661807"/>
          </a:xfrm>
        </p:grpSpPr>
        <p:pic>
          <p:nvPicPr>
            <p:cNvPr id="9" name="Picture 8">
              <a:extLst>
                <a:ext uri="{FF2B5EF4-FFF2-40B4-BE49-F238E27FC236}">
                  <a16:creationId xmlns:a16="http://schemas.microsoft.com/office/drawing/2014/main" id="{33A4D033-95DC-50F7-0852-1A777DA07C35}"/>
                </a:ext>
              </a:extLst>
            </p:cNvPr>
            <p:cNvPicPr>
              <a:picLocks noChangeAspect="1"/>
            </p:cNvPicPr>
            <p:nvPr/>
          </p:nvPicPr>
          <p:blipFill>
            <a:blip r:embed="rId4"/>
            <a:stretch>
              <a:fillRect/>
            </a:stretch>
          </p:blipFill>
          <p:spPr>
            <a:xfrm>
              <a:off x="5082371" y="2846340"/>
              <a:ext cx="6881029" cy="213366"/>
            </a:xfrm>
            <a:prstGeom prst="rect">
              <a:avLst/>
            </a:prstGeom>
          </p:spPr>
        </p:pic>
        <p:pic>
          <p:nvPicPr>
            <p:cNvPr id="11" name="Picture 10">
              <a:extLst>
                <a:ext uri="{FF2B5EF4-FFF2-40B4-BE49-F238E27FC236}">
                  <a16:creationId xmlns:a16="http://schemas.microsoft.com/office/drawing/2014/main" id="{942F265A-561B-24A0-AA4C-A50B977D6713}"/>
                </a:ext>
              </a:extLst>
            </p:cNvPr>
            <p:cNvPicPr>
              <a:picLocks noChangeAspect="1"/>
            </p:cNvPicPr>
            <p:nvPr/>
          </p:nvPicPr>
          <p:blipFill>
            <a:blip r:embed="rId5"/>
            <a:stretch>
              <a:fillRect/>
            </a:stretch>
          </p:blipFill>
          <p:spPr>
            <a:xfrm>
              <a:off x="4800600" y="3059706"/>
              <a:ext cx="7315200" cy="448441"/>
            </a:xfrm>
            <a:prstGeom prst="rect">
              <a:avLst/>
            </a:prstGeom>
          </p:spPr>
        </p:pic>
      </p:grpSp>
      <p:pic>
        <p:nvPicPr>
          <p:cNvPr id="20" name="Picture 19" descr="A screenshot of a computer&#10;&#10;Description automatically generated">
            <a:extLst>
              <a:ext uri="{FF2B5EF4-FFF2-40B4-BE49-F238E27FC236}">
                <a16:creationId xmlns:a16="http://schemas.microsoft.com/office/drawing/2014/main" id="{5D44086F-EAE6-2D79-E2DE-38D39795757C}"/>
              </a:ext>
            </a:extLst>
          </p:cNvPr>
          <p:cNvPicPr>
            <a:picLocks noChangeAspect="1"/>
          </p:cNvPicPr>
          <p:nvPr/>
        </p:nvPicPr>
        <p:blipFill rotWithShape="1">
          <a:blip r:embed="rId6">
            <a:extLst>
              <a:ext uri="{28A0092B-C50C-407E-A947-70E740481C1C}">
                <a14:useLocalDpi xmlns:a14="http://schemas.microsoft.com/office/drawing/2010/main" val="0"/>
              </a:ext>
            </a:extLst>
          </a:blip>
          <a:srcRect l="15316" t="35041" r="5276" b="21111"/>
          <a:stretch/>
        </p:blipFill>
        <p:spPr>
          <a:xfrm>
            <a:off x="5538448" y="4964735"/>
            <a:ext cx="6373427" cy="1817065"/>
          </a:xfrm>
          <a:prstGeom prst="rect">
            <a:avLst/>
          </a:prstGeom>
        </p:spPr>
      </p:pic>
      <p:pic>
        <p:nvPicPr>
          <p:cNvPr id="22" name="Picture 21">
            <a:extLst>
              <a:ext uri="{FF2B5EF4-FFF2-40B4-BE49-F238E27FC236}">
                <a16:creationId xmlns:a16="http://schemas.microsoft.com/office/drawing/2014/main" id="{C280D333-F467-385D-224B-211BD93729B7}"/>
              </a:ext>
            </a:extLst>
          </p:cNvPr>
          <p:cNvPicPr>
            <a:picLocks noChangeAspect="1"/>
          </p:cNvPicPr>
          <p:nvPr/>
        </p:nvPicPr>
        <p:blipFill>
          <a:blip r:embed="rId7"/>
          <a:stretch>
            <a:fillRect/>
          </a:stretch>
        </p:blipFill>
        <p:spPr>
          <a:xfrm>
            <a:off x="5334000" y="2839722"/>
            <a:ext cx="6807896" cy="2037078"/>
          </a:xfrm>
          <a:prstGeom prst="rect">
            <a:avLst/>
          </a:prstGeom>
        </p:spPr>
      </p:pic>
      <p:sp>
        <p:nvSpPr>
          <p:cNvPr id="26" name="object 3">
            <a:extLst>
              <a:ext uri="{FF2B5EF4-FFF2-40B4-BE49-F238E27FC236}">
                <a16:creationId xmlns:a16="http://schemas.microsoft.com/office/drawing/2014/main" id="{960CAD81-76BB-BA7B-66BF-B405F4757ACF}"/>
              </a:ext>
            </a:extLst>
          </p:cNvPr>
          <p:cNvSpPr txBox="1">
            <a:spLocks/>
          </p:cNvSpPr>
          <p:nvPr/>
        </p:nvSpPr>
        <p:spPr>
          <a:xfrm>
            <a:off x="319938" y="1190663"/>
            <a:ext cx="10576662"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dirty="0"/>
              <a:t>Fault Locates – Programs and Data Sources</a:t>
            </a:r>
          </a:p>
        </p:txBody>
      </p:sp>
    </p:spTree>
    <p:extLst>
      <p:ext uri="{BB962C8B-B14F-4D97-AF65-F5344CB8AC3E}">
        <p14:creationId xmlns:p14="http://schemas.microsoft.com/office/powerpoint/2010/main" val="929366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6B90E4B-64F2-AE54-2925-AC9ED14861B0}"/>
              </a:ext>
            </a:extLst>
          </p:cNvPr>
          <p:cNvPicPr>
            <a:picLocks noChangeAspect="1"/>
          </p:cNvPicPr>
          <p:nvPr/>
        </p:nvPicPr>
        <p:blipFill rotWithShape="1">
          <a:blip r:embed="rId3"/>
          <a:srcRect t="29275"/>
          <a:stretch/>
        </p:blipFill>
        <p:spPr>
          <a:xfrm>
            <a:off x="5540914" y="2209800"/>
            <a:ext cx="6331148" cy="4411574"/>
          </a:xfrm>
          <a:prstGeom prst="rect">
            <a:avLst/>
          </a:prstGeom>
        </p:spPr>
      </p:pic>
      <p:sp>
        <p:nvSpPr>
          <p:cNvPr id="6" name="TextBox 5">
            <a:extLst>
              <a:ext uri="{FF2B5EF4-FFF2-40B4-BE49-F238E27FC236}">
                <a16:creationId xmlns:a16="http://schemas.microsoft.com/office/drawing/2014/main" id="{83D00059-FC6A-AB24-E13D-DD20B9E4BAF6}"/>
              </a:ext>
            </a:extLst>
          </p:cNvPr>
          <p:cNvSpPr txBox="1"/>
          <p:nvPr/>
        </p:nvSpPr>
        <p:spPr>
          <a:xfrm>
            <a:off x="274217" y="2122916"/>
            <a:ext cx="4572201" cy="3477875"/>
          </a:xfrm>
          <a:prstGeom prst="rect">
            <a:avLst/>
          </a:prstGeom>
          <a:noFill/>
        </p:spPr>
        <p:txBody>
          <a:bodyPr wrap="square" lIns="91440" tIns="45720" rIns="91440" bIns="45720" rtlCol="0" anchor="t">
            <a:spAutoFit/>
          </a:bodyPr>
          <a:lstStyle/>
          <a:p>
            <a:r>
              <a:rPr lang="en-US" sz="2000">
                <a:latin typeface="Gill Sans MT"/>
                <a:cs typeface="Gill Sans MT"/>
              </a:rPr>
              <a:t>Output of short circuit analysis: Distance of the fault from the bus</a:t>
            </a:r>
          </a:p>
          <a:p>
            <a:endParaRPr lang="en-US" sz="2000">
              <a:latin typeface="Gill Sans MT"/>
            </a:endParaRPr>
          </a:p>
          <a:p>
            <a:r>
              <a:rPr lang="en-US" sz="2000">
                <a:latin typeface="Gill Sans MT"/>
              </a:rPr>
              <a:t>If the circuit branches in two directions, it is possible for multiple sections to be the same distance from the station resulting in multiple potential fault zones.</a:t>
            </a:r>
          </a:p>
          <a:p>
            <a:endParaRPr lang="en-US" sz="2000">
              <a:latin typeface="Gill Sans MT"/>
            </a:endParaRPr>
          </a:p>
          <a:p>
            <a:r>
              <a:rPr lang="en-US" sz="2000">
                <a:latin typeface="Gill Sans MT"/>
              </a:rPr>
              <a:t>To overcome this obstacle, DA device fault targets can be used to help identify the correct fault zone.</a:t>
            </a:r>
          </a:p>
        </p:txBody>
      </p:sp>
      <p:pic>
        <p:nvPicPr>
          <p:cNvPr id="7" name="object 2">
            <a:extLst>
              <a:ext uri="{FF2B5EF4-FFF2-40B4-BE49-F238E27FC236}">
                <a16:creationId xmlns:a16="http://schemas.microsoft.com/office/drawing/2014/main" id="{C185FD01-5161-D056-8135-653EF9A1898B}"/>
              </a:ext>
            </a:extLst>
          </p:cNvPr>
          <p:cNvPicPr/>
          <p:nvPr/>
        </p:nvPicPr>
        <p:blipFill>
          <a:blip r:embed="rId4" cstate="print"/>
          <a:stretch>
            <a:fillRect/>
          </a:stretch>
        </p:blipFill>
        <p:spPr>
          <a:xfrm>
            <a:off x="292607" y="316991"/>
            <a:ext cx="2267711" cy="560831"/>
          </a:xfrm>
          <a:prstGeom prst="rect">
            <a:avLst/>
          </a:prstGeom>
        </p:spPr>
      </p:pic>
      <p:sp>
        <p:nvSpPr>
          <p:cNvPr id="11" name="object 3">
            <a:extLst>
              <a:ext uri="{FF2B5EF4-FFF2-40B4-BE49-F238E27FC236}">
                <a16:creationId xmlns:a16="http://schemas.microsoft.com/office/drawing/2014/main" id="{F6F2188D-9064-8333-B324-7D27F158D2D9}"/>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a:t>Fault Locates – Results</a:t>
            </a:r>
          </a:p>
        </p:txBody>
      </p:sp>
      <p:sp>
        <p:nvSpPr>
          <p:cNvPr id="2" name="TextBox 1">
            <a:extLst>
              <a:ext uri="{FF2B5EF4-FFF2-40B4-BE49-F238E27FC236}">
                <a16:creationId xmlns:a16="http://schemas.microsoft.com/office/drawing/2014/main" id="{8E2997F0-6204-19D0-3955-57153F604F9F}"/>
              </a:ext>
            </a:extLst>
          </p:cNvPr>
          <p:cNvSpPr txBox="1"/>
          <p:nvPr/>
        </p:nvSpPr>
        <p:spPr>
          <a:xfrm>
            <a:off x="8991600" y="553180"/>
            <a:ext cx="3038727" cy="1428020"/>
          </a:xfrm>
          <a:prstGeom prst="rect">
            <a:avLst/>
          </a:prstGeom>
          <a:solidFill>
            <a:schemeClr val="bg1"/>
          </a:solidFill>
          <a:ln>
            <a:solidFill>
              <a:schemeClr val="tx1"/>
            </a:solidFill>
          </a:ln>
        </p:spPr>
        <p:txBody>
          <a:bodyPr wrap="square" rtlCol="0">
            <a:spAutoFit/>
          </a:bodyPr>
          <a:lstStyle/>
          <a:p>
            <a:pPr>
              <a:lnSpc>
                <a:spcPct val="150000"/>
              </a:lnSpc>
            </a:pPr>
            <a:r>
              <a:rPr lang="en-US">
                <a:latin typeface="Gill Sans MT"/>
              </a:rPr>
              <a:t>	Substation</a:t>
            </a:r>
          </a:p>
          <a:p>
            <a:pPr>
              <a:lnSpc>
                <a:spcPct val="200000"/>
              </a:lnSpc>
            </a:pPr>
            <a:r>
              <a:rPr lang="en-US">
                <a:latin typeface="Gill Sans MT"/>
              </a:rPr>
              <a:t>	DA device</a:t>
            </a:r>
          </a:p>
          <a:p>
            <a:pPr>
              <a:lnSpc>
                <a:spcPct val="150000"/>
              </a:lnSpc>
            </a:pPr>
            <a:r>
              <a:rPr lang="en-US" sz="1800">
                <a:latin typeface="Gill Sans MT"/>
              </a:rPr>
              <a:t>	Potential fault zone</a:t>
            </a:r>
            <a:endParaRPr lang="en-US"/>
          </a:p>
        </p:txBody>
      </p:sp>
      <p:sp>
        <p:nvSpPr>
          <p:cNvPr id="3" name="Oval 2">
            <a:extLst>
              <a:ext uri="{FF2B5EF4-FFF2-40B4-BE49-F238E27FC236}">
                <a16:creationId xmlns:a16="http://schemas.microsoft.com/office/drawing/2014/main" id="{5ED7C7FC-5E0E-247D-09EB-6F01AFEEDFD4}"/>
              </a:ext>
            </a:extLst>
          </p:cNvPr>
          <p:cNvSpPr/>
          <p:nvPr/>
        </p:nvSpPr>
        <p:spPr>
          <a:xfrm>
            <a:off x="9249026" y="639125"/>
            <a:ext cx="381000" cy="381000"/>
          </a:xfrm>
          <a:prstGeom prst="ellipse">
            <a:avLst/>
          </a:prstGeom>
          <a:solidFill>
            <a:srgbClr val="5DF36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B4D28D89-CC6F-9F5F-19BD-E60C46C56F45}"/>
              </a:ext>
            </a:extLst>
          </p:cNvPr>
          <p:cNvSpPr/>
          <p:nvPr/>
        </p:nvSpPr>
        <p:spPr>
          <a:xfrm>
            <a:off x="9287126" y="1200940"/>
            <a:ext cx="304800" cy="276263"/>
          </a:xfrm>
          <a:prstGeom prst="ellipse">
            <a:avLst/>
          </a:prstGeom>
          <a:solidFill>
            <a:srgbClr val="55ABF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2767E19F-ECB0-76D5-009C-58030459BCB2}"/>
              </a:ext>
            </a:extLst>
          </p:cNvPr>
          <p:cNvCxnSpPr/>
          <p:nvPr/>
        </p:nvCxnSpPr>
        <p:spPr>
          <a:xfrm>
            <a:off x="9121443" y="1797914"/>
            <a:ext cx="636165" cy="0"/>
          </a:xfrm>
          <a:prstGeom prst="line">
            <a:avLst/>
          </a:prstGeom>
          <a:ln w="38100">
            <a:solidFill>
              <a:srgbClr val="FE0F0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8A6EB50-6CB2-018D-538A-8D149819D939}"/>
              </a:ext>
            </a:extLst>
          </p:cNvPr>
          <p:cNvSpPr txBox="1"/>
          <p:nvPr/>
        </p:nvSpPr>
        <p:spPr>
          <a:xfrm>
            <a:off x="8991599" y="152400"/>
            <a:ext cx="3038728" cy="369332"/>
          </a:xfrm>
          <a:prstGeom prst="rect">
            <a:avLst/>
          </a:prstGeom>
          <a:noFill/>
        </p:spPr>
        <p:txBody>
          <a:bodyPr wrap="square">
            <a:spAutoFit/>
          </a:bodyPr>
          <a:lstStyle/>
          <a:p>
            <a:pPr algn="ctr"/>
            <a:r>
              <a:rPr lang="en-US">
                <a:latin typeface="Gill Sans MT"/>
              </a:rPr>
              <a:t>LEGEND</a:t>
            </a:r>
            <a:endParaRPr lang="en-US"/>
          </a:p>
        </p:txBody>
      </p:sp>
      <p:sp>
        <p:nvSpPr>
          <p:cNvPr id="8" name="TextBox 7">
            <a:extLst>
              <a:ext uri="{FF2B5EF4-FFF2-40B4-BE49-F238E27FC236}">
                <a16:creationId xmlns:a16="http://schemas.microsoft.com/office/drawing/2014/main" id="{996F8FF5-3A68-13F2-DA3C-44613704970F}"/>
              </a:ext>
            </a:extLst>
          </p:cNvPr>
          <p:cNvSpPr txBox="1"/>
          <p:nvPr/>
        </p:nvSpPr>
        <p:spPr>
          <a:xfrm>
            <a:off x="9249026" y="4034761"/>
            <a:ext cx="1312846" cy="600627"/>
          </a:xfrm>
          <a:prstGeom prst="rect">
            <a:avLst/>
          </a:prstGeom>
          <a:noFill/>
        </p:spPr>
        <p:txBody>
          <a:bodyPr wrap="square" lIns="0" tIns="0" rIns="0" bIns="0" rtlCol="0" anchor="t">
            <a:noAutofit/>
          </a:bodyPr>
          <a:lstStyle/>
          <a:p>
            <a:pPr algn="l">
              <a:lnSpc>
                <a:spcPct val="110000"/>
              </a:lnSpc>
              <a:spcBef>
                <a:spcPts val="1200"/>
              </a:spcBef>
              <a:buSzPct val="100000"/>
            </a:pPr>
            <a:r>
              <a:rPr lang="en-US" sz="1600">
                <a:solidFill>
                  <a:schemeClr val="tx1"/>
                </a:solidFill>
                <a:latin typeface="Gill Sans MT"/>
              </a:rPr>
              <a:t>Targets for Over Current</a:t>
            </a:r>
          </a:p>
        </p:txBody>
      </p:sp>
      <p:sp>
        <p:nvSpPr>
          <p:cNvPr id="10" name="Arrow: Right 9">
            <a:extLst>
              <a:ext uri="{FF2B5EF4-FFF2-40B4-BE49-F238E27FC236}">
                <a16:creationId xmlns:a16="http://schemas.microsoft.com/office/drawing/2014/main" id="{81856252-056F-B3D6-A85B-5F000290F0CA}"/>
              </a:ext>
            </a:extLst>
          </p:cNvPr>
          <p:cNvSpPr/>
          <p:nvPr/>
        </p:nvSpPr>
        <p:spPr>
          <a:xfrm rot="11896263">
            <a:off x="8579599" y="4015494"/>
            <a:ext cx="492154" cy="396127"/>
          </a:xfrm>
          <a:prstGeom prst="rightArrow">
            <a:avLst/>
          </a:prstGeom>
          <a:solidFill>
            <a:schemeClr val="tx1"/>
          </a:solidFill>
          <a:ln w="12700" cap="sq">
            <a:noFill/>
            <a:miter lim="800000"/>
          </a:ln>
        </p:spPr>
        <p:style>
          <a:lnRef idx="0">
            <a:schemeClr val="accent1"/>
          </a:lnRef>
          <a:fillRef idx="1">
            <a:schemeClr val="accent1"/>
          </a:fillRef>
          <a:effectRef idx="0">
            <a:srgbClr val="000000"/>
          </a:effectRef>
          <a:fontRef idx="minor">
            <a:schemeClr val="bg1"/>
          </a:fontRef>
        </p:style>
        <p:txBody>
          <a:bodyPr lIns="91440" rIns="91440" rtlCol="0" anchor="t" anchorCtr="0"/>
          <a:lstStyle/>
          <a:p>
            <a:pPr algn="l">
              <a:lnSpc>
                <a:spcPct val="100000"/>
              </a:lnSpc>
            </a:pPr>
            <a:endParaRPr lang="en-US" sz="1600">
              <a:solidFill>
                <a:schemeClr val="tx1"/>
              </a:solidFill>
            </a:endParaRPr>
          </a:p>
        </p:txBody>
      </p:sp>
    </p:spTree>
    <p:extLst>
      <p:ext uri="{BB962C8B-B14F-4D97-AF65-F5344CB8AC3E}">
        <p14:creationId xmlns:p14="http://schemas.microsoft.com/office/powerpoint/2010/main" val="1702748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A1DD36-AA87-A815-F8FE-86F23393E2FD}"/>
              </a:ext>
            </a:extLst>
          </p:cNvPr>
          <p:cNvSpPr txBox="1"/>
          <p:nvPr/>
        </p:nvSpPr>
        <p:spPr>
          <a:xfrm>
            <a:off x="316831" y="2211805"/>
            <a:ext cx="10750562" cy="4093428"/>
          </a:xfrm>
          <a:prstGeom prst="rect">
            <a:avLst/>
          </a:prstGeom>
          <a:noFill/>
        </p:spPr>
        <p:txBody>
          <a:bodyPr wrap="square" lIns="91440" tIns="45720" rIns="91440" bIns="45720" rtlCol="0" anchor="t">
            <a:spAutoFit/>
          </a:bodyPr>
          <a:lstStyle/>
          <a:p>
            <a:r>
              <a:rPr lang="en-US" sz="2000" b="1" dirty="0">
                <a:latin typeface="Gill Sans MT"/>
              </a:rPr>
              <a:t>First Iteration</a:t>
            </a:r>
          </a:p>
          <a:p>
            <a:pPr marL="342900" indent="-342900">
              <a:buFont typeface="Arial"/>
              <a:buChar char="•"/>
            </a:pPr>
            <a:r>
              <a:rPr lang="en-US" sz="2000" dirty="0">
                <a:latin typeface="Gill Sans MT"/>
              </a:rPr>
              <a:t>Utilizing Cyme Python module that allows fault locates to be run via a script</a:t>
            </a:r>
          </a:p>
          <a:p>
            <a:pPr marL="342900" indent="-342900">
              <a:buFont typeface="Arial"/>
              <a:buChar char="•"/>
            </a:pPr>
            <a:r>
              <a:rPr lang="en-US" sz="2000" dirty="0">
                <a:latin typeface="Gill Sans MT"/>
              </a:rPr>
              <a:t>Code allows data to be input from outside sources such as the Thevenin impedances from Cape</a:t>
            </a:r>
          </a:p>
          <a:p>
            <a:pPr marL="342900" indent="-342900">
              <a:buFont typeface="Arial"/>
              <a:buChar char="•"/>
            </a:pPr>
            <a:r>
              <a:rPr lang="en-US" sz="2000" dirty="0">
                <a:latin typeface="Gill Sans MT"/>
              </a:rPr>
              <a:t>Outputs potential fault zones overlayed on a geographical map of the line</a:t>
            </a:r>
          </a:p>
          <a:p>
            <a:endParaRPr lang="en-US" sz="2000" dirty="0">
              <a:latin typeface="Gill Sans MT"/>
            </a:endParaRPr>
          </a:p>
          <a:p>
            <a:r>
              <a:rPr lang="en-US" sz="2000" b="1" dirty="0">
                <a:latin typeface="Gill Sans MT"/>
              </a:rPr>
              <a:t>Second Iteration</a:t>
            </a:r>
          </a:p>
          <a:p>
            <a:pPr marL="342900" indent="-342900">
              <a:buFont typeface="Arial"/>
              <a:buChar char="•"/>
            </a:pPr>
            <a:r>
              <a:rPr lang="en-US" sz="2000" dirty="0">
                <a:latin typeface="Gill Sans MT"/>
              </a:rPr>
              <a:t>Connect the script to more data sources</a:t>
            </a:r>
          </a:p>
          <a:p>
            <a:pPr marL="342900" indent="-342900">
              <a:buFont typeface="Arial"/>
              <a:buChar char="•"/>
            </a:pPr>
            <a:r>
              <a:rPr lang="en-US" sz="2000" dirty="0">
                <a:latin typeface="Gill Sans MT"/>
              </a:rPr>
              <a:t>Compare potential fault zones with fault targets from DA devices</a:t>
            </a:r>
          </a:p>
          <a:p>
            <a:pPr marL="342900" indent="-342900">
              <a:buFont typeface="Arial"/>
              <a:buChar char="•"/>
            </a:pPr>
            <a:r>
              <a:rPr lang="en-US" sz="2000" dirty="0">
                <a:latin typeface="Gill Sans MT"/>
              </a:rPr>
              <a:t>Set up a system to provide fault data to the script directly</a:t>
            </a:r>
          </a:p>
          <a:p>
            <a:pPr marL="342900" indent="-342900">
              <a:buFont typeface="Arial"/>
              <a:buChar char="•"/>
            </a:pPr>
            <a:endParaRPr lang="en-US" sz="2000" dirty="0">
              <a:latin typeface="Gill Sans MT"/>
            </a:endParaRPr>
          </a:p>
          <a:p>
            <a:r>
              <a:rPr lang="en-US" sz="2000" b="1" dirty="0">
                <a:latin typeface="Gill Sans MT"/>
              </a:rPr>
              <a:t>RESULT</a:t>
            </a:r>
            <a:r>
              <a:rPr lang="en-US" sz="2000" dirty="0">
                <a:latin typeface="Gill Sans MT"/>
              </a:rPr>
              <a:t>: One-click process to replace a multi-step fault locate process, </a:t>
            </a:r>
          </a:p>
          <a:p>
            <a:r>
              <a:rPr lang="en-US" sz="2000" dirty="0">
                <a:latin typeface="Gill Sans MT"/>
              </a:rPr>
              <a:t>thereby further speeding up the time in which crews can respond to an event.</a:t>
            </a:r>
          </a:p>
          <a:p>
            <a:endParaRPr lang="en-US" sz="2000" dirty="0">
              <a:latin typeface="Gill Sans MT"/>
            </a:endParaRPr>
          </a:p>
        </p:txBody>
      </p:sp>
      <p:pic>
        <p:nvPicPr>
          <p:cNvPr id="6" name="object 2">
            <a:extLst>
              <a:ext uri="{FF2B5EF4-FFF2-40B4-BE49-F238E27FC236}">
                <a16:creationId xmlns:a16="http://schemas.microsoft.com/office/drawing/2014/main" id="{0176646A-1333-9B3D-43DE-F55D8FDCD4AB}"/>
              </a:ext>
            </a:extLst>
          </p:cNvPr>
          <p:cNvPicPr/>
          <p:nvPr/>
        </p:nvPicPr>
        <p:blipFill>
          <a:blip r:embed="rId3" cstate="print"/>
          <a:stretch>
            <a:fillRect/>
          </a:stretch>
        </p:blipFill>
        <p:spPr>
          <a:xfrm>
            <a:off x="292607" y="316991"/>
            <a:ext cx="2267711" cy="560831"/>
          </a:xfrm>
          <a:prstGeom prst="rect">
            <a:avLst/>
          </a:prstGeom>
        </p:spPr>
      </p:pic>
      <p:sp>
        <p:nvSpPr>
          <p:cNvPr id="3" name="TextBox 2">
            <a:extLst>
              <a:ext uri="{FF2B5EF4-FFF2-40B4-BE49-F238E27FC236}">
                <a16:creationId xmlns:a16="http://schemas.microsoft.com/office/drawing/2014/main" id="{53B2CA34-C538-4DF4-8BC7-142A86D8DF15}"/>
              </a:ext>
            </a:extLst>
          </p:cNvPr>
          <p:cNvSpPr txBox="1"/>
          <p:nvPr/>
        </p:nvSpPr>
        <p:spPr>
          <a:xfrm>
            <a:off x="8763000" y="5715000"/>
            <a:ext cx="3254374" cy="1015663"/>
          </a:xfrm>
          <a:prstGeom prst="rect">
            <a:avLst/>
          </a:prstGeom>
          <a:solidFill>
            <a:schemeClr val="accent4">
              <a:lumMod val="20000"/>
              <a:lumOff val="80000"/>
            </a:schemeClr>
          </a:solidFill>
          <a:ln w="28575">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latin typeface="Gill Sans MT"/>
              </a:rPr>
              <a:t>Estimated Time Savings of 240 hours per year </a:t>
            </a:r>
          </a:p>
          <a:p>
            <a:pPr algn="ctr"/>
            <a:r>
              <a:rPr lang="en-US" sz="2000" dirty="0">
                <a:latin typeface="Gill Sans MT"/>
              </a:rPr>
              <a:t>for the DA Engineering Team</a:t>
            </a:r>
          </a:p>
        </p:txBody>
      </p:sp>
      <p:sp>
        <p:nvSpPr>
          <p:cNvPr id="7" name="object 3">
            <a:extLst>
              <a:ext uri="{FF2B5EF4-FFF2-40B4-BE49-F238E27FC236}">
                <a16:creationId xmlns:a16="http://schemas.microsoft.com/office/drawing/2014/main" id="{95ED111D-20F9-67A2-B181-FD865C69D298}"/>
              </a:ext>
            </a:extLst>
          </p:cNvPr>
          <p:cNvSpPr txBox="1">
            <a:spLocks/>
          </p:cNvSpPr>
          <p:nvPr/>
        </p:nvSpPr>
        <p:spPr>
          <a:xfrm>
            <a:off x="319938" y="1190663"/>
            <a:ext cx="10576662"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dirty="0"/>
              <a:t>Fault Locates – Improvements and Automation</a:t>
            </a:r>
          </a:p>
        </p:txBody>
      </p:sp>
      <p:pic>
        <p:nvPicPr>
          <p:cNvPr id="8" name="Picture 7">
            <a:extLst>
              <a:ext uri="{FF2B5EF4-FFF2-40B4-BE49-F238E27FC236}">
                <a16:creationId xmlns:a16="http://schemas.microsoft.com/office/drawing/2014/main" id="{DEB6FE8D-2830-8AF9-56A1-175902038811}"/>
              </a:ext>
            </a:extLst>
          </p:cNvPr>
          <p:cNvPicPr>
            <a:picLocks noChangeAspect="1"/>
          </p:cNvPicPr>
          <p:nvPr/>
        </p:nvPicPr>
        <p:blipFill>
          <a:blip r:embed="rId4"/>
          <a:stretch>
            <a:fillRect/>
          </a:stretch>
        </p:blipFill>
        <p:spPr>
          <a:xfrm>
            <a:off x="9292870" y="3626250"/>
            <a:ext cx="2228850" cy="1771650"/>
          </a:xfrm>
          <a:prstGeom prst="rect">
            <a:avLst/>
          </a:prstGeom>
        </p:spPr>
      </p:pic>
    </p:spTree>
    <p:extLst>
      <p:ext uri="{BB962C8B-B14F-4D97-AF65-F5344CB8AC3E}">
        <p14:creationId xmlns:p14="http://schemas.microsoft.com/office/powerpoint/2010/main" val="931275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CA813-92F9-C57D-E915-0C2692F65295}"/>
            </a:ext>
          </a:extLst>
        </p:cNvPr>
        <p:cNvGrpSpPr/>
        <p:nvPr/>
      </p:nvGrpSpPr>
      <p:grpSpPr>
        <a:xfrm>
          <a:off x="0" y="0"/>
          <a:ext cx="0" cy="0"/>
          <a:chOff x="0" y="0"/>
          <a:chExt cx="0" cy="0"/>
        </a:xfrm>
      </p:grpSpPr>
      <p:pic>
        <p:nvPicPr>
          <p:cNvPr id="6" name="object 2">
            <a:extLst>
              <a:ext uri="{FF2B5EF4-FFF2-40B4-BE49-F238E27FC236}">
                <a16:creationId xmlns:a16="http://schemas.microsoft.com/office/drawing/2014/main" id="{B1B1CCF5-AF8E-9BC4-75B4-1A3F5D652487}"/>
              </a:ext>
            </a:extLst>
          </p:cNvPr>
          <p:cNvPicPr/>
          <p:nvPr/>
        </p:nvPicPr>
        <p:blipFill>
          <a:blip r:embed="rId3" cstate="print"/>
          <a:stretch>
            <a:fillRect/>
          </a:stretch>
        </p:blipFill>
        <p:spPr>
          <a:xfrm>
            <a:off x="292607" y="316991"/>
            <a:ext cx="2267711" cy="560831"/>
          </a:xfrm>
          <a:prstGeom prst="rect">
            <a:avLst/>
          </a:prstGeom>
        </p:spPr>
      </p:pic>
      <p:sp>
        <p:nvSpPr>
          <p:cNvPr id="10" name="object 3">
            <a:extLst>
              <a:ext uri="{FF2B5EF4-FFF2-40B4-BE49-F238E27FC236}">
                <a16:creationId xmlns:a16="http://schemas.microsoft.com/office/drawing/2014/main" id="{FE2C9000-77C4-8A33-2317-AB3362555D9F}"/>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a:t>Operational Analysis Look Ahead</a:t>
            </a:r>
          </a:p>
        </p:txBody>
      </p:sp>
      <p:grpSp>
        <p:nvGrpSpPr>
          <p:cNvPr id="30" name="Group 29">
            <a:extLst>
              <a:ext uri="{FF2B5EF4-FFF2-40B4-BE49-F238E27FC236}">
                <a16:creationId xmlns:a16="http://schemas.microsoft.com/office/drawing/2014/main" id="{123145C2-1A08-4F77-6065-E7F636471065}"/>
              </a:ext>
            </a:extLst>
          </p:cNvPr>
          <p:cNvGrpSpPr/>
          <p:nvPr/>
        </p:nvGrpSpPr>
        <p:grpSpPr>
          <a:xfrm>
            <a:off x="754609" y="2142250"/>
            <a:ext cx="10642631" cy="1486934"/>
            <a:chOff x="345589" y="2294938"/>
            <a:chExt cx="10642631" cy="1486934"/>
          </a:xfrm>
        </p:grpSpPr>
        <p:sp>
          <p:nvSpPr>
            <p:cNvPr id="2" name="TextBox 1">
              <a:extLst>
                <a:ext uri="{FF2B5EF4-FFF2-40B4-BE49-F238E27FC236}">
                  <a16:creationId xmlns:a16="http://schemas.microsoft.com/office/drawing/2014/main" id="{444A775A-0175-AEE5-797D-3A30147AFF2A}"/>
                </a:ext>
              </a:extLst>
            </p:cNvPr>
            <p:cNvSpPr txBox="1"/>
            <p:nvPr/>
          </p:nvSpPr>
          <p:spPr>
            <a:xfrm>
              <a:off x="1107880" y="2294942"/>
              <a:ext cx="2699429" cy="1477328"/>
            </a:xfrm>
            <a:prstGeom prst="rect">
              <a:avLst/>
            </a:prstGeom>
            <a:solidFill>
              <a:schemeClr val="accent4">
                <a:lumMod val="20000"/>
                <a:lumOff val="80000"/>
              </a:schemeClr>
            </a:solidFill>
            <a:ln>
              <a:solidFill>
                <a:srgbClr val="7030A0"/>
              </a:solidFill>
            </a:ln>
          </p:spPr>
          <p:txBody>
            <a:bodyPr wrap="square" rtlCol="0">
              <a:spAutoFit/>
            </a:bodyPr>
            <a:lstStyle/>
            <a:p>
              <a:pPr algn="ctr" rtl="0"/>
              <a:endParaRPr lang="en-US" dirty="0">
                <a:latin typeface="Calibri"/>
              </a:endParaRPr>
            </a:p>
            <a:p>
              <a:pPr algn="ctr" rtl="0"/>
              <a:r>
                <a:rPr lang="en-US" dirty="0">
                  <a:latin typeface="Gill Sans MT" panose="020B0502020104020203" pitchFamily="34" charset="0"/>
                </a:rPr>
                <a:t>Auto-identify and complete non-mis-operation events</a:t>
              </a:r>
            </a:p>
            <a:p>
              <a:pPr algn="ctr" rtl="0"/>
              <a:endParaRPr lang="en-US" dirty="0"/>
            </a:p>
          </p:txBody>
        </p:sp>
        <p:sp>
          <p:nvSpPr>
            <p:cNvPr id="3" name="TextBox 2">
              <a:extLst>
                <a:ext uri="{FF2B5EF4-FFF2-40B4-BE49-F238E27FC236}">
                  <a16:creationId xmlns:a16="http://schemas.microsoft.com/office/drawing/2014/main" id="{BBBF4E4F-E3FC-8A50-3F74-2F57FA4AA972}"/>
                </a:ext>
              </a:extLst>
            </p:cNvPr>
            <p:cNvSpPr txBox="1"/>
            <p:nvPr/>
          </p:nvSpPr>
          <p:spPr>
            <a:xfrm>
              <a:off x="4693758" y="2304544"/>
              <a:ext cx="2997486" cy="1477328"/>
            </a:xfrm>
            <a:prstGeom prst="rect">
              <a:avLst/>
            </a:prstGeom>
            <a:solidFill>
              <a:schemeClr val="accent4">
                <a:lumMod val="20000"/>
                <a:lumOff val="80000"/>
              </a:schemeClr>
            </a:solidFill>
            <a:ln>
              <a:solidFill>
                <a:srgbClr val="7030A0"/>
              </a:solidFill>
            </a:ln>
          </p:spPr>
          <p:txBody>
            <a:bodyPr wrap="square" rtlCol="0">
              <a:spAutoFit/>
            </a:bodyPr>
            <a:lstStyle/>
            <a:p>
              <a:pPr lvl="0" algn="ctr" rtl="0"/>
              <a:endParaRPr lang="en-US" dirty="0">
                <a:latin typeface="Calibri"/>
              </a:endParaRPr>
            </a:p>
            <a:p>
              <a:pPr lvl="0" algn="ctr" rtl="0"/>
              <a:r>
                <a:rPr lang="en-US" dirty="0">
                  <a:latin typeface="Gill Sans MT" panose="020B0502020104020203" pitchFamily="34" charset="0"/>
                </a:rPr>
                <a:t>Pulling the information needed to analyze suspected mis-operations</a:t>
              </a:r>
            </a:p>
            <a:p>
              <a:pPr lvl="0" algn="ctr" rtl="0"/>
              <a:endParaRPr lang="en-US" dirty="0">
                <a:latin typeface="Calibri"/>
              </a:endParaRPr>
            </a:p>
          </p:txBody>
        </p:sp>
        <p:sp>
          <p:nvSpPr>
            <p:cNvPr id="4" name="TextBox 3">
              <a:extLst>
                <a:ext uri="{FF2B5EF4-FFF2-40B4-BE49-F238E27FC236}">
                  <a16:creationId xmlns:a16="http://schemas.microsoft.com/office/drawing/2014/main" id="{9809CFFD-D7A0-4D21-383C-09ED09767427}"/>
                </a:ext>
              </a:extLst>
            </p:cNvPr>
            <p:cNvSpPr txBox="1"/>
            <p:nvPr/>
          </p:nvSpPr>
          <p:spPr>
            <a:xfrm>
              <a:off x="8577693" y="2304544"/>
              <a:ext cx="2410527" cy="1477328"/>
            </a:xfrm>
            <a:prstGeom prst="rect">
              <a:avLst/>
            </a:prstGeom>
            <a:solidFill>
              <a:schemeClr val="accent4">
                <a:lumMod val="20000"/>
                <a:lumOff val="80000"/>
              </a:schemeClr>
            </a:solidFill>
            <a:ln>
              <a:solidFill>
                <a:srgbClr val="7030A0"/>
              </a:solidFill>
            </a:ln>
          </p:spPr>
          <p:txBody>
            <a:bodyPr wrap="square" rtlCol="0">
              <a:spAutoFit/>
            </a:bodyPr>
            <a:lstStyle/>
            <a:p>
              <a:pPr lvl="0" algn="ctr" rtl="0"/>
              <a:endParaRPr lang="en-US" dirty="0">
                <a:solidFill>
                  <a:srgbClr val="000000"/>
                </a:solidFill>
                <a:latin typeface="Calibri"/>
              </a:endParaRPr>
            </a:p>
            <a:p>
              <a:pPr lvl="0" algn="ctr" rtl="0"/>
              <a:r>
                <a:rPr lang="en-US" dirty="0">
                  <a:solidFill>
                    <a:srgbClr val="000000"/>
                  </a:solidFill>
                  <a:latin typeface="Gill Sans MT" panose="020B0502020104020203" pitchFamily="34" charset="0"/>
                </a:rPr>
                <a:t>Create script for analyzing </a:t>
              </a:r>
              <a:r>
                <a:rPr lang="en-US" dirty="0">
                  <a:latin typeface="Gill Sans MT" panose="020B0502020104020203" pitchFamily="34" charset="0"/>
                </a:rPr>
                <a:t>suspected mis-operations</a:t>
              </a:r>
            </a:p>
            <a:p>
              <a:pPr lvl="0" algn="ctr" rtl="0"/>
              <a:endParaRPr lang="en-US" dirty="0">
                <a:latin typeface="Calibri"/>
              </a:endParaRPr>
            </a:p>
          </p:txBody>
        </p:sp>
        <p:sp>
          <p:nvSpPr>
            <p:cNvPr id="5" name="TextBox 4">
              <a:extLst>
                <a:ext uri="{FF2B5EF4-FFF2-40B4-BE49-F238E27FC236}">
                  <a16:creationId xmlns:a16="http://schemas.microsoft.com/office/drawing/2014/main" id="{408AD723-6B91-6CF1-BD45-4F1953FB1E1F}"/>
                </a:ext>
              </a:extLst>
            </p:cNvPr>
            <p:cNvSpPr txBox="1"/>
            <p:nvPr/>
          </p:nvSpPr>
          <p:spPr>
            <a:xfrm rot="16200000">
              <a:off x="-69414" y="2709941"/>
              <a:ext cx="1476337" cy="646331"/>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rtl="0"/>
              <a:r>
                <a:rPr lang="en-US" b="1">
                  <a:solidFill>
                    <a:schemeClr val="bg1"/>
                  </a:solidFill>
                  <a:latin typeface="Gill Sans MT" panose="020B0502020104020203" pitchFamily="34" charset="0"/>
                </a:rPr>
                <a:t>DA</a:t>
              </a:r>
            </a:p>
            <a:p>
              <a:pPr algn="ctr" rtl="0"/>
              <a:r>
                <a:rPr lang="en-US" b="1">
                  <a:solidFill>
                    <a:schemeClr val="bg1"/>
                  </a:solidFill>
                  <a:latin typeface="Gill Sans MT" panose="020B0502020104020203" pitchFamily="34" charset="0"/>
                </a:rPr>
                <a:t> Logs</a:t>
              </a:r>
            </a:p>
          </p:txBody>
        </p:sp>
        <p:sp>
          <p:nvSpPr>
            <p:cNvPr id="9" name="Arrow: Notched Right 8">
              <a:extLst>
                <a:ext uri="{FF2B5EF4-FFF2-40B4-BE49-F238E27FC236}">
                  <a16:creationId xmlns:a16="http://schemas.microsoft.com/office/drawing/2014/main" id="{1A8EC126-865B-4D07-8DC6-2A461B0EED4C}"/>
                </a:ext>
              </a:extLst>
            </p:cNvPr>
            <p:cNvSpPr/>
            <p:nvPr/>
          </p:nvSpPr>
          <p:spPr>
            <a:xfrm>
              <a:off x="3898203" y="2858542"/>
              <a:ext cx="704661" cy="369332"/>
            </a:xfrm>
            <a:prstGeom prst="notchedRightArrow">
              <a:avLst>
                <a:gd name="adj1" fmla="val 35292"/>
                <a:gd name="adj2" fmla="val 42646"/>
              </a:avLst>
            </a:prstGeom>
            <a:solidFill>
              <a:schemeClr val="accent4">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Notched Right 11">
              <a:extLst>
                <a:ext uri="{FF2B5EF4-FFF2-40B4-BE49-F238E27FC236}">
                  <a16:creationId xmlns:a16="http://schemas.microsoft.com/office/drawing/2014/main" id="{D3328FF4-F9A1-00D7-E29A-FDEF90E817EA}"/>
                </a:ext>
              </a:extLst>
            </p:cNvPr>
            <p:cNvSpPr/>
            <p:nvPr/>
          </p:nvSpPr>
          <p:spPr>
            <a:xfrm>
              <a:off x="7782138" y="2849885"/>
              <a:ext cx="704661" cy="369332"/>
            </a:xfrm>
            <a:prstGeom prst="notchedRightArrow">
              <a:avLst>
                <a:gd name="adj1" fmla="val 35292"/>
                <a:gd name="adj2" fmla="val 42646"/>
              </a:avLst>
            </a:prstGeom>
            <a:solidFill>
              <a:schemeClr val="accent4">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3915DC00-EEB7-B511-6EC3-4797A8E8695F}"/>
              </a:ext>
            </a:extLst>
          </p:cNvPr>
          <p:cNvGrpSpPr/>
          <p:nvPr/>
        </p:nvGrpSpPr>
        <p:grpSpPr>
          <a:xfrm>
            <a:off x="774684" y="4057377"/>
            <a:ext cx="10642631" cy="1478318"/>
            <a:chOff x="373588" y="4567935"/>
            <a:chExt cx="10642631" cy="1478318"/>
          </a:xfrm>
        </p:grpSpPr>
        <p:sp>
          <p:nvSpPr>
            <p:cNvPr id="20" name="TextBox 19">
              <a:extLst>
                <a:ext uri="{FF2B5EF4-FFF2-40B4-BE49-F238E27FC236}">
                  <a16:creationId xmlns:a16="http://schemas.microsoft.com/office/drawing/2014/main" id="{B3FC2985-51EB-CE4A-496A-28BFC565E4D9}"/>
                </a:ext>
              </a:extLst>
            </p:cNvPr>
            <p:cNvSpPr txBox="1"/>
            <p:nvPr/>
          </p:nvSpPr>
          <p:spPr>
            <a:xfrm>
              <a:off x="1145703" y="4568925"/>
              <a:ext cx="2248222" cy="1477328"/>
            </a:xfrm>
            <a:prstGeom prst="rect">
              <a:avLst/>
            </a:prstGeom>
            <a:solidFill>
              <a:schemeClr val="accent4">
                <a:lumMod val="20000"/>
                <a:lumOff val="80000"/>
              </a:schemeClr>
            </a:solidFill>
            <a:ln>
              <a:solidFill>
                <a:srgbClr val="7030A0"/>
              </a:solidFill>
            </a:ln>
          </p:spPr>
          <p:txBody>
            <a:bodyPr wrap="square" rtlCol="0">
              <a:spAutoFit/>
            </a:bodyPr>
            <a:lstStyle/>
            <a:p>
              <a:pPr algn="ctr" rtl="0"/>
              <a:endParaRPr lang="en-US" dirty="0">
                <a:latin typeface="Calibri"/>
              </a:endParaRPr>
            </a:p>
            <a:p>
              <a:pPr lvl="0" algn="ctr" rtl="0"/>
              <a:r>
                <a:rPr lang="en-US" dirty="0">
                  <a:latin typeface="Gill Sans MT" panose="020B0502020104020203" pitchFamily="34" charset="0"/>
                </a:rPr>
                <a:t>Auto-populate fault type and fault current into script</a:t>
              </a:r>
            </a:p>
            <a:p>
              <a:pPr lvl="0" rtl="0"/>
              <a:endParaRPr lang="en-US" dirty="0"/>
            </a:p>
          </p:txBody>
        </p:sp>
        <p:sp>
          <p:nvSpPr>
            <p:cNvPr id="21" name="TextBox 20">
              <a:extLst>
                <a:ext uri="{FF2B5EF4-FFF2-40B4-BE49-F238E27FC236}">
                  <a16:creationId xmlns:a16="http://schemas.microsoft.com/office/drawing/2014/main" id="{86EFA6F0-69B1-47F8-6B96-64EE42C19FAF}"/>
                </a:ext>
              </a:extLst>
            </p:cNvPr>
            <p:cNvSpPr txBox="1"/>
            <p:nvPr/>
          </p:nvSpPr>
          <p:spPr>
            <a:xfrm>
              <a:off x="4350154" y="4567935"/>
              <a:ext cx="2997486" cy="1477328"/>
            </a:xfrm>
            <a:prstGeom prst="rect">
              <a:avLst/>
            </a:prstGeom>
            <a:solidFill>
              <a:schemeClr val="accent4">
                <a:lumMod val="20000"/>
                <a:lumOff val="80000"/>
              </a:schemeClr>
            </a:solidFill>
            <a:ln>
              <a:solidFill>
                <a:srgbClr val="7030A0"/>
              </a:solidFill>
            </a:ln>
          </p:spPr>
          <p:txBody>
            <a:bodyPr wrap="square" rtlCol="0">
              <a:spAutoFit/>
            </a:bodyPr>
            <a:lstStyle/>
            <a:p>
              <a:pPr lvl="0" algn="ctr" rtl="0"/>
              <a:endParaRPr lang="en-US" dirty="0">
                <a:latin typeface="Calibri"/>
              </a:endParaRPr>
            </a:p>
            <a:p>
              <a:pPr lvl="0" algn="ctr" rtl="0"/>
              <a:r>
                <a:rPr lang="en-US" dirty="0">
                  <a:latin typeface="Gill Sans MT" panose="020B0502020104020203" pitchFamily="34" charset="0"/>
                </a:rPr>
                <a:t>Create script to continuously</a:t>
              </a:r>
              <a:r>
                <a:rPr lang="en-US" u="sng" dirty="0">
                  <a:latin typeface="Gill Sans MT" panose="020B0502020104020203" pitchFamily="34" charset="0"/>
                </a:rPr>
                <a:t> </a:t>
              </a:r>
              <a:r>
                <a:rPr lang="en-US" dirty="0">
                  <a:latin typeface="Gill Sans MT" panose="020B0502020104020203" pitchFamily="34" charset="0"/>
                </a:rPr>
                <a:t>identify and perform fault locates </a:t>
              </a:r>
              <a:r>
                <a:rPr lang="en-US" u="sng" dirty="0">
                  <a:latin typeface="Gill Sans MT" panose="020B0502020104020203" pitchFamily="34" charset="0"/>
                </a:rPr>
                <a:t>in real time</a:t>
              </a:r>
              <a:r>
                <a:rPr lang="en-US" dirty="0">
                  <a:latin typeface="Gill Sans MT" panose="020B0502020104020203" pitchFamily="34" charset="0"/>
                </a:rPr>
                <a:t> </a:t>
              </a:r>
            </a:p>
            <a:p>
              <a:pPr lvl="0" rtl="0"/>
              <a:endParaRPr lang="en-US" dirty="0">
                <a:latin typeface="Calibri"/>
              </a:endParaRPr>
            </a:p>
          </p:txBody>
        </p:sp>
        <p:sp>
          <p:nvSpPr>
            <p:cNvPr id="22" name="TextBox 21">
              <a:extLst>
                <a:ext uri="{FF2B5EF4-FFF2-40B4-BE49-F238E27FC236}">
                  <a16:creationId xmlns:a16="http://schemas.microsoft.com/office/drawing/2014/main" id="{6BF4EC35-6273-99FA-4E5A-15824233003C}"/>
                </a:ext>
              </a:extLst>
            </p:cNvPr>
            <p:cNvSpPr txBox="1"/>
            <p:nvPr/>
          </p:nvSpPr>
          <p:spPr>
            <a:xfrm>
              <a:off x="8303869" y="4567935"/>
              <a:ext cx="2712350" cy="1477328"/>
            </a:xfrm>
            <a:prstGeom prst="rect">
              <a:avLst/>
            </a:prstGeom>
            <a:solidFill>
              <a:schemeClr val="accent4">
                <a:lumMod val="20000"/>
                <a:lumOff val="80000"/>
              </a:schemeClr>
            </a:solidFill>
            <a:ln>
              <a:solidFill>
                <a:srgbClr val="7030A0"/>
              </a:solidFill>
            </a:ln>
          </p:spPr>
          <p:txBody>
            <a:bodyPr wrap="square" rtlCol="0">
              <a:spAutoFit/>
            </a:bodyPr>
            <a:lstStyle/>
            <a:p>
              <a:pPr lvl="0" algn="ctr" rtl="0"/>
              <a:endParaRPr lang="en-US" dirty="0">
                <a:solidFill>
                  <a:srgbClr val="000000"/>
                </a:solidFill>
                <a:latin typeface="Calibri"/>
              </a:endParaRPr>
            </a:p>
            <a:p>
              <a:pPr lvl="0" algn="ctr" rtl="0"/>
              <a:r>
                <a:rPr lang="en-US" dirty="0">
                  <a:solidFill>
                    <a:srgbClr val="000000"/>
                  </a:solidFill>
                  <a:latin typeface="Gill Sans MT" panose="020B0502020104020203" pitchFamily="34" charset="0"/>
                </a:rPr>
                <a:t>Set up a system for sharing and storing information from these locates</a:t>
              </a:r>
              <a:endParaRPr lang="en-US" dirty="0">
                <a:latin typeface="Gill Sans MT" panose="020B0502020104020203" pitchFamily="34" charset="0"/>
              </a:endParaRPr>
            </a:p>
            <a:p>
              <a:pPr lvl="0" algn="ctr" rtl="0"/>
              <a:endParaRPr lang="en-US" dirty="0">
                <a:latin typeface="Calibri"/>
              </a:endParaRPr>
            </a:p>
          </p:txBody>
        </p:sp>
        <p:sp>
          <p:nvSpPr>
            <p:cNvPr id="23" name="TextBox 22">
              <a:extLst>
                <a:ext uri="{FF2B5EF4-FFF2-40B4-BE49-F238E27FC236}">
                  <a16:creationId xmlns:a16="http://schemas.microsoft.com/office/drawing/2014/main" id="{3EDC98AC-0A4B-9333-8B6E-AA8257D7DAFF}"/>
                </a:ext>
              </a:extLst>
            </p:cNvPr>
            <p:cNvSpPr txBox="1"/>
            <p:nvPr/>
          </p:nvSpPr>
          <p:spPr>
            <a:xfrm rot="16200000">
              <a:off x="-41416" y="4983928"/>
              <a:ext cx="1476339" cy="646331"/>
            </a:xfrm>
            <a:prstGeom prst="rect">
              <a:avLst/>
            </a:prstGeom>
            <a:solidFill>
              <a:schemeClr val="accent4">
                <a:lumMod val="75000"/>
              </a:schemeClr>
            </a:solidFill>
          </p:spPr>
          <p:txBody>
            <a:bodyPr wrap="square" rtlCol="0">
              <a:spAutoFit/>
            </a:bodyPr>
            <a:lstStyle/>
            <a:p>
              <a:pPr algn="ctr" rtl="0"/>
              <a:r>
                <a:rPr lang="en-US" b="1" dirty="0">
                  <a:solidFill>
                    <a:schemeClr val="bg1"/>
                  </a:solidFill>
                  <a:latin typeface="Gill Sans MT" panose="020B0502020104020203" pitchFamily="34" charset="0"/>
                </a:rPr>
                <a:t>Fault Locates</a:t>
              </a:r>
            </a:p>
          </p:txBody>
        </p:sp>
        <p:sp>
          <p:nvSpPr>
            <p:cNvPr id="24" name="Arrow: Notched Right 23">
              <a:extLst>
                <a:ext uri="{FF2B5EF4-FFF2-40B4-BE49-F238E27FC236}">
                  <a16:creationId xmlns:a16="http://schemas.microsoft.com/office/drawing/2014/main" id="{9B8CA138-EFFD-5D7A-253D-9E7639FA5DB9}"/>
                </a:ext>
              </a:extLst>
            </p:cNvPr>
            <p:cNvSpPr/>
            <p:nvPr/>
          </p:nvSpPr>
          <p:spPr>
            <a:xfrm>
              <a:off x="3519709" y="5121574"/>
              <a:ext cx="704661" cy="369332"/>
            </a:xfrm>
            <a:prstGeom prst="notchedRightArrow">
              <a:avLst>
                <a:gd name="adj1" fmla="val 35292"/>
                <a:gd name="adj2" fmla="val 42646"/>
              </a:avLst>
            </a:prstGeom>
            <a:solidFill>
              <a:schemeClr val="accent4">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Notched Right 24">
              <a:extLst>
                <a:ext uri="{FF2B5EF4-FFF2-40B4-BE49-F238E27FC236}">
                  <a16:creationId xmlns:a16="http://schemas.microsoft.com/office/drawing/2014/main" id="{FD935173-7681-0A35-0ED4-FE5E7E7ADED7}"/>
                </a:ext>
              </a:extLst>
            </p:cNvPr>
            <p:cNvSpPr/>
            <p:nvPr/>
          </p:nvSpPr>
          <p:spPr>
            <a:xfrm>
              <a:off x="7475632" y="5121574"/>
              <a:ext cx="704661" cy="369332"/>
            </a:xfrm>
            <a:prstGeom prst="notchedRightArrow">
              <a:avLst>
                <a:gd name="adj1" fmla="val 35292"/>
                <a:gd name="adj2" fmla="val 42646"/>
              </a:avLst>
            </a:prstGeom>
            <a:solidFill>
              <a:schemeClr val="accent4">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6" name="Straight Arrow Connector 45">
            <a:extLst>
              <a:ext uri="{FF2B5EF4-FFF2-40B4-BE49-F238E27FC236}">
                <a16:creationId xmlns:a16="http://schemas.microsoft.com/office/drawing/2014/main" id="{DE55F136-52E1-3929-AAB0-DA600F913613}"/>
              </a:ext>
            </a:extLst>
          </p:cNvPr>
          <p:cNvCxnSpPr>
            <a:cxnSpLocks/>
          </p:cNvCxnSpPr>
          <p:nvPr/>
        </p:nvCxnSpPr>
        <p:spPr>
          <a:xfrm>
            <a:off x="800565" y="6279517"/>
            <a:ext cx="1055072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41C4FEA-C169-6801-E0E9-2CF74B24D723}"/>
              </a:ext>
            </a:extLst>
          </p:cNvPr>
          <p:cNvSpPr txBox="1"/>
          <p:nvPr/>
        </p:nvSpPr>
        <p:spPr>
          <a:xfrm>
            <a:off x="-52349" y="6068199"/>
            <a:ext cx="1171497" cy="369332"/>
          </a:xfrm>
          <a:prstGeom prst="rect">
            <a:avLst/>
          </a:prstGeom>
          <a:noFill/>
        </p:spPr>
        <p:txBody>
          <a:bodyPr wrap="square" rtlCol="0">
            <a:spAutoFit/>
          </a:bodyPr>
          <a:lstStyle/>
          <a:p>
            <a:pPr algn="ctr"/>
            <a:r>
              <a:rPr lang="en-US" i="1">
                <a:latin typeface="Gill Sans MT"/>
              </a:rPr>
              <a:t>now</a:t>
            </a:r>
          </a:p>
        </p:txBody>
      </p:sp>
      <p:sp>
        <p:nvSpPr>
          <p:cNvPr id="50" name="TextBox 49">
            <a:extLst>
              <a:ext uri="{FF2B5EF4-FFF2-40B4-BE49-F238E27FC236}">
                <a16:creationId xmlns:a16="http://schemas.microsoft.com/office/drawing/2014/main" id="{91187076-2233-9E3B-3DE7-D52B8DC54D52}"/>
              </a:ext>
            </a:extLst>
          </p:cNvPr>
          <p:cNvSpPr txBox="1"/>
          <p:nvPr/>
        </p:nvSpPr>
        <p:spPr>
          <a:xfrm>
            <a:off x="5202139" y="5817852"/>
            <a:ext cx="1787721" cy="923330"/>
          </a:xfrm>
          <a:prstGeom prst="rect">
            <a:avLst/>
          </a:prstGeom>
          <a:noFill/>
        </p:spPr>
        <p:txBody>
          <a:bodyPr wrap="square" rtlCol="0">
            <a:spAutoFit/>
          </a:bodyPr>
          <a:lstStyle/>
          <a:p>
            <a:pPr algn="ctr"/>
            <a:r>
              <a:rPr lang="en-US" i="1" dirty="0">
                <a:latin typeface="Gill Sans MT"/>
              </a:rPr>
              <a:t>more automation</a:t>
            </a:r>
          </a:p>
          <a:p>
            <a:pPr algn="ctr"/>
            <a:endParaRPr lang="en-US" i="1" dirty="0">
              <a:latin typeface="Gill Sans MT"/>
            </a:endParaRPr>
          </a:p>
          <a:p>
            <a:pPr algn="ctr"/>
            <a:r>
              <a:rPr lang="en-US" i="1" dirty="0">
                <a:latin typeface="Gill Sans MT"/>
              </a:rPr>
              <a:t>more time savings</a:t>
            </a:r>
          </a:p>
        </p:txBody>
      </p:sp>
      <p:sp>
        <p:nvSpPr>
          <p:cNvPr id="51" name="TextBox 50">
            <a:extLst>
              <a:ext uri="{FF2B5EF4-FFF2-40B4-BE49-F238E27FC236}">
                <a16:creationId xmlns:a16="http://schemas.microsoft.com/office/drawing/2014/main" id="{70448B92-C7B9-60ED-9509-885371CF2B99}"/>
              </a:ext>
            </a:extLst>
          </p:cNvPr>
          <p:cNvSpPr txBox="1"/>
          <p:nvPr/>
        </p:nvSpPr>
        <p:spPr>
          <a:xfrm>
            <a:off x="11072851" y="6068199"/>
            <a:ext cx="1171497" cy="369332"/>
          </a:xfrm>
          <a:prstGeom prst="rect">
            <a:avLst/>
          </a:prstGeom>
          <a:noFill/>
        </p:spPr>
        <p:txBody>
          <a:bodyPr wrap="square" rtlCol="0">
            <a:spAutoFit/>
          </a:bodyPr>
          <a:lstStyle/>
          <a:p>
            <a:pPr algn="ctr"/>
            <a:r>
              <a:rPr lang="en-US" i="1">
                <a:latin typeface="Gill Sans MT"/>
              </a:rPr>
              <a:t>future</a:t>
            </a:r>
          </a:p>
        </p:txBody>
      </p:sp>
    </p:spTree>
    <p:extLst>
      <p:ext uri="{BB962C8B-B14F-4D97-AF65-F5344CB8AC3E}">
        <p14:creationId xmlns:p14="http://schemas.microsoft.com/office/powerpoint/2010/main" val="136405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 y="1"/>
            <a:ext cx="12191998" cy="6857999"/>
          </a:xfrm>
          <a:prstGeom prst="rect">
            <a:avLst/>
          </a:prstGeom>
        </p:spPr>
      </p:pic>
      <p:pic>
        <p:nvPicPr>
          <p:cNvPr id="5" name="Picture 4" descr="ComEd&#10;An Exelon Company">
            <a:extLst>
              <a:ext uri="{FF2B5EF4-FFF2-40B4-BE49-F238E27FC236}">
                <a16:creationId xmlns:a16="http://schemas.microsoft.com/office/drawing/2014/main" id="{4304178C-B7B9-79E3-E136-2F0F9BCD5F1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4884311"/>
            <a:ext cx="5110271" cy="1566051"/>
          </a:xfrm>
          <a:prstGeom prst="rect">
            <a:avLst/>
          </a:prstGeom>
          <a:noFill/>
          <a:ln>
            <a:noFill/>
          </a:ln>
        </p:spPr>
      </p:pic>
      <p:sp>
        <p:nvSpPr>
          <p:cNvPr id="6" name="object 4">
            <a:extLst>
              <a:ext uri="{FF2B5EF4-FFF2-40B4-BE49-F238E27FC236}">
                <a16:creationId xmlns:a16="http://schemas.microsoft.com/office/drawing/2014/main" id="{0232D3A0-145E-D5C4-057D-8FC5188DA432}"/>
              </a:ext>
            </a:extLst>
          </p:cNvPr>
          <p:cNvSpPr txBox="1"/>
          <p:nvPr/>
        </p:nvSpPr>
        <p:spPr>
          <a:xfrm>
            <a:off x="304599" y="2231560"/>
            <a:ext cx="10477500" cy="3331040"/>
          </a:xfrm>
          <a:prstGeom prst="rect">
            <a:avLst/>
          </a:prstGeom>
        </p:spPr>
        <p:txBody>
          <a:bodyPr vert="horz" wrap="square" lIns="0" tIns="47625" rIns="0" bIns="0" rtlCol="0">
            <a:spAutoFit/>
          </a:bodyPr>
          <a:lstStyle/>
          <a:p>
            <a:pPr marL="12700" marR="5080" lvl="0" indent="0" defTabSz="914400" eaLnBrk="1" fontAlgn="auto" latinLnBrk="0" hangingPunct="1">
              <a:lnSpc>
                <a:spcPts val="2160"/>
              </a:lnSpc>
              <a:spcBef>
                <a:spcPts val="375"/>
              </a:spcBef>
              <a:spcAft>
                <a:spcPts val="0"/>
              </a:spcAft>
              <a:buClrTx/>
              <a:buSzTx/>
              <a:buFontTx/>
              <a:buNone/>
              <a:tabLst/>
              <a:defRPr/>
            </a:pPr>
            <a:r>
              <a:rPr kumimoji="0" lang="en-US" sz="2000" b="1" i="0" u="none" strike="noStrike" kern="0" cap="none" spc="110" normalizeH="0" baseline="0" noProof="0">
                <a:ln>
                  <a:noFill/>
                </a:ln>
                <a:solidFill>
                  <a:sysClr val="windowText" lastClr="000000"/>
                </a:solidFill>
                <a:effectLst/>
                <a:uLnTx/>
                <a:uFillTx/>
                <a:latin typeface="Gill Sans MT"/>
                <a:cs typeface="Gill Sans MT"/>
              </a:rPr>
              <a:t>Leonardo Lopez</a:t>
            </a:r>
          </a:p>
          <a:p>
            <a:pPr marL="274320" marR="5080" lvl="1">
              <a:lnSpc>
                <a:spcPts val="2160"/>
              </a:lnSpc>
              <a:spcBef>
                <a:spcPts val="375"/>
              </a:spcBef>
            </a:pPr>
            <a:r>
              <a:rPr lang="en-US" sz="2000" spc="110">
                <a:latin typeface="Gill Sans MT"/>
                <a:cs typeface="Gill Sans MT"/>
              </a:rPr>
              <a:t>ComEd</a:t>
            </a:r>
            <a:endParaRPr kumimoji="0" lang="en-US" sz="2000" b="0" i="0" u="none" strike="noStrike" kern="0" cap="none" spc="110" normalizeH="0" baseline="0" noProof="0">
              <a:ln>
                <a:noFill/>
              </a:ln>
              <a:solidFill>
                <a:sysClr val="windowText" lastClr="000000"/>
              </a:solidFill>
              <a:effectLst/>
              <a:uLnTx/>
              <a:uFillTx/>
              <a:latin typeface="Gill Sans MT"/>
              <a:cs typeface="Gill Sans MT"/>
            </a:endParaRPr>
          </a:p>
          <a:p>
            <a:pPr marL="274320" marR="5080" lvl="1">
              <a:lnSpc>
                <a:spcPts val="2160"/>
              </a:lnSpc>
              <a:spcBef>
                <a:spcPts val="375"/>
              </a:spcBef>
            </a:pPr>
            <a:r>
              <a:rPr kumimoji="0" lang="en-US" sz="2000" b="0" i="0" u="none" strike="noStrike" kern="0" cap="none" spc="110" normalizeH="0" baseline="0" noProof="0">
                <a:ln>
                  <a:noFill/>
                </a:ln>
                <a:solidFill>
                  <a:sysClr val="windowText" lastClr="000000"/>
                </a:solidFill>
                <a:effectLst/>
                <a:uLnTx/>
                <a:uFillTx/>
                <a:latin typeface="Gill Sans MT"/>
                <a:cs typeface="Gill Sans MT"/>
              </a:rPr>
              <a:t>Engineer</a:t>
            </a:r>
          </a:p>
          <a:p>
            <a:pPr marL="274320" marR="5080" lvl="1">
              <a:lnSpc>
                <a:spcPts val="2160"/>
              </a:lnSpc>
              <a:spcBef>
                <a:spcPts val="375"/>
              </a:spcBef>
            </a:pPr>
            <a:r>
              <a:rPr kumimoji="0" lang="en-US" sz="2000" b="0" i="0" u="none" strike="noStrike" kern="0" cap="none" spc="110" normalizeH="0" baseline="0" noProof="0">
                <a:ln>
                  <a:noFill/>
                </a:ln>
                <a:solidFill>
                  <a:sysClr val="windowText" lastClr="000000"/>
                </a:solidFill>
                <a:effectLst/>
                <a:uLnTx/>
                <a:uFillTx/>
                <a:latin typeface="Gill Sans MT"/>
                <a:cs typeface="Gill Sans MT"/>
                <a:hlinkClick r:id="rId5"/>
              </a:rPr>
              <a:t>Leonardo.Lopez@ComEd.com</a:t>
            </a:r>
            <a:endParaRPr kumimoji="0" lang="en-US" sz="2000" b="0" i="0" u="none" strike="noStrike" kern="0" cap="none" spc="110" normalizeH="0" baseline="0" noProof="0">
              <a:ln>
                <a:noFill/>
              </a:ln>
              <a:solidFill>
                <a:sysClr val="windowText" lastClr="000000"/>
              </a:solidFill>
              <a:effectLst/>
              <a:uLnTx/>
              <a:uFillTx/>
              <a:latin typeface="Gill Sans MT"/>
              <a:cs typeface="Gill Sans MT"/>
            </a:endParaRPr>
          </a:p>
          <a:p>
            <a:pPr marL="914400" marR="5080" lvl="1">
              <a:lnSpc>
                <a:spcPts val="2160"/>
              </a:lnSpc>
              <a:spcBef>
                <a:spcPts val="375"/>
              </a:spcBef>
            </a:pPr>
            <a:endParaRPr kumimoji="0" lang="en-US" sz="2000" b="0" i="0" u="none" strike="noStrike" kern="0" cap="none" spc="110" normalizeH="0" baseline="0" noProof="0">
              <a:ln>
                <a:noFill/>
              </a:ln>
              <a:solidFill>
                <a:sysClr val="windowText" lastClr="000000"/>
              </a:solidFill>
              <a:effectLst/>
              <a:uLnTx/>
              <a:uFillTx/>
              <a:latin typeface="Gill Sans MT"/>
              <a:cs typeface="Gill Sans MT"/>
            </a:endParaRPr>
          </a:p>
          <a:p>
            <a:pPr marL="12700" marR="5080" lvl="0" indent="0" defTabSz="914400" eaLnBrk="1" fontAlgn="auto" latinLnBrk="0" hangingPunct="1">
              <a:lnSpc>
                <a:spcPts val="2160"/>
              </a:lnSpc>
              <a:spcBef>
                <a:spcPts val="375"/>
              </a:spcBef>
              <a:spcAft>
                <a:spcPts val="0"/>
              </a:spcAft>
              <a:buClrTx/>
              <a:buSzTx/>
              <a:buFontTx/>
              <a:buNone/>
              <a:tabLst/>
              <a:defRPr/>
            </a:pPr>
            <a:r>
              <a:rPr kumimoji="0" lang="en-US" sz="2000" b="1" i="0" u="none" strike="noStrike" kern="0" cap="none" spc="110" normalizeH="0" baseline="0" noProof="0">
                <a:ln>
                  <a:noFill/>
                </a:ln>
                <a:solidFill>
                  <a:sysClr val="windowText" lastClr="000000"/>
                </a:solidFill>
                <a:effectLst/>
                <a:uLnTx/>
                <a:uFillTx/>
                <a:latin typeface="Gill Sans MT"/>
                <a:cs typeface="Gill Sans MT"/>
              </a:rPr>
              <a:t>Erin Sarver</a:t>
            </a:r>
          </a:p>
          <a:p>
            <a:pPr marL="274320" marR="5080" lvl="0" indent="0" defTabSz="914400" eaLnBrk="1" fontAlgn="auto" latinLnBrk="0" hangingPunct="1">
              <a:lnSpc>
                <a:spcPts val="2160"/>
              </a:lnSpc>
              <a:spcBef>
                <a:spcPts val="375"/>
              </a:spcBef>
              <a:spcAft>
                <a:spcPts val="0"/>
              </a:spcAft>
              <a:buClrTx/>
              <a:buSzTx/>
              <a:buFontTx/>
              <a:buNone/>
              <a:tabLst/>
              <a:defRPr/>
            </a:pPr>
            <a:r>
              <a:rPr lang="en-US" sz="2000" spc="110">
                <a:latin typeface="Gill Sans MT"/>
                <a:cs typeface="Gill Sans MT"/>
              </a:rPr>
              <a:t>ComEd</a:t>
            </a:r>
          </a:p>
          <a:p>
            <a:pPr marL="274320" marR="5080" lvl="0" indent="0" defTabSz="914400" eaLnBrk="1" fontAlgn="auto" latinLnBrk="0" hangingPunct="1">
              <a:lnSpc>
                <a:spcPts val="2160"/>
              </a:lnSpc>
              <a:spcBef>
                <a:spcPts val="375"/>
              </a:spcBef>
              <a:spcAft>
                <a:spcPts val="0"/>
              </a:spcAft>
              <a:buClrTx/>
              <a:buSzTx/>
              <a:buFontTx/>
              <a:buNone/>
              <a:tabLst/>
              <a:defRPr/>
            </a:pPr>
            <a:r>
              <a:rPr kumimoji="0" lang="en-US" sz="2000" b="0" i="0" u="none" strike="noStrike" kern="0" cap="none" spc="110" normalizeH="0" baseline="0" noProof="0">
                <a:ln>
                  <a:noFill/>
                </a:ln>
                <a:solidFill>
                  <a:sysClr val="windowText" lastClr="000000"/>
                </a:solidFill>
                <a:effectLst/>
                <a:uLnTx/>
                <a:uFillTx/>
                <a:latin typeface="Gill Sans MT"/>
                <a:cs typeface="Gill Sans MT"/>
              </a:rPr>
              <a:t>General Engineer</a:t>
            </a:r>
          </a:p>
          <a:p>
            <a:pPr marL="274320" marR="5080" lvl="0" indent="0" defTabSz="914400" eaLnBrk="1" fontAlgn="auto" latinLnBrk="0" hangingPunct="1">
              <a:lnSpc>
                <a:spcPts val="2160"/>
              </a:lnSpc>
              <a:spcBef>
                <a:spcPts val="375"/>
              </a:spcBef>
              <a:spcAft>
                <a:spcPts val="0"/>
              </a:spcAft>
              <a:buClrTx/>
              <a:buSzTx/>
              <a:buFontTx/>
              <a:buNone/>
              <a:tabLst/>
              <a:defRPr/>
            </a:pPr>
            <a:r>
              <a:rPr kumimoji="0" lang="en-US" sz="2000" b="0" i="0" u="none" strike="noStrike" kern="0" cap="none" spc="110" normalizeH="0" baseline="0" noProof="0">
                <a:ln>
                  <a:noFill/>
                </a:ln>
                <a:solidFill>
                  <a:sysClr val="windowText" lastClr="000000"/>
                </a:solidFill>
                <a:effectLst/>
                <a:uLnTx/>
                <a:uFillTx/>
                <a:latin typeface="Gill Sans MT"/>
                <a:cs typeface="Gill Sans MT"/>
                <a:hlinkClick r:id="rId6"/>
              </a:rPr>
              <a:t>Erin.Sarver@ComEd.com</a:t>
            </a:r>
            <a:endParaRPr kumimoji="0" lang="en-US" sz="2000" b="0" i="0" u="none" strike="noStrike" kern="0" cap="none" spc="110" normalizeH="0" baseline="0" noProof="0">
              <a:ln>
                <a:noFill/>
              </a:ln>
              <a:solidFill>
                <a:sysClr val="windowText" lastClr="000000"/>
              </a:solidFill>
              <a:effectLst/>
              <a:uLnTx/>
              <a:uFillTx/>
              <a:latin typeface="Gill Sans MT"/>
              <a:cs typeface="Gill Sans MT"/>
            </a:endParaRPr>
          </a:p>
          <a:p>
            <a:pPr marL="274320" marR="5080" lvl="0" indent="0" defTabSz="914400" eaLnBrk="1" fontAlgn="auto" latinLnBrk="0" hangingPunct="1">
              <a:lnSpc>
                <a:spcPts val="2160"/>
              </a:lnSpc>
              <a:spcBef>
                <a:spcPts val="375"/>
              </a:spcBef>
              <a:spcAft>
                <a:spcPts val="0"/>
              </a:spcAft>
              <a:buClrTx/>
              <a:buSzTx/>
              <a:buFontTx/>
              <a:buNone/>
              <a:tabLst/>
              <a:defRPr/>
            </a:pPr>
            <a:endParaRPr kumimoji="0" lang="en-US" sz="2000" b="0" i="0" u="none" strike="noStrike" kern="0" cap="none" spc="110" normalizeH="0" baseline="0" noProof="0">
              <a:ln>
                <a:noFill/>
              </a:ln>
              <a:solidFill>
                <a:sysClr val="windowText" lastClr="000000"/>
              </a:solidFill>
              <a:effectLst/>
              <a:uLnTx/>
              <a:uFillTx/>
              <a:latin typeface="Gill Sans MT"/>
              <a:cs typeface="Gill Sans MT"/>
            </a:endParaRPr>
          </a:p>
        </p:txBody>
      </p:sp>
      <p:sp>
        <p:nvSpPr>
          <p:cNvPr id="11" name="object 3">
            <a:extLst>
              <a:ext uri="{FF2B5EF4-FFF2-40B4-BE49-F238E27FC236}">
                <a16:creationId xmlns:a16="http://schemas.microsoft.com/office/drawing/2014/main" id="{34F36242-E871-5D18-48F1-71A2D36C3F74}"/>
              </a:ext>
            </a:extLst>
          </p:cNvPr>
          <p:cNvSpPr txBox="1">
            <a:spLocks/>
          </p:cNvSpPr>
          <p:nvPr/>
        </p:nvSpPr>
        <p:spPr>
          <a:xfrm>
            <a:off x="319938" y="1190663"/>
            <a:ext cx="8458835" cy="628377"/>
          </a:xfrm>
          <a:prstGeom prst="rect">
            <a:avLst/>
          </a:prstGeom>
          <a:solidFill>
            <a:srgbClr val="5C1885"/>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a:t>Thank You</a:t>
            </a:r>
          </a:p>
        </p:txBody>
      </p:sp>
    </p:spTree>
    <p:extLst>
      <p:ext uri="{BB962C8B-B14F-4D97-AF65-F5344CB8AC3E}">
        <p14:creationId xmlns:p14="http://schemas.microsoft.com/office/powerpoint/2010/main" val="1270687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 colorful swirly object&#10;&#10;Description automatically generated">
            <a:extLst>
              <a:ext uri="{FF2B5EF4-FFF2-40B4-BE49-F238E27FC236}">
                <a16:creationId xmlns:a16="http://schemas.microsoft.com/office/drawing/2014/main" id="{40584517-2D1A-E7FF-C39E-5330A6922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EB1B015A-D1F9-A68C-2E4A-FD853E18D99D}"/>
              </a:ext>
            </a:extLst>
          </p:cNvPr>
          <p:cNvSpPr txBox="1">
            <a:spLocks/>
          </p:cNvSpPr>
          <p:nvPr/>
        </p:nvSpPr>
        <p:spPr>
          <a:xfrm>
            <a:off x="762000" y="533400"/>
            <a:ext cx="5029200" cy="2387600"/>
          </a:xfrm>
          <a:prstGeom prst="rect">
            <a:avLst/>
          </a:prstGeom>
        </p:spPr>
        <p:txBody>
          <a:bodyPr/>
          <a:lstStyle>
            <a:defPPr>
              <a:defRPr kern="0"/>
            </a:defPPr>
            <a:lvl1pPr>
              <a:defRPr>
                <a:latin typeface="+mj-lt"/>
                <a:ea typeface="+mj-ea"/>
                <a:cs typeface="+mj-cs"/>
              </a:defRPr>
            </a:lvl1pPr>
          </a:lstStyle>
          <a:p>
            <a:pPr algn="ctr"/>
            <a:endParaRPr lang="en-US" sz="3600"/>
          </a:p>
          <a:p>
            <a:pPr algn="ctr"/>
            <a:r>
              <a:rPr lang="en-US" sz="3200">
                <a:latin typeface="Gill Sans MT" panose="020B0502020104020203" pitchFamily="34" charset="0"/>
                <a:cs typeface="Lucida Sans" panose="020B0602040502020204" pitchFamily="34" charset="0"/>
              </a:rPr>
              <a:t>Inside ComEd’s Operational Analysis with Distribution Automation</a:t>
            </a:r>
          </a:p>
        </p:txBody>
      </p:sp>
      <p:sp>
        <p:nvSpPr>
          <p:cNvPr id="6" name="Subtitle 2">
            <a:extLst>
              <a:ext uri="{FF2B5EF4-FFF2-40B4-BE49-F238E27FC236}">
                <a16:creationId xmlns:a16="http://schemas.microsoft.com/office/drawing/2014/main" id="{DBAE0F9F-0ED3-4730-06BF-C7F5F23A94F6}"/>
              </a:ext>
            </a:extLst>
          </p:cNvPr>
          <p:cNvSpPr txBox="1">
            <a:spLocks/>
          </p:cNvSpPr>
          <p:nvPr/>
        </p:nvSpPr>
        <p:spPr>
          <a:xfrm>
            <a:off x="762000" y="3048000"/>
            <a:ext cx="5029200" cy="1458286"/>
          </a:xfrm>
          <a:prstGeom prst="rect">
            <a:avLst/>
          </a:prstGeom>
        </p:spPr>
        <p:txBody>
          <a:bodyPr lIns="91440" tIns="45720" rIns="91440" bIns="45720" anchor="t"/>
          <a:lstStyle>
            <a:defPPr>
              <a:defRPr kern="0"/>
            </a:defPPr>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ct val="90000"/>
              </a:lnSpc>
              <a:spcBef>
                <a:spcPts val="1000"/>
              </a:spcBef>
            </a:pPr>
            <a:r>
              <a:rPr lang="en-US" sz="2000">
                <a:latin typeface="Gill Sans MT" panose="020B0502020104020203" pitchFamily="34" charset="0"/>
              </a:rPr>
              <a:t>Leonardo Lopez | ComEd | Engineer</a:t>
            </a:r>
          </a:p>
          <a:p>
            <a:pPr algn="ctr">
              <a:lnSpc>
                <a:spcPct val="90000"/>
              </a:lnSpc>
              <a:spcBef>
                <a:spcPts val="1000"/>
              </a:spcBef>
            </a:pPr>
            <a:r>
              <a:rPr lang="en-US" sz="2000">
                <a:latin typeface="Gill Sans MT" panose="020B0502020104020203" pitchFamily="34" charset="0"/>
              </a:rPr>
              <a:t>Erin Sarver | ComEd | General Engineer</a:t>
            </a:r>
          </a:p>
          <a:p>
            <a:pPr algn="ctr">
              <a:lnSpc>
                <a:spcPct val="90000"/>
              </a:lnSpc>
              <a:spcBef>
                <a:spcPts val="1000"/>
              </a:spcBef>
            </a:pPr>
            <a:endParaRPr lang="en-US">
              <a:latin typeface="Gill Sans MT" panose="020B0502020104020203" pitchFamily="34" charset="0"/>
              <a:cs typeface="Calibri"/>
            </a:endParaRPr>
          </a:p>
          <a:p>
            <a:pPr algn="ctr">
              <a:lnSpc>
                <a:spcPct val="90000"/>
              </a:lnSpc>
              <a:spcBef>
                <a:spcPts val="1000"/>
              </a:spcBef>
            </a:pPr>
            <a:r>
              <a:rPr lang="en-US">
                <a:latin typeface="Gill Sans MT" panose="020B0502020104020203" pitchFamily="34" charset="0"/>
                <a:cs typeface="Calibri"/>
              </a:rPr>
              <a:t>March 27, 2025</a:t>
            </a:r>
          </a:p>
        </p:txBody>
      </p:sp>
      <p:pic>
        <p:nvPicPr>
          <p:cNvPr id="2056" name="Picture 8" descr="ComEd&#10;An Exelon Company">
            <a:extLst>
              <a:ext uri="{FF2B5EF4-FFF2-40B4-BE49-F238E27FC236}">
                <a16:creationId xmlns:a16="http://schemas.microsoft.com/office/drawing/2014/main" id="{C8DB201A-480F-20A5-4DB0-7DA6BD61D5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7302" y="5105400"/>
            <a:ext cx="4398596" cy="1340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4416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sp>
        <p:nvSpPr>
          <p:cNvPr id="3" name="object 3"/>
          <p:cNvSpPr txBox="1">
            <a:spLocks noGrp="1"/>
          </p:cNvSpPr>
          <p:nvPr>
            <p:ph type="title"/>
          </p:nvPr>
        </p:nvSpPr>
        <p:spPr>
          <a:xfrm>
            <a:off x="319938" y="1190663"/>
            <a:ext cx="8458835" cy="628377"/>
          </a:xfrm>
          <a:prstGeom prst="rect">
            <a:avLst/>
          </a:prstGeom>
          <a:solidFill>
            <a:srgbClr val="9086AF"/>
          </a:solidFill>
        </p:spPr>
        <p:txBody>
          <a:bodyPr vert="horz" wrap="square" lIns="0" tIns="73660" rIns="0" bIns="0" rtlCol="0">
            <a:spAutoFit/>
          </a:bodyPr>
          <a:lstStyle/>
          <a:p>
            <a:pPr marL="191770">
              <a:lnSpc>
                <a:spcPct val="100000"/>
              </a:lnSpc>
              <a:spcBef>
                <a:spcPts val="580"/>
              </a:spcBef>
            </a:pPr>
            <a:r>
              <a:rPr lang="en-US" spc="-20"/>
              <a:t>Agenda</a:t>
            </a:r>
            <a:endParaRPr spc="-20"/>
          </a:p>
        </p:txBody>
      </p:sp>
      <p:sp>
        <p:nvSpPr>
          <p:cNvPr id="4" name="object 4"/>
          <p:cNvSpPr txBox="1"/>
          <p:nvPr/>
        </p:nvSpPr>
        <p:spPr>
          <a:xfrm>
            <a:off x="304599" y="2035842"/>
            <a:ext cx="10477500" cy="3064300"/>
          </a:xfrm>
          <a:prstGeom prst="rect">
            <a:avLst/>
          </a:prstGeom>
        </p:spPr>
        <p:txBody>
          <a:bodyPr vert="horz" wrap="square" lIns="0" tIns="47625" rIns="0" bIns="0" rtlCol="0" anchor="t">
            <a:spAutoFit/>
          </a:bodyPr>
          <a:lstStyle/>
          <a:p>
            <a:pPr marL="457200" indent="-457200">
              <a:buFont typeface="Arial" panose="020B0604020202020204" pitchFamily="34" charset="0"/>
              <a:buChar char="•"/>
            </a:pPr>
            <a:r>
              <a:rPr lang="en-US" sz="2800">
                <a:effectLst/>
                <a:latin typeface="Gill Sans MT"/>
              </a:rPr>
              <a:t>ComEd Overview</a:t>
            </a:r>
            <a:endParaRPr lang="en-US" sz="2800">
              <a:solidFill>
                <a:srgbClr val="000000"/>
              </a:solidFill>
              <a:latin typeface="Gill Sans MT"/>
            </a:endParaRPr>
          </a:p>
          <a:p>
            <a:pPr marL="457200" indent="-457200">
              <a:buFont typeface="Arial" panose="020B0604020202020204" pitchFamily="34" charset="0"/>
              <a:buChar char="•"/>
            </a:pPr>
            <a:r>
              <a:rPr lang="en-US" sz="2800">
                <a:latin typeface="Gill Sans MT"/>
              </a:rPr>
              <a:t>ComEd Distribution Automation (DA)</a:t>
            </a:r>
          </a:p>
          <a:p>
            <a:pPr marL="457200" indent="-457200">
              <a:buFont typeface="Arial" panose="020B0604020202020204" pitchFamily="34" charset="0"/>
              <a:buChar char="•"/>
            </a:pPr>
            <a:r>
              <a:rPr lang="en-US" sz="2800">
                <a:latin typeface="Gill Sans MT"/>
              </a:rPr>
              <a:t>Operational Analysis Topics</a:t>
            </a:r>
          </a:p>
          <a:p>
            <a:pPr marL="1371600" lvl="8" indent="-457200">
              <a:buFont typeface="Arial" panose="020B0604020202020204" pitchFamily="34" charset="0"/>
              <a:buChar char="•"/>
            </a:pPr>
            <a:r>
              <a:rPr lang="en-US" sz="2800">
                <a:effectLst/>
                <a:latin typeface="Gill Sans MT"/>
              </a:rPr>
              <a:t>DA </a:t>
            </a:r>
            <a:r>
              <a:rPr lang="en-US" sz="2800">
                <a:latin typeface="Gill Sans MT"/>
              </a:rPr>
              <a:t>Event Logs</a:t>
            </a:r>
            <a:endParaRPr lang="en-US" sz="2800">
              <a:effectLst/>
              <a:latin typeface="Gill Sans MT"/>
            </a:endParaRPr>
          </a:p>
          <a:p>
            <a:pPr marL="1371600" lvl="3" indent="-457200">
              <a:buFont typeface="Arial" panose="020B0604020202020204" pitchFamily="34" charset="0"/>
              <a:buChar char="•"/>
            </a:pPr>
            <a:r>
              <a:rPr lang="en-US" sz="2800">
                <a:effectLst/>
                <a:latin typeface="Gill Sans MT"/>
              </a:rPr>
              <a:t>Fault </a:t>
            </a:r>
            <a:r>
              <a:rPr lang="en-US" sz="2800">
                <a:latin typeface="Gill Sans MT"/>
              </a:rPr>
              <a:t>L</a:t>
            </a:r>
            <a:r>
              <a:rPr lang="en-US" sz="2800">
                <a:effectLst/>
                <a:latin typeface="Gill Sans MT"/>
              </a:rPr>
              <a:t>ocates</a:t>
            </a:r>
          </a:p>
          <a:p>
            <a:pPr marL="457200" indent="-457200">
              <a:buFont typeface="Arial" panose="020B0604020202020204" pitchFamily="34" charset="0"/>
              <a:buChar char="•"/>
            </a:pPr>
            <a:r>
              <a:rPr lang="en-US" sz="2800">
                <a:effectLst/>
                <a:latin typeface="Gill Sans MT"/>
              </a:rPr>
              <a:t>Operational Analysis </a:t>
            </a:r>
            <a:r>
              <a:rPr lang="en-US" sz="2800">
                <a:latin typeface="Gill Sans MT"/>
              </a:rPr>
              <a:t>Look Ahead</a:t>
            </a:r>
            <a:endParaRPr lang="en-US" sz="2800">
              <a:effectLst/>
              <a:latin typeface="Gill Sans MT"/>
            </a:endParaRPr>
          </a:p>
          <a:p>
            <a:pPr marL="457200" indent="-457200">
              <a:buFont typeface="Arial" panose="020B0604020202020204" pitchFamily="34" charset="0"/>
              <a:buChar char="•"/>
            </a:pPr>
            <a:r>
              <a:rPr lang="en-US" sz="2800">
                <a:effectLst/>
                <a:latin typeface="Gill Sans MT"/>
              </a:rPr>
              <a:t>Q&amp;A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grpSp>
        <p:nvGrpSpPr>
          <p:cNvPr id="9" name="Group 8">
            <a:extLst>
              <a:ext uri="{FF2B5EF4-FFF2-40B4-BE49-F238E27FC236}">
                <a16:creationId xmlns:a16="http://schemas.microsoft.com/office/drawing/2014/main" id="{4316B5F4-210C-54A1-F079-EC4BF8CCC28E}"/>
              </a:ext>
            </a:extLst>
          </p:cNvPr>
          <p:cNvGrpSpPr/>
          <p:nvPr/>
        </p:nvGrpSpPr>
        <p:grpSpPr>
          <a:xfrm>
            <a:off x="875994" y="914400"/>
            <a:ext cx="10440011" cy="5715000"/>
            <a:chOff x="875994" y="914400"/>
            <a:chExt cx="10440011" cy="5715000"/>
          </a:xfrm>
        </p:grpSpPr>
        <p:pic>
          <p:nvPicPr>
            <p:cNvPr id="5" name="Picture 4" descr="A map of the state of illinois&#10;&#10;Description automatically generated">
              <a:extLst>
                <a:ext uri="{FF2B5EF4-FFF2-40B4-BE49-F238E27FC236}">
                  <a16:creationId xmlns:a16="http://schemas.microsoft.com/office/drawing/2014/main" id="{DA8F518F-D9A5-4743-EE0D-09D43F2E1AF6}"/>
                </a:ext>
              </a:extLst>
            </p:cNvPr>
            <p:cNvPicPr>
              <a:picLocks noChangeAspect="1"/>
            </p:cNvPicPr>
            <p:nvPr/>
          </p:nvPicPr>
          <p:blipFill rotWithShape="1">
            <a:blip r:embed="rId4"/>
            <a:srcRect t="2578"/>
            <a:stretch/>
          </p:blipFill>
          <p:spPr>
            <a:xfrm>
              <a:off x="875994" y="914400"/>
              <a:ext cx="10440011" cy="5715000"/>
            </a:xfrm>
            <a:prstGeom prst="rect">
              <a:avLst/>
            </a:prstGeom>
          </p:spPr>
        </p:pic>
        <p:sp>
          <p:nvSpPr>
            <p:cNvPr id="8" name="Rectangle 7">
              <a:extLst>
                <a:ext uri="{FF2B5EF4-FFF2-40B4-BE49-F238E27FC236}">
                  <a16:creationId xmlns:a16="http://schemas.microsoft.com/office/drawing/2014/main" id="{FBA5116B-8248-8884-D200-9C1490CC0B4D}"/>
                </a:ext>
              </a:extLst>
            </p:cNvPr>
            <p:cNvSpPr/>
            <p:nvPr/>
          </p:nvSpPr>
          <p:spPr>
            <a:xfrm>
              <a:off x="10744200" y="6248400"/>
              <a:ext cx="304800"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0026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grpSp>
        <p:nvGrpSpPr>
          <p:cNvPr id="99" name="Group 98">
            <a:extLst>
              <a:ext uri="{FF2B5EF4-FFF2-40B4-BE49-F238E27FC236}">
                <a16:creationId xmlns:a16="http://schemas.microsoft.com/office/drawing/2014/main" id="{586DB357-10B7-17B7-4B4B-EBB5FF32DF7B}"/>
              </a:ext>
            </a:extLst>
          </p:cNvPr>
          <p:cNvGrpSpPr/>
          <p:nvPr/>
        </p:nvGrpSpPr>
        <p:grpSpPr>
          <a:xfrm>
            <a:off x="514655" y="1819039"/>
            <a:ext cx="11374424" cy="4914925"/>
            <a:chOff x="400656" y="647700"/>
            <a:chExt cx="11374424" cy="5943390"/>
          </a:xfrm>
        </p:grpSpPr>
        <p:grpSp>
          <p:nvGrpSpPr>
            <p:cNvPr id="100" name="Group 99">
              <a:extLst>
                <a:ext uri="{FF2B5EF4-FFF2-40B4-BE49-F238E27FC236}">
                  <a16:creationId xmlns:a16="http://schemas.microsoft.com/office/drawing/2014/main" id="{77F3956D-CD55-1351-098D-3858CA02EFA0}"/>
                </a:ext>
              </a:extLst>
            </p:cNvPr>
            <p:cNvGrpSpPr/>
            <p:nvPr/>
          </p:nvGrpSpPr>
          <p:grpSpPr>
            <a:xfrm>
              <a:off x="400656" y="647700"/>
              <a:ext cx="11374424" cy="5943390"/>
              <a:chOff x="400656" y="647700"/>
              <a:chExt cx="11374424" cy="5943390"/>
            </a:xfrm>
          </p:grpSpPr>
          <p:pic>
            <p:nvPicPr>
              <p:cNvPr id="112" name="Picture 2" descr="Image result for Substation Clip Art">
                <a:extLst>
                  <a:ext uri="{FF2B5EF4-FFF2-40B4-BE49-F238E27FC236}">
                    <a16:creationId xmlns:a16="http://schemas.microsoft.com/office/drawing/2014/main" id="{9736735B-D7E8-9E00-719F-65379163F9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3292" y="3673147"/>
                <a:ext cx="797543" cy="797543"/>
              </a:xfrm>
              <a:prstGeom prst="rect">
                <a:avLst/>
              </a:prstGeom>
              <a:noFill/>
              <a:extLst>
                <a:ext uri="{909E8E84-426E-40DD-AFC4-6F175D3DCCD1}">
                  <a14:hiddenFill xmlns:a14="http://schemas.microsoft.com/office/drawing/2010/main">
                    <a:solidFill>
                      <a:srgbClr val="FFFFFF"/>
                    </a:solidFill>
                  </a14:hiddenFill>
                </a:ext>
              </a:extLst>
            </p:spPr>
          </p:pic>
          <p:sp>
            <p:nvSpPr>
              <p:cNvPr id="113" name="TextBox 112">
                <a:extLst>
                  <a:ext uri="{FF2B5EF4-FFF2-40B4-BE49-F238E27FC236}">
                    <a16:creationId xmlns:a16="http://schemas.microsoft.com/office/drawing/2014/main" id="{D0F16080-0A63-A241-D163-72B9AFDA1B97}"/>
                  </a:ext>
                </a:extLst>
              </p:cNvPr>
              <p:cNvSpPr txBox="1"/>
              <p:nvPr/>
            </p:nvSpPr>
            <p:spPr>
              <a:xfrm>
                <a:off x="7439025" y="2628900"/>
                <a:ext cx="529789" cy="1100137"/>
              </a:xfrm>
              <a:prstGeom prst="rect">
                <a:avLst/>
              </a:prstGeom>
              <a:solidFill>
                <a:schemeClr val="bg1"/>
              </a:solidFill>
            </p:spPr>
            <p:txBody>
              <a:bodyPr wrap="square" rtlCol="0">
                <a:spAutoFit/>
              </a:bodyPr>
              <a:lstStyle/>
              <a:p>
                <a:endParaRPr lang="en-US"/>
              </a:p>
            </p:txBody>
          </p:sp>
          <p:sp>
            <p:nvSpPr>
              <p:cNvPr id="114" name="TextBox 113">
                <a:extLst>
                  <a:ext uri="{FF2B5EF4-FFF2-40B4-BE49-F238E27FC236}">
                    <a16:creationId xmlns:a16="http://schemas.microsoft.com/office/drawing/2014/main" id="{5C47B113-A6C7-C531-28BE-298C508493AD}"/>
                  </a:ext>
                </a:extLst>
              </p:cNvPr>
              <p:cNvSpPr txBox="1"/>
              <p:nvPr/>
            </p:nvSpPr>
            <p:spPr>
              <a:xfrm>
                <a:off x="6944588" y="3032771"/>
                <a:ext cx="529789" cy="1100137"/>
              </a:xfrm>
              <a:prstGeom prst="rect">
                <a:avLst/>
              </a:prstGeom>
              <a:solidFill>
                <a:schemeClr val="bg1"/>
              </a:solidFill>
            </p:spPr>
            <p:txBody>
              <a:bodyPr wrap="square" rtlCol="0">
                <a:spAutoFit/>
              </a:bodyPr>
              <a:lstStyle/>
              <a:p>
                <a:endParaRPr lang="en-US"/>
              </a:p>
            </p:txBody>
          </p:sp>
          <p:sp>
            <p:nvSpPr>
              <p:cNvPr id="115" name="TextBox 114">
                <a:extLst>
                  <a:ext uri="{FF2B5EF4-FFF2-40B4-BE49-F238E27FC236}">
                    <a16:creationId xmlns:a16="http://schemas.microsoft.com/office/drawing/2014/main" id="{0EE7CAA9-AE71-D766-82C7-B44F50BD91D3}"/>
                  </a:ext>
                </a:extLst>
              </p:cNvPr>
              <p:cNvSpPr txBox="1"/>
              <p:nvPr/>
            </p:nvSpPr>
            <p:spPr>
              <a:xfrm>
                <a:off x="7920246" y="3111823"/>
                <a:ext cx="702323" cy="1100137"/>
              </a:xfrm>
              <a:prstGeom prst="rect">
                <a:avLst/>
              </a:prstGeom>
              <a:solidFill>
                <a:schemeClr val="bg1"/>
              </a:solidFill>
            </p:spPr>
            <p:txBody>
              <a:bodyPr wrap="square" rtlCol="0">
                <a:spAutoFit/>
              </a:bodyPr>
              <a:lstStyle/>
              <a:p>
                <a:endParaRPr lang="en-US"/>
              </a:p>
            </p:txBody>
          </p:sp>
          <p:grpSp>
            <p:nvGrpSpPr>
              <p:cNvPr id="116" name="Group 115">
                <a:extLst>
                  <a:ext uri="{FF2B5EF4-FFF2-40B4-BE49-F238E27FC236}">
                    <a16:creationId xmlns:a16="http://schemas.microsoft.com/office/drawing/2014/main" id="{AD76149C-AFFE-B5BD-3A3E-7ECB88A6A701}"/>
                  </a:ext>
                </a:extLst>
              </p:cNvPr>
              <p:cNvGrpSpPr/>
              <p:nvPr/>
            </p:nvGrpSpPr>
            <p:grpSpPr>
              <a:xfrm>
                <a:off x="400656" y="3269969"/>
                <a:ext cx="5648054" cy="3273574"/>
                <a:chOff x="663571" y="3337218"/>
                <a:chExt cx="5648054" cy="3273574"/>
              </a:xfrm>
            </p:grpSpPr>
            <p:pic>
              <p:nvPicPr>
                <p:cNvPr id="135" name="Picture 134">
                  <a:extLst>
                    <a:ext uri="{FF2B5EF4-FFF2-40B4-BE49-F238E27FC236}">
                      <a16:creationId xmlns:a16="http://schemas.microsoft.com/office/drawing/2014/main" id="{D61D8438-8084-C72C-66F5-D121D370952E}"/>
                    </a:ext>
                  </a:extLst>
                </p:cNvPr>
                <p:cNvPicPr>
                  <a:picLocks noChangeAspect="1"/>
                </p:cNvPicPr>
                <p:nvPr/>
              </p:nvPicPr>
              <p:blipFill>
                <a:blip r:embed="rId5"/>
                <a:stretch>
                  <a:fillRect/>
                </a:stretch>
              </p:blipFill>
              <p:spPr>
                <a:xfrm>
                  <a:off x="663571" y="3486151"/>
                  <a:ext cx="4705350" cy="3000375"/>
                </a:xfrm>
                <a:prstGeom prst="rect">
                  <a:avLst/>
                </a:prstGeom>
              </p:spPr>
            </p:pic>
            <p:sp>
              <p:nvSpPr>
                <p:cNvPr id="136" name="Rectangle 135">
                  <a:extLst>
                    <a:ext uri="{FF2B5EF4-FFF2-40B4-BE49-F238E27FC236}">
                      <a16:creationId xmlns:a16="http://schemas.microsoft.com/office/drawing/2014/main" id="{9A1E0F04-802A-A1E7-0440-5EA433E9D3F0}"/>
                    </a:ext>
                  </a:extLst>
                </p:cNvPr>
                <p:cNvSpPr/>
                <p:nvPr/>
              </p:nvSpPr>
              <p:spPr>
                <a:xfrm>
                  <a:off x="663571" y="3337218"/>
                  <a:ext cx="2565404" cy="5467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BB09C618-EA29-2A86-465C-E01AB1A6DF63}"/>
                    </a:ext>
                  </a:extLst>
                </p:cNvPr>
                <p:cNvSpPr/>
                <p:nvPr/>
              </p:nvSpPr>
              <p:spPr>
                <a:xfrm>
                  <a:off x="4086220" y="4637601"/>
                  <a:ext cx="1371606" cy="197319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A3AEA1D8-CA7E-BDD5-5D9A-8E75BC885DE1}"/>
                    </a:ext>
                  </a:extLst>
                </p:cNvPr>
                <p:cNvSpPr/>
                <p:nvPr/>
              </p:nvSpPr>
              <p:spPr>
                <a:xfrm>
                  <a:off x="4940019" y="3884008"/>
                  <a:ext cx="1371606" cy="197319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7" name="Picture 116">
                <a:extLst>
                  <a:ext uri="{FF2B5EF4-FFF2-40B4-BE49-F238E27FC236}">
                    <a16:creationId xmlns:a16="http://schemas.microsoft.com/office/drawing/2014/main" id="{0121E0D7-C220-EE94-EA5B-4D08A3AA5C52}"/>
                  </a:ext>
                </a:extLst>
              </p:cNvPr>
              <p:cNvPicPr>
                <a:picLocks noChangeAspect="1"/>
              </p:cNvPicPr>
              <p:nvPr/>
            </p:nvPicPr>
            <p:blipFill>
              <a:blip r:embed="rId6"/>
              <a:stretch>
                <a:fillRect/>
              </a:stretch>
            </p:blipFill>
            <p:spPr>
              <a:xfrm>
                <a:off x="2533650" y="647700"/>
                <a:ext cx="7124700" cy="2562225"/>
              </a:xfrm>
              <a:prstGeom prst="rect">
                <a:avLst/>
              </a:prstGeom>
            </p:spPr>
          </p:pic>
          <p:pic>
            <p:nvPicPr>
              <p:cNvPr id="118" name="Picture 117">
                <a:extLst>
                  <a:ext uri="{FF2B5EF4-FFF2-40B4-BE49-F238E27FC236}">
                    <a16:creationId xmlns:a16="http://schemas.microsoft.com/office/drawing/2014/main" id="{05FDA9B7-E72F-C975-A132-DED57448C18D}"/>
                  </a:ext>
                </a:extLst>
              </p:cNvPr>
              <p:cNvPicPr>
                <a:picLocks noChangeAspect="1"/>
              </p:cNvPicPr>
              <p:nvPr/>
            </p:nvPicPr>
            <p:blipFill>
              <a:blip r:embed="rId7"/>
              <a:stretch>
                <a:fillRect/>
              </a:stretch>
            </p:blipFill>
            <p:spPr>
              <a:xfrm>
                <a:off x="9127130" y="3111823"/>
                <a:ext cx="2647950" cy="2647950"/>
              </a:xfrm>
              <a:prstGeom prst="rect">
                <a:avLst/>
              </a:prstGeom>
            </p:spPr>
          </p:pic>
          <p:cxnSp>
            <p:nvCxnSpPr>
              <p:cNvPr id="119" name="Straight Connector 118">
                <a:extLst>
                  <a:ext uri="{FF2B5EF4-FFF2-40B4-BE49-F238E27FC236}">
                    <a16:creationId xmlns:a16="http://schemas.microsoft.com/office/drawing/2014/main" id="{DBB06994-1579-5BD4-DDEB-2B4C8A80A423}"/>
                  </a:ext>
                </a:extLst>
              </p:cNvPr>
              <p:cNvCxnSpPr>
                <a:cxnSpLocks/>
              </p:cNvCxnSpPr>
              <p:nvPr/>
            </p:nvCxnSpPr>
            <p:spPr>
              <a:xfrm flipV="1">
                <a:off x="7383099" y="3111823"/>
                <a:ext cx="163806" cy="7777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45F6783B-AE0A-DEEF-45A7-5EA58D3C7D6D}"/>
                  </a:ext>
                </a:extLst>
              </p:cNvPr>
              <p:cNvCxnSpPr>
                <a:cxnSpLocks/>
              </p:cNvCxnSpPr>
              <p:nvPr/>
            </p:nvCxnSpPr>
            <p:spPr>
              <a:xfrm flipV="1">
                <a:off x="5086329" y="3209925"/>
                <a:ext cx="2494186" cy="28606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21" name="Rectangle 120">
                <a:extLst>
                  <a:ext uri="{FF2B5EF4-FFF2-40B4-BE49-F238E27FC236}">
                    <a16:creationId xmlns:a16="http://schemas.microsoft.com/office/drawing/2014/main" id="{DBC69BAF-867C-BF36-62D1-CD7EC3A8FB40}"/>
                  </a:ext>
                </a:extLst>
              </p:cNvPr>
              <p:cNvSpPr/>
              <p:nvPr/>
            </p:nvSpPr>
            <p:spPr>
              <a:xfrm>
                <a:off x="7920246" y="3121348"/>
                <a:ext cx="529789" cy="14961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CDAA2F44-20C5-838E-E89C-BA7DC5F169A3}"/>
                  </a:ext>
                </a:extLst>
              </p:cNvPr>
              <p:cNvSpPr/>
              <p:nvPr/>
            </p:nvSpPr>
            <p:spPr>
              <a:xfrm>
                <a:off x="8543925" y="2628900"/>
                <a:ext cx="1028700" cy="3643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3" name="Straight Connector 122">
                <a:extLst>
                  <a:ext uri="{FF2B5EF4-FFF2-40B4-BE49-F238E27FC236}">
                    <a16:creationId xmlns:a16="http://schemas.microsoft.com/office/drawing/2014/main" id="{F581EAA2-A4A5-D004-5CFD-80D1E01BE56B}"/>
                  </a:ext>
                </a:extLst>
              </p:cNvPr>
              <p:cNvCxnSpPr>
                <a:cxnSpLocks/>
              </p:cNvCxnSpPr>
              <p:nvPr/>
            </p:nvCxnSpPr>
            <p:spPr>
              <a:xfrm>
                <a:off x="8050864" y="2696489"/>
                <a:ext cx="1809689" cy="43147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9BC4C29D-B6A8-E4D6-5D5E-BAC9AEFCACC0}"/>
                  </a:ext>
                </a:extLst>
              </p:cNvPr>
              <p:cNvCxnSpPr>
                <a:cxnSpLocks/>
              </p:cNvCxnSpPr>
              <p:nvPr/>
            </p:nvCxnSpPr>
            <p:spPr>
              <a:xfrm>
                <a:off x="8183632" y="2670767"/>
                <a:ext cx="1813360" cy="45911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87E6DB83-14A5-B71B-DC5F-6029B024E257}"/>
                  </a:ext>
                </a:extLst>
              </p:cNvPr>
              <p:cNvCxnSpPr>
                <a:cxnSpLocks/>
              </p:cNvCxnSpPr>
              <p:nvPr/>
            </p:nvCxnSpPr>
            <p:spPr>
              <a:xfrm>
                <a:off x="8400314" y="2677862"/>
                <a:ext cx="1813360" cy="45911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A01F0D57-4567-4509-860F-F23E10E86324}"/>
                  </a:ext>
                </a:extLst>
              </p:cNvPr>
              <p:cNvCxnSpPr>
                <a:cxnSpLocks/>
              </p:cNvCxnSpPr>
              <p:nvPr/>
            </p:nvCxnSpPr>
            <p:spPr>
              <a:xfrm flipV="1">
                <a:off x="1961183" y="3827339"/>
                <a:ext cx="4439617" cy="143422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FCAF78A0-4D4F-3278-55C2-5C67D51730D4}"/>
                  </a:ext>
                </a:extLst>
              </p:cNvPr>
              <p:cNvCxnSpPr>
                <a:cxnSpLocks/>
              </p:cNvCxnSpPr>
              <p:nvPr/>
            </p:nvCxnSpPr>
            <p:spPr>
              <a:xfrm flipV="1">
                <a:off x="2361847" y="3876803"/>
                <a:ext cx="4133535" cy="146074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03E04DF9-701F-E848-8594-D98D560C96F3}"/>
                  </a:ext>
                </a:extLst>
              </p:cNvPr>
              <p:cNvCxnSpPr>
                <a:cxnSpLocks/>
              </p:cNvCxnSpPr>
              <p:nvPr/>
            </p:nvCxnSpPr>
            <p:spPr>
              <a:xfrm flipV="1">
                <a:off x="2829960" y="3827339"/>
                <a:ext cx="3910571" cy="1604453"/>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CA70532E-F9D5-7449-FEEA-D4AE779948E1}"/>
                  </a:ext>
                </a:extLst>
              </p:cNvPr>
              <p:cNvCxnSpPr>
                <a:cxnSpLocks/>
              </p:cNvCxnSpPr>
              <p:nvPr/>
            </p:nvCxnSpPr>
            <p:spPr>
              <a:xfrm flipV="1">
                <a:off x="5028086" y="3196156"/>
                <a:ext cx="2313818" cy="233326"/>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E163C86-FF43-8B32-EF2D-08BB215A2097}"/>
                  </a:ext>
                </a:extLst>
              </p:cNvPr>
              <p:cNvCxnSpPr>
                <a:cxnSpLocks/>
              </p:cNvCxnSpPr>
              <p:nvPr/>
            </p:nvCxnSpPr>
            <p:spPr>
              <a:xfrm flipV="1">
                <a:off x="4677104" y="3203041"/>
                <a:ext cx="2382020" cy="22644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31" name="Picture 130">
                <a:extLst>
                  <a:ext uri="{FF2B5EF4-FFF2-40B4-BE49-F238E27FC236}">
                    <a16:creationId xmlns:a16="http://schemas.microsoft.com/office/drawing/2014/main" id="{56BB7499-FFED-2AC1-ECCE-53BBAADC71B8}"/>
                  </a:ext>
                </a:extLst>
              </p:cNvPr>
              <p:cNvPicPr>
                <a:picLocks noChangeAspect="1"/>
              </p:cNvPicPr>
              <p:nvPr/>
            </p:nvPicPr>
            <p:blipFill>
              <a:blip r:embed="rId7"/>
              <a:stretch>
                <a:fillRect/>
              </a:stretch>
            </p:blipFill>
            <p:spPr>
              <a:xfrm>
                <a:off x="6629828" y="4522803"/>
                <a:ext cx="2068287" cy="2068287"/>
              </a:xfrm>
              <a:prstGeom prst="rect">
                <a:avLst/>
              </a:prstGeom>
            </p:spPr>
          </p:pic>
          <p:cxnSp>
            <p:nvCxnSpPr>
              <p:cNvPr id="132" name="Straight Connector 131">
                <a:extLst>
                  <a:ext uri="{FF2B5EF4-FFF2-40B4-BE49-F238E27FC236}">
                    <a16:creationId xmlns:a16="http://schemas.microsoft.com/office/drawing/2014/main" id="{E083016C-0E9B-F985-E79A-CBDDFF0E1C99}"/>
                  </a:ext>
                </a:extLst>
              </p:cNvPr>
              <p:cNvCxnSpPr>
                <a:cxnSpLocks/>
              </p:cNvCxnSpPr>
              <p:nvPr/>
            </p:nvCxnSpPr>
            <p:spPr>
              <a:xfrm>
                <a:off x="6347919" y="3851990"/>
                <a:ext cx="860725" cy="689355"/>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ACC247BF-774A-3ABD-B889-6B23813E776E}"/>
                  </a:ext>
                </a:extLst>
              </p:cNvPr>
              <p:cNvCxnSpPr>
                <a:cxnSpLocks/>
              </p:cNvCxnSpPr>
              <p:nvPr/>
            </p:nvCxnSpPr>
            <p:spPr>
              <a:xfrm>
                <a:off x="6453451" y="3842719"/>
                <a:ext cx="860725" cy="709206"/>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ED6347D0-8B1F-51D3-AE93-840B1D43AD33}"/>
                  </a:ext>
                </a:extLst>
              </p:cNvPr>
              <p:cNvCxnSpPr>
                <a:cxnSpLocks/>
              </p:cNvCxnSpPr>
              <p:nvPr/>
            </p:nvCxnSpPr>
            <p:spPr>
              <a:xfrm>
                <a:off x="6726314" y="3831453"/>
                <a:ext cx="748063" cy="709892"/>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01" name="Picture 100">
              <a:extLst>
                <a:ext uri="{FF2B5EF4-FFF2-40B4-BE49-F238E27FC236}">
                  <a16:creationId xmlns:a16="http://schemas.microsoft.com/office/drawing/2014/main" id="{C2A0489F-7DCE-3382-1B2F-AE30830B2451}"/>
                </a:ext>
              </a:extLst>
            </p:cNvPr>
            <p:cNvPicPr>
              <a:picLocks noChangeAspect="1"/>
            </p:cNvPicPr>
            <p:nvPr/>
          </p:nvPicPr>
          <p:blipFill>
            <a:blip r:embed="rId8"/>
            <a:stretch>
              <a:fillRect/>
            </a:stretch>
          </p:blipFill>
          <p:spPr>
            <a:xfrm>
              <a:off x="8445065" y="2166262"/>
              <a:ext cx="933450" cy="428625"/>
            </a:xfrm>
            <a:prstGeom prst="rect">
              <a:avLst/>
            </a:prstGeom>
          </p:spPr>
        </p:pic>
        <p:pic>
          <p:nvPicPr>
            <p:cNvPr id="102" name="Picture 101">
              <a:extLst>
                <a:ext uri="{FF2B5EF4-FFF2-40B4-BE49-F238E27FC236}">
                  <a16:creationId xmlns:a16="http://schemas.microsoft.com/office/drawing/2014/main" id="{11AC1376-D749-E280-8424-21D119156DEE}"/>
                </a:ext>
              </a:extLst>
            </p:cNvPr>
            <p:cNvPicPr>
              <a:picLocks noChangeAspect="1"/>
            </p:cNvPicPr>
            <p:nvPr/>
          </p:nvPicPr>
          <p:blipFill>
            <a:blip r:embed="rId9"/>
            <a:stretch>
              <a:fillRect/>
            </a:stretch>
          </p:blipFill>
          <p:spPr>
            <a:xfrm>
              <a:off x="407008" y="3304479"/>
              <a:ext cx="2552700" cy="438150"/>
            </a:xfrm>
            <a:prstGeom prst="rect">
              <a:avLst/>
            </a:prstGeom>
          </p:spPr>
        </p:pic>
        <p:pic>
          <p:nvPicPr>
            <p:cNvPr id="103" name="Picture 102">
              <a:extLst>
                <a:ext uri="{FF2B5EF4-FFF2-40B4-BE49-F238E27FC236}">
                  <a16:creationId xmlns:a16="http://schemas.microsoft.com/office/drawing/2014/main" id="{2B4B931B-01C3-BDA9-ABC9-9D90EB4B8B89}"/>
                </a:ext>
              </a:extLst>
            </p:cNvPr>
            <p:cNvPicPr>
              <a:picLocks noChangeAspect="1"/>
            </p:cNvPicPr>
            <p:nvPr/>
          </p:nvPicPr>
          <p:blipFill>
            <a:blip r:embed="rId10"/>
            <a:stretch>
              <a:fillRect/>
            </a:stretch>
          </p:blipFill>
          <p:spPr>
            <a:xfrm>
              <a:off x="8692714" y="5882530"/>
              <a:ext cx="2447925" cy="238125"/>
            </a:xfrm>
            <a:prstGeom prst="rect">
              <a:avLst/>
            </a:prstGeom>
          </p:spPr>
        </p:pic>
        <p:pic>
          <p:nvPicPr>
            <p:cNvPr id="104" name="Picture 103">
              <a:extLst>
                <a:ext uri="{FF2B5EF4-FFF2-40B4-BE49-F238E27FC236}">
                  <a16:creationId xmlns:a16="http://schemas.microsoft.com/office/drawing/2014/main" id="{AF075DC6-B068-C0A0-5205-B9396CA687A9}"/>
                </a:ext>
              </a:extLst>
            </p:cNvPr>
            <p:cNvPicPr>
              <a:picLocks noChangeAspect="1"/>
            </p:cNvPicPr>
            <p:nvPr/>
          </p:nvPicPr>
          <p:blipFill>
            <a:blip r:embed="rId11"/>
            <a:stretch>
              <a:fillRect/>
            </a:stretch>
          </p:blipFill>
          <p:spPr>
            <a:xfrm>
              <a:off x="8288928" y="4062610"/>
              <a:ext cx="1571625" cy="771525"/>
            </a:xfrm>
            <a:prstGeom prst="rect">
              <a:avLst/>
            </a:prstGeom>
          </p:spPr>
        </p:pic>
        <p:pic>
          <p:nvPicPr>
            <p:cNvPr id="105" name="Picture 104">
              <a:extLst>
                <a:ext uri="{FF2B5EF4-FFF2-40B4-BE49-F238E27FC236}">
                  <a16:creationId xmlns:a16="http://schemas.microsoft.com/office/drawing/2014/main" id="{41197AEC-DA41-C381-928A-B755231BDF5A}"/>
                </a:ext>
              </a:extLst>
            </p:cNvPr>
            <p:cNvPicPr>
              <a:picLocks noChangeAspect="1"/>
            </p:cNvPicPr>
            <p:nvPr/>
          </p:nvPicPr>
          <p:blipFill>
            <a:blip r:embed="rId12"/>
            <a:stretch>
              <a:fillRect/>
            </a:stretch>
          </p:blipFill>
          <p:spPr>
            <a:xfrm>
              <a:off x="7770919" y="3190771"/>
              <a:ext cx="1409700" cy="304800"/>
            </a:xfrm>
            <a:prstGeom prst="rect">
              <a:avLst/>
            </a:prstGeom>
          </p:spPr>
        </p:pic>
        <p:sp>
          <p:nvSpPr>
            <p:cNvPr id="106" name="TextBox 105">
              <a:extLst>
                <a:ext uri="{FF2B5EF4-FFF2-40B4-BE49-F238E27FC236}">
                  <a16:creationId xmlns:a16="http://schemas.microsoft.com/office/drawing/2014/main" id="{753F6E1E-0928-2212-9238-38E6427E09ED}"/>
                </a:ext>
              </a:extLst>
            </p:cNvPr>
            <p:cNvSpPr txBox="1"/>
            <p:nvPr/>
          </p:nvSpPr>
          <p:spPr>
            <a:xfrm>
              <a:off x="5562259" y="4381654"/>
              <a:ext cx="1542325" cy="276999"/>
            </a:xfrm>
            <a:prstGeom prst="rect">
              <a:avLst/>
            </a:prstGeom>
            <a:noFill/>
          </p:spPr>
          <p:txBody>
            <a:bodyPr wrap="square" rtlCol="0">
              <a:spAutoFit/>
            </a:bodyPr>
            <a:lstStyle/>
            <a:p>
              <a:r>
                <a:rPr lang="en-US" sz="1200" b="1">
                  <a:solidFill>
                    <a:srgbClr val="5A1E38"/>
                  </a:solidFill>
                  <a:latin typeface="Aptos" panose="020B0004020202020204" pitchFamily="34" charset="0"/>
                </a:rPr>
                <a:t>Distribution Center</a:t>
              </a:r>
            </a:p>
          </p:txBody>
        </p:sp>
        <p:sp>
          <p:nvSpPr>
            <p:cNvPr id="107" name="TextBox 106">
              <a:extLst>
                <a:ext uri="{FF2B5EF4-FFF2-40B4-BE49-F238E27FC236}">
                  <a16:creationId xmlns:a16="http://schemas.microsoft.com/office/drawing/2014/main" id="{CC14AA25-2D5E-3ED9-39A6-BC2068F15A01}"/>
                </a:ext>
              </a:extLst>
            </p:cNvPr>
            <p:cNvSpPr txBox="1"/>
            <p:nvPr/>
          </p:nvSpPr>
          <p:spPr>
            <a:xfrm>
              <a:off x="4766527" y="806298"/>
              <a:ext cx="1542325" cy="276999"/>
            </a:xfrm>
            <a:prstGeom prst="rect">
              <a:avLst/>
            </a:prstGeom>
            <a:noFill/>
          </p:spPr>
          <p:txBody>
            <a:bodyPr wrap="square" rtlCol="0">
              <a:spAutoFit/>
            </a:bodyPr>
            <a:lstStyle/>
            <a:p>
              <a:r>
                <a:rPr lang="en-US" sz="1200" b="1">
                  <a:solidFill>
                    <a:srgbClr val="002060"/>
                  </a:solidFill>
                  <a:latin typeface="Aptos" panose="020B0004020202020204" pitchFamily="34" charset="0"/>
                </a:rPr>
                <a:t>345kV</a:t>
              </a:r>
            </a:p>
          </p:txBody>
        </p:sp>
        <p:sp>
          <p:nvSpPr>
            <p:cNvPr id="108" name="TextBox 107">
              <a:extLst>
                <a:ext uri="{FF2B5EF4-FFF2-40B4-BE49-F238E27FC236}">
                  <a16:creationId xmlns:a16="http://schemas.microsoft.com/office/drawing/2014/main" id="{D74A3728-E371-920E-F74B-04AC72514F5A}"/>
                </a:ext>
              </a:extLst>
            </p:cNvPr>
            <p:cNvSpPr txBox="1"/>
            <p:nvPr/>
          </p:nvSpPr>
          <p:spPr>
            <a:xfrm>
              <a:off x="4894054" y="2524143"/>
              <a:ext cx="1542325" cy="276999"/>
            </a:xfrm>
            <a:prstGeom prst="rect">
              <a:avLst/>
            </a:prstGeom>
            <a:noFill/>
          </p:spPr>
          <p:txBody>
            <a:bodyPr wrap="square" rtlCol="0">
              <a:spAutoFit/>
            </a:bodyPr>
            <a:lstStyle/>
            <a:p>
              <a:r>
                <a:rPr lang="en-US" sz="1200" b="1">
                  <a:solidFill>
                    <a:srgbClr val="002060"/>
                  </a:solidFill>
                  <a:latin typeface="Aptos" panose="020B0004020202020204" pitchFamily="34" charset="0"/>
                </a:rPr>
                <a:t>138kV</a:t>
              </a:r>
            </a:p>
          </p:txBody>
        </p:sp>
        <p:sp>
          <p:nvSpPr>
            <p:cNvPr id="109" name="TextBox 108">
              <a:extLst>
                <a:ext uri="{FF2B5EF4-FFF2-40B4-BE49-F238E27FC236}">
                  <a16:creationId xmlns:a16="http://schemas.microsoft.com/office/drawing/2014/main" id="{812AF809-C484-32AF-8D2F-0B65B1F1D30A}"/>
                </a:ext>
              </a:extLst>
            </p:cNvPr>
            <p:cNvSpPr txBox="1"/>
            <p:nvPr/>
          </p:nvSpPr>
          <p:spPr>
            <a:xfrm>
              <a:off x="7042945" y="3228117"/>
              <a:ext cx="1542325" cy="276999"/>
            </a:xfrm>
            <a:prstGeom prst="rect">
              <a:avLst/>
            </a:prstGeom>
            <a:noFill/>
          </p:spPr>
          <p:txBody>
            <a:bodyPr wrap="square" rtlCol="0">
              <a:spAutoFit/>
            </a:bodyPr>
            <a:lstStyle/>
            <a:p>
              <a:r>
                <a:rPr lang="en-US" sz="1200" b="1">
                  <a:solidFill>
                    <a:srgbClr val="002060"/>
                  </a:solidFill>
                  <a:latin typeface="Aptos" panose="020B0004020202020204" pitchFamily="34" charset="0"/>
                </a:rPr>
                <a:t>34kV</a:t>
              </a:r>
            </a:p>
          </p:txBody>
        </p:sp>
        <p:sp>
          <p:nvSpPr>
            <p:cNvPr id="110" name="TextBox 109">
              <a:extLst>
                <a:ext uri="{FF2B5EF4-FFF2-40B4-BE49-F238E27FC236}">
                  <a16:creationId xmlns:a16="http://schemas.microsoft.com/office/drawing/2014/main" id="{C8214957-394D-03B2-DA8C-5E59DCE1443D}"/>
                </a:ext>
              </a:extLst>
            </p:cNvPr>
            <p:cNvSpPr txBox="1"/>
            <p:nvPr/>
          </p:nvSpPr>
          <p:spPr>
            <a:xfrm>
              <a:off x="8777733" y="2521171"/>
              <a:ext cx="1542325" cy="277000"/>
            </a:xfrm>
            <a:prstGeom prst="rect">
              <a:avLst/>
            </a:prstGeom>
            <a:noFill/>
          </p:spPr>
          <p:txBody>
            <a:bodyPr wrap="square" rtlCol="0">
              <a:spAutoFit/>
            </a:bodyPr>
            <a:lstStyle/>
            <a:p>
              <a:r>
                <a:rPr lang="en-US" sz="1200" b="1">
                  <a:solidFill>
                    <a:srgbClr val="002060"/>
                  </a:solidFill>
                  <a:latin typeface="Aptos" panose="020B0004020202020204" pitchFamily="34" charset="0"/>
                </a:rPr>
                <a:t>12kV</a:t>
              </a:r>
            </a:p>
          </p:txBody>
        </p:sp>
        <p:sp>
          <p:nvSpPr>
            <p:cNvPr id="111" name="TextBox 110">
              <a:extLst>
                <a:ext uri="{FF2B5EF4-FFF2-40B4-BE49-F238E27FC236}">
                  <a16:creationId xmlns:a16="http://schemas.microsoft.com/office/drawing/2014/main" id="{87C9B6E9-E8BF-A8A7-C1D3-0413BE063BCB}"/>
                </a:ext>
              </a:extLst>
            </p:cNvPr>
            <p:cNvSpPr txBox="1"/>
            <p:nvPr/>
          </p:nvSpPr>
          <p:spPr>
            <a:xfrm>
              <a:off x="6934576" y="3847580"/>
              <a:ext cx="1542325" cy="276999"/>
            </a:xfrm>
            <a:prstGeom prst="rect">
              <a:avLst/>
            </a:prstGeom>
            <a:noFill/>
          </p:spPr>
          <p:txBody>
            <a:bodyPr wrap="square" rtlCol="0">
              <a:spAutoFit/>
            </a:bodyPr>
            <a:lstStyle/>
            <a:p>
              <a:r>
                <a:rPr lang="en-US" sz="1200" b="1">
                  <a:solidFill>
                    <a:srgbClr val="002060"/>
                  </a:solidFill>
                  <a:latin typeface="Aptos" panose="020B0004020202020204" pitchFamily="34" charset="0"/>
                </a:rPr>
                <a:t>4/12kV</a:t>
              </a:r>
            </a:p>
          </p:txBody>
        </p:sp>
      </p:grpSp>
      <p:pic>
        <p:nvPicPr>
          <p:cNvPr id="139" name="Picture 138">
            <a:extLst>
              <a:ext uri="{FF2B5EF4-FFF2-40B4-BE49-F238E27FC236}">
                <a16:creationId xmlns:a16="http://schemas.microsoft.com/office/drawing/2014/main" id="{BC42C625-9E30-9C42-F9E5-D1050FCF5409}"/>
              </a:ext>
            </a:extLst>
          </p:cNvPr>
          <p:cNvPicPr>
            <a:picLocks noChangeAspect="1"/>
          </p:cNvPicPr>
          <p:nvPr/>
        </p:nvPicPr>
        <p:blipFill>
          <a:blip r:embed="rId13"/>
          <a:stretch>
            <a:fillRect/>
          </a:stretch>
        </p:blipFill>
        <p:spPr>
          <a:xfrm rot="20833060">
            <a:off x="9697609" y="3631275"/>
            <a:ext cx="354738" cy="431939"/>
          </a:xfrm>
          <a:prstGeom prst="rect">
            <a:avLst/>
          </a:prstGeom>
        </p:spPr>
      </p:pic>
      <p:pic>
        <p:nvPicPr>
          <p:cNvPr id="140" name="Picture 139" descr="2M_IMG_4669">
            <a:extLst>
              <a:ext uri="{FF2B5EF4-FFF2-40B4-BE49-F238E27FC236}">
                <a16:creationId xmlns:a16="http://schemas.microsoft.com/office/drawing/2014/main" id="{85C456C3-4FCF-B40B-F4E1-D645D7D81734}"/>
              </a:ext>
            </a:extLst>
          </p:cNvPr>
          <p:cNvPicPr>
            <a:picLocks noGrp="1" noChangeAspect="1"/>
          </p:cNvPicPr>
          <p:nvPr isPhoto="1"/>
        </p:nvPicPr>
        <p:blipFill>
          <a:blip r:embed="rId14" cstate="print">
            <a:lum/>
            <a:extLst>
              <a:ext uri="{28A0092B-C50C-407E-A947-70E740481C1C}">
                <a14:useLocalDpi xmlns:a14="http://schemas.microsoft.com/office/drawing/2010/main" val="0"/>
              </a:ext>
            </a:extLst>
          </a:blip>
          <a:stretch>
            <a:fillRect/>
          </a:stretch>
        </p:blipFill>
        <p:spPr>
          <a:xfrm>
            <a:off x="5476906" y="3810000"/>
            <a:ext cx="420042" cy="567572"/>
          </a:xfrm>
          <a:prstGeom prst="rect">
            <a:avLst/>
          </a:prstGeom>
          <a:noFill/>
          <a:ln>
            <a:noFill/>
          </a:ln>
        </p:spPr>
      </p:pic>
      <p:sp>
        <p:nvSpPr>
          <p:cNvPr id="141" name="TextBox 140">
            <a:extLst>
              <a:ext uri="{FF2B5EF4-FFF2-40B4-BE49-F238E27FC236}">
                <a16:creationId xmlns:a16="http://schemas.microsoft.com/office/drawing/2014/main" id="{E3858A09-8EE3-7471-A535-F7E58AACFE16}"/>
              </a:ext>
            </a:extLst>
          </p:cNvPr>
          <p:cNvSpPr txBox="1"/>
          <p:nvPr/>
        </p:nvSpPr>
        <p:spPr>
          <a:xfrm>
            <a:off x="5121801" y="4340608"/>
            <a:ext cx="1542325" cy="276999"/>
          </a:xfrm>
          <a:prstGeom prst="rect">
            <a:avLst/>
          </a:prstGeom>
          <a:noFill/>
        </p:spPr>
        <p:txBody>
          <a:bodyPr wrap="square" rtlCol="0">
            <a:spAutoFit/>
          </a:bodyPr>
          <a:lstStyle/>
          <a:p>
            <a:r>
              <a:rPr lang="en-US" sz="1200" b="1">
                <a:solidFill>
                  <a:srgbClr val="00B050"/>
                </a:solidFill>
                <a:latin typeface="Aptos" panose="020B0004020202020204" pitchFamily="34" charset="0"/>
              </a:rPr>
              <a:t>Sectionalizer</a:t>
            </a:r>
          </a:p>
        </p:txBody>
      </p:sp>
      <p:pic>
        <p:nvPicPr>
          <p:cNvPr id="142" name="Picture 1" descr="2M_IMG_4695">
            <a:extLst>
              <a:ext uri="{FF2B5EF4-FFF2-40B4-BE49-F238E27FC236}">
                <a16:creationId xmlns:a16="http://schemas.microsoft.com/office/drawing/2014/main" id="{00AE785A-A8F6-4C64-4B6B-3FACA809C2F6}"/>
              </a:ext>
            </a:extLst>
          </p:cNvPr>
          <p:cNvPicPr>
            <a:picLocks noGrp="1" noChangeAspect="1"/>
          </p:cNvPicPr>
          <p:nvPr isPhoto="1"/>
        </p:nvPicPr>
        <p:blipFill>
          <a:blip r:embed="rId15" cstate="print">
            <a:extLst>
              <a:ext uri="{28A0092B-C50C-407E-A947-70E740481C1C}">
                <a14:useLocalDpi xmlns:a14="http://schemas.microsoft.com/office/drawing/2010/main" val="0"/>
              </a:ext>
            </a:extLst>
          </a:blip>
          <a:srcRect l="10268" r="6046"/>
          <a:stretch>
            <a:fillRect/>
          </a:stretch>
        </p:blipFill>
        <p:spPr bwMode="auto">
          <a:xfrm>
            <a:off x="7172145" y="4724400"/>
            <a:ext cx="391530" cy="67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 name="TextBox 142">
            <a:extLst>
              <a:ext uri="{FF2B5EF4-FFF2-40B4-BE49-F238E27FC236}">
                <a16:creationId xmlns:a16="http://schemas.microsoft.com/office/drawing/2014/main" id="{86EBD821-47B2-A5B7-9D09-12C44E480CCA}"/>
              </a:ext>
            </a:extLst>
          </p:cNvPr>
          <p:cNvSpPr txBox="1"/>
          <p:nvPr/>
        </p:nvSpPr>
        <p:spPr>
          <a:xfrm>
            <a:off x="6843081" y="5353383"/>
            <a:ext cx="1542325" cy="276999"/>
          </a:xfrm>
          <a:prstGeom prst="rect">
            <a:avLst/>
          </a:prstGeom>
          <a:noFill/>
        </p:spPr>
        <p:txBody>
          <a:bodyPr wrap="square" rtlCol="0">
            <a:spAutoFit/>
          </a:bodyPr>
          <a:lstStyle/>
          <a:p>
            <a:r>
              <a:rPr lang="en-US" sz="1200" b="1">
                <a:solidFill>
                  <a:srgbClr val="00B050"/>
                </a:solidFill>
                <a:latin typeface="Aptos" panose="020B0004020202020204" pitchFamily="34" charset="0"/>
              </a:rPr>
              <a:t>Recloser</a:t>
            </a:r>
          </a:p>
        </p:txBody>
      </p:sp>
      <p:sp>
        <p:nvSpPr>
          <p:cNvPr id="144" name="TextBox 143">
            <a:extLst>
              <a:ext uri="{FF2B5EF4-FFF2-40B4-BE49-F238E27FC236}">
                <a16:creationId xmlns:a16="http://schemas.microsoft.com/office/drawing/2014/main" id="{0FB6EB45-3E02-884B-B224-0A641AB3C1B6}"/>
              </a:ext>
            </a:extLst>
          </p:cNvPr>
          <p:cNvSpPr txBox="1"/>
          <p:nvPr/>
        </p:nvSpPr>
        <p:spPr>
          <a:xfrm>
            <a:off x="9420993" y="4000637"/>
            <a:ext cx="1542325" cy="276999"/>
          </a:xfrm>
          <a:prstGeom prst="rect">
            <a:avLst/>
          </a:prstGeom>
          <a:noFill/>
        </p:spPr>
        <p:txBody>
          <a:bodyPr wrap="square" rtlCol="0">
            <a:spAutoFit/>
          </a:bodyPr>
          <a:lstStyle/>
          <a:p>
            <a:r>
              <a:rPr lang="en-US" sz="1200" b="1">
                <a:solidFill>
                  <a:srgbClr val="00B050"/>
                </a:solidFill>
                <a:latin typeface="Aptos" panose="020B0004020202020204" pitchFamily="34" charset="0"/>
              </a:rPr>
              <a:t>Line Sensor</a:t>
            </a:r>
          </a:p>
        </p:txBody>
      </p:sp>
      <p:sp>
        <p:nvSpPr>
          <p:cNvPr id="145" name="Freeform: Shape 144">
            <a:extLst>
              <a:ext uri="{FF2B5EF4-FFF2-40B4-BE49-F238E27FC236}">
                <a16:creationId xmlns:a16="http://schemas.microsoft.com/office/drawing/2014/main" id="{483C0CCE-6931-3F05-4F79-A4822A117149}"/>
              </a:ext>
            </a:extLst>
          </p:cNvPr>
          <p:cNvSpPr/>
          <p:nvPr/>
        </p:nvSpPr>
        <p:spPr>
          <a:xfrm>
            <a:off x="113999" y="3124200"/>
            <a:ext cx="11849401" cy="3623908"/>
          </a:xfrm>
          <a:custGeom>
            <a:avLst/>
            <a:gdLst>
              <a:gd name="connsiteX0" fmla="*/ 11925300 w 11935128"/>
              <a:gd name="connsiteY0" fmla="*/ 2325638 h 4249688"/>
              <a:gd name="connsiteX1" fmla="*/ 11934825 w 11935128"/>
              <a:gd name="connsiteY1" fmla="*/ 1877963 h 4249688"/>
              <a:gd name="connsiteX2" fmla="*/ 11896725 w 11935128"/>
              <a:gd name="connsiteY2" fmla="*/ 1630313 h 4249688"/>
              <a:gd name="connsiteX3" fmla="*/ 11830050 w 11935128"/>
              <a:gd name="connsiteY3" fmla="*/ 1411238 h 4249688"/>
              <a:gd name="connsiteX4" fmla="*/ 11782425 w 11935128"/>
              <a:gd name="connsiteY4" fmla="*/ 1239788 h 4249688"/>
              <a:gd name="connsiteX5" fmla="*/ 11744325 w 11935128"/>
              <a:gd name="connsiteY5" fmla="*/ 1106438 h 4249688"/>
              <a:gd name="connsiteX6" fmla="*/ 11715750 w 11935128"/>
              <a:gd name="connsiteY6" fmla="*/ 1058813 h 4249688"/>
              <a:gd name="connsiteX7" fmla="*/ 11687175 w 11935128"/>
              <a:gd name="connsiteY7" fmla="*/ 1001663 h 4249688"/>
              <a:gd name="connsiteX8" fmla="*/ 11515725 w 11935128"/>
              <a:gd name="connsiteY8" fmla="*/ 801638 h 4249688"/>
              <a:gd name="connsiteX9" fmla="*/ 11430000 w 11935128"/>
              <a:gd name="connsiteY9" fmla="*/ 744488 h 4249688"/>
              <a:gd name="connsiteX10" fmla="*/ 11268075 w 11935128"/>
              <a:gd name="connsiteY10" fmla="*/ 620663 h 4249688"/>
              <a:gd name="connsiteX11" fmla="*/ 11172825 w 11935128"/>
              <a:gd name="connsiteY11" fmla="*/ 573038 h 4249688"/>
              <a:gd name="connsiteX12" fmla="*/ 11049000 w 11935128"/>
              <a:gd name="connsiteY12" fmla="*/ 496838 h 4249688"/>
              <a:gd name="connsiteX13" fmla="*/ 10753725 w 11935128"/>
              <a:gd name="connsiteY13" fmla="*/ 373013 h 4249688"/>
              <a:gd name="connsiteX14" fmla="*/ 10534650 w 11935128"/>
              <a:gd name="connsiteY14" fmla="*/ 268238 h 4249688"/>
              <a:gd name="connsiteX15" fmla="*/ 10391775 w 11935128"/>
              <a:gd name="connsiteY15" fmla="*/ 211088 h 4249688"/>
              <a:gd name="connsiteX16" fmla="*/ 10239375 w 11935128"/>
              <a:gd name="connsiteY16" fmla="*/ 163463 h 4249688"/>
              <a:gd name="connsiteX17" fmla="*/ 10058400 w 11935128"/>
              <a:gd name="connsiteY17" fmla="*/ 106313 h 4249688"/>
              <a:gd name="connsiteX18" fmla="*/ 9810750 w 11935128"/>
              <a:gd name="connsiteY18" fmla="*/ 58688 h 4249688"/>
              <a:gd name="connsiteX19" fmla="*/ 9734550 w 11935128"/>
              <a:gd name="connsiteY19" fmla="*/ 39638 h 4249688"/>
              <a:gd name="connsiteX20" fmla="*/ 9239250 w 11935128"/>
              <a:gd name="connsiteY20" fmla="*/ 20588 h 4249688"/>
              <a:gd name="connsiteX21" fmla="*/ 8543925 w 11935128"/>
              <a:gd name="connsiteY21" fmla="*/ 20588 h 4249688"/>
              <a:gd name="connsiteX22" fmla="*/ 8391525 w 11935128"/>
              <a:gd name="connsiteY22" fmla="*/ 58688 h 4249688"/>
              <a:gd name="connsiteX23" fmla="*/ 8296275 w 11935128"/>
              <a:gd name="connsiteY23" fmla="*/ 87263 h 4249688"/>
              <a:gd name="connsiteX24" fmla="*/ 8191500 w 11935128"/>
              <a:gd name="connsiteY24" fmla="*/ 115838 h 4249688"/>
              <a:gd name="connsiteX25" fmla="*/ 8048625 w 11935128"/>
              <a:gd name="connsiteY25" fmla="*/ 211088 h 4249688"/>
              <a:gd name="connsiteX26" fmla="*/ 8048625 w 11935128"/>
              <a:gd name="connsiteY26" fmla="*/ 211088 h 4249688"/>
              <a:gd name="connsiteX27" fmla="*/ 7896225 w 11935128"/>
              <a:gd name="connsiteY27" fmla="*/ 334913 h 4249688"/>
              <a:gd name="connsiteX28" fmla="*/ 7877175 w 11935128"/>
              <a:gd name="connsiteY28" fmla="*/ 363488 h 4249688"/>
              <a:gd name="connsiteX29" fmla="*/ 7781925 w 11935128"/>
              <a:gd name="connsiteY29" fmla="*/ 468263 h 4249688"/>
              <a:gd name="connsiteX30" fmla="*/ 7658100 w 11935128"/>
              <a:gd name="connsiteY30" fmla="*/ 553988 h 4249688"/>
              <a:gd name="connsiteX31" fmla="*/ 7553325 w 11935128"/>
              <a:gd name="connsiteY31" fmla="*/ 620663 h 4249688"/>
              <a:gd name="connsiteX32" fmla="*/ 7534275 w 11935128"/>
              <a:gd name="connsiteY32" fmla="*/ 649238 h 4249688"/>
              <a:gd name="connsiteX33" fmla="*/ 7467600 w 11935128"/>
              <a:gd name="connsiteY33" fmla="*/ 687338 h 4249688"/>
              <a:gd name="connsiteX34" fmla="*/ 7429500 w 11935128"/>
              <a:gd name="connsiteY34" fmla="*/ 715913 h 4249688"/>
              <a:gd name="connsiteX35" fmla="*/ 7400925 w 11935128"/>
              <a:gd name="connsiteY35" fmla="*/ 744488 h 4249688"/>
              <a:gd name="connsiteX36" fmla="*/ 7372350 w 11935128"/>
              <a:gd name="connsiteY36" fmla="*/ 754013 h 4249688"/>
              <a:gd name="connsiteX37" fmla="*/ 7296150 w 11935128"/>
              <a:gd name="connsiteY37" fmla="*/ 792113 h 4249688"/>
              <a:gd name="connsiteX38" fmla="*/ 7219950 w 11935128"/>
              <a:gd name="connsiteY38" fmla="*/ 830213 h 4249688"/>
              <a:gd name="connsiteX39" fmla="*/ 7172325 w 11935128"/>
              <a:gd name="connsiteY39" fmla="*/ 839738 h 4249688"/>
              <a:gd name="connsiteX40" fmla="*/ 7115175 w 11935128"/>
              <a:gd name="connsiteY40" fmla="*/ 858788 h 4249688"/>
              <a:gd name="connsiteX41" fmla="*/ 7010400 w 11935128"/>
              <a:gd name="connsiteY41" fmla="*/ 877838 h 4249688"/>
              <a:gd name="connsiteX42" fmla="*/ 6877050 w 11935128"/>
              <a:gd name="connsiteY42" fmla="*/ 896888 h 4249688"/>
              <a:gd name="connsiteX43" fmla="*/ 4695825 w 11935128"/>
              <a:gd name="connsiteY43" fmla="*/ 887363 h 4249688"/>
              <a:gd name="connsiteX44" fmla="*/ 4324350 w 11935128"/>
              <a:gd name="connsiteY44" fmla="*/ 858788 h 4249688"/>
              <a:gd name="connsiteX45" fmla="*/ 4095750 w 11935128"/>
              <a:gd name="connsiteY45" fmla="*/ 839738 h 4249688"/>
              <a:gd name="connsiteX46" fmla="*/ 3924300 w 11935128"/>
              <a:gd name="connsiteY46" fmla="*/ 811163 h 4249688"/>
              <a:gd name="connsiteX47" fmla="*/ 3419475 w 11935128"/>
              <a:gd name="connsiteY47" fmla="*/ 801638 h 4249688"/>
              <a:gd name="connsiteX48" fmla="*/ 3209925 w 11935128"/>
              <a:gd name="connsiteY48" fmla="*/ 792113 h 4249688"/>
              <a:gd name="connsiteX49" fmla="*/ 3114675 w 11935128"/>
              <a:gd name="connsiteY49" fmla="*/ 773063 h 4249688"/>
              <a:gd name="connsiteX50" fmla="*/ 2952750 w 11935128"/>
              <a:gd name="connsiteY50" fmla="*/ 754013 h 4249688"/>
              <a:gd name="connsiteX51" fmla="*/ 2581275 w 11935128"/>
              <a:gd name="connsiteY51" fmla="*/ 734963 h 4249688"/>
              <a:gd name="connsiteX52" fmla="*/ 1028700 w 11935128"/>
              <a:gd name="connsiteY52" fmla="*/ 763538 h 4249688"/>
              <a:gd name="connsiteX53" fmla="*/ 809625 w 11935128"/>
              <a:gd name="connsiteY53" fmla="*/ 820688 h 4249688"/>
              <a:gd name="connsiteX54" fmla="*/ 771525 w 11935128"/>
              <a:gd name="connsiteY54" fmla="*/ 839738 h 4249688"/>
              <a:gd name="connsiteX55" fmla="*/ 723900 w 11935128"/>
              <a:gd name="connsiteY55" fmla="*/ 858788 h 4249688"/>
              <a:gd name="connsiteX56" fmla="*/ 647700 w 11935128"/>
              <a:gd name="connsiteY56" fmla="*/ 925463 h 4249688"/>
              <a:gd name="connsiteX57" fmla="*/ 571500 w 11935128"/>
              <a:gd name="connsiteY57" fmla="*/ 982613 h 4249688"/>
              <a:gd name="connsiteX58" fmla="*/ 504825 w 11935128"/>
              <a:gd name="connsiteY58" fmla="*/ 1068338 h 4249688"/>
              <a:gd name="connsiteX59" fmla="*/ 485775 w 11935128"/>
              <a:gd name="connsiteY59" fmla="*/ 1106438 h 4249688"/>
              <a:gd name="connsiteX60" fmla="*/ 428625 w 11935128"/>
              <a:gd name="connsiteY60" fmla="*/ 1163588 h 4249688"/>
              <a:gd name="connsiteX61" fmla="*/ 371475 w 11935128"/>
              <a:gd name="connsiteY61" fmla="*/ 1258838 h 4249688"/>
              <a:gd name="connsiteX62" fmla="*/ 333375 w 11935128"/>
              <a:gd name="connsiteY62" fmla="*/ 1335038 h 4249688"/>
              <a:gd name="connsiteX63" fmla="*/ 285750 w 11935128"/>
              <a:gd name="connsiteY63" fmla="*/ 1411238 h 4249688"/>
              <a:gd name="connsiteX64" fmla="*/ 238125 w 11935128"/>
              <a:gd name="connsiteY64" fmla="*/ 1544588 h 4249688"/>
              <a:gd name="connsiteX65" fmla="*/ 190500 w 11935128"/>
              <a:gd name="connsiteY65" fmla="*/ 1706513 h 4249688"/>
              <a:gd name="connsiteX66" fmla="*/ 171450 w 11935128"/>
              <a:gd name="connsiteY66" fmla="*/ 1773188 h 4249688"/>
              <a:gd name="connsiteX67" fmla="*/ 123825 w 11935128"/>
              <a:gd name="connsiteY67" fmla="*/ 2039888 h 4249688"/>
              <a:gd name="connsiteX68" fmla="*/ 57150 w 11935128"/>
              <a:gd name="connsiteY68" fmla="*/ 2192288 h 4249688"/>
              <a:gd name="connsiteX69" fmla="*/ 19050 w 11935128"/>
              <a:gd name="connsiteY69" fmla="*/ 2335163 h 4249688"/>
              <a:gd name="connsiteX70" fmla="*/ 9525 w 11935128"/>
              <a:gd name="connsiteY70" fmla="*/ 2420888 h 4249688"/>
              <a:gd name="connsiteX71" fmla="*/ 0 w 11935128"/>
              <a:gd name="connsiteY71" fmla="*/ 2478038 h 4249688"/>
              <a:gd name="connsiteX72" fmla="*/ 28575 w 11935128"/>
              <a:gd name="connsiteY72" fmla="*/ 2678063 h 4249688"/>
              <a:gd name="connsiteX73" fmla="*/ 38100 w 11935128"/>
              <a:gd name="connsiteY73" fmla="*/ 2763788 h 4249688"/>
              <a:gd name="connsiteX74" fmla="*/ 47625 w 11935128"/>
              <a:gd name="connsiteY74" fmla="*/ 3011438 h 4249688"/>
              <a:gd name="connsiteX75" fmla="*/ 76200 w 11935128"/>
              <a:gd name="connsiteY75" fmla="*/ 3116213 h 4249688"/>
              <a:gd name="connsiteX76" fmla="*/ 95250 w 11935128"/>
              <a:gd name="connsiteY76" fmla="*/ 3173363 h 4249688"/>
              <a:gd name="connsiteX77" fmla="*/ 123825 w 11935128"/>
              <a:gd name="connsiteY77" fmla="*/ 3240038 h 4249688"/>
              <a:gd name="connsiteX78" fmla="*/ 161925 w 11935128"/>
              <a:gd name="connsiteY78" fmla="*/ 3373388 h 4249688"/>
              <a:gd name="connsiteX79" fmla="*/ 200025 w 11935128"/>
              <a:gd name="connsiteY79" fmla="*/ 3459113 h 4249688"/>
              <a:gd name="connsiteX80" fmla="*/ 238125 w 11935128"/>
              <a:gd name="connsiteY80" fmla="*/ 3573413 h 4249688"/>
              <a:gd name="connsiteX81" fmla="*/ 266700 w 11935128"/>
              <a:gd name="connsiteY81" fmla="*/ 3611513 h 4249688"/>
              <a:gd name="connsiteX82" fmla="*/ 285750 w 11935128"/>
              <a:gd name="connsiteY82" fmla="*/ 3640088 h 4249688"/>
              <a:gd name="connsiteX83" fmla="*/ 314325 w 11935128"/>
              <a:gd name="connsiteY83" fmla="*/ 3678188 h 4249688"/>
              <a:gd name="connsiteX84" fmla="*/ 400050 w 11935128"/>
              <a:gd name="connsiteY84" fmla="*/ 3792488 h 4249688"/>
              <a:gd name="connsiteX85" fmla="*/ 419100 w 11935128"/>
              <a:gd name="connsiteY85" fmla="*/ 3821063 h 4249688"/>
              <a:gd name="connsiteX86" fmla="*/ 447675 w 11935128"/>
              <a:gd name="connsiteY86" fmla="*/ 3840113 h 4249688"/>
              <a:gd name="connsiteX87" fmla="*/ 571500 w 11935128"/>
              <a:gd name="connsiteY87" fmla="*/ 3925838 h 4249688"/>
              <a:gd name="connsiteX88" fmla="*/ 714375 w 11935128"/>
              <a:gd name="connsiteY88" fmla="*/ 3963938 h 4249688"/>
              <a:gd name="connsiteX89" fmla="*/ 857250 w 11935128"/>
              <a:gd name="connsiteY89" fmla="*/ 4030613 h 4249688"/>
              <a:gd name="connsiteX90" fmla="*/ 981075 w 11935128"/>
              <a:gd name="connsiteY90" fmla="*/ 4068713 h 4249688"/>
              <a:gd name="connsiteX91" fmla="*/ 1019175 w 11935128"/>
              <a:gd name="connsiteY91" fmla="*/ 4087763 h 4249688"/>
              <a:gd name="connsiteX92" fmla="*/ 1095375 w 11935128"/>
              <a:gd name="connsiteY92" fmla="*/ 4097288 h 4249688"/>
              <a:gd name="connsiteX93" fmla="*/ 1333500 w 11935128"/>
              <a:gd name="connsiteY93" fmla="*/ 4116338 h 4249688"/>
              <a:gd name="connsiteX94" fmla="*/ 1447800 w 11935128"/>
              <a:gd name="connsiteY94" fmla="*/ 4135388 h 4249688"/>
              <a:gd name="connsiteX95" fmla="*/ 1657350 w 11935128"/>
              <a:gd name="connsiteY95" fmla="*/ 4163963 h 4249688"/>
              <a:gd name="connsiteX96" fmla="*/ 1733550 w 11935128"/>
              <a:gd name="connsiteY96" fmla="*/ 4173488 h 4249688"/>
              <a:gd name="connsiteX97" fmla="*/ 1819275 w 11935128"/>
              <a:gd name="connsiteY97" fmla="*/ 4192538 h 4249688"/>
              <a:gd name="connsiteX98" fmla="*/ 2219325 w 11935128"/>
              <a:gd name="connsiteY98" fmla="*/ 4202063 h 4249688"/>
              <a:gd name="connsiteX99" fmla="*/ 2571750 w 11935128"/>
              <a:gd name="connsiteY99" fmla="*/ 4230638 h 4249688"/>
              <a:gd name="connsiteX100" fmla="*/ 2790825 w 11935128"/>
              <a:gd name="connsiteY100" fmla="*/ 4249688 h 4249688"/>
              <a:gd name="connsiteX101" fmla="*/ 3248025 w 11935128"/>
              <a:gd name="connsiteY101" fmla="*/ 4230638 h 4249688"/>
              <a:gd name="connsiteX102" fmla="*/ 3524250 w 11935128"/>
              <a:gd name="connsiteY102" fmla="*/ 4221113 h 4249688"/>
              <a:gd name="connsiteX103" fmla="*/ 3648075 w 11935128"/>
              <a:gd name="connsiteY103" fmla="*/ 4211588 h 4249688"/>
              <a:gd name="connsiteX104" fmla="*/ 4248150 w 11935128"/>
              <a:gd name="connsiteY104" fmla="*/ 4192538 h 4249688"/>
              <a:gd name="connsiteX105" fmla="*/ 4543425 w 11935128"/>
              <a:gd name="connsiteY105" fmla="*/ 4183013 h 4249688"/>
              <a:gd name="connsiteX106" fmla="*/ 5886450 w 11935128"/>
              <a:gd name="connsiteY106" fmla="*/ 4202063 h 4249688"/>
              <a:gd name="connsiteX107" fmla="*/ 7610475 w 11935128"/>
              <a:gd name="connsiteY107" fmla="*/ 4221113 h 4249688"/>
              <a:gd name="connsiteX108" fmla="*/ 9582150 w 11935128"/>
              <a:gd name="connsiteY108" fmla="*/ 4211588 h 4249688"/>
              <a:gd name="connsiteX109" fmla="*/ 9715500 w 11935128"/>
              <a:gd name="connsiteY109" fmla="*/ 4163963 h 4249688"/>
              <a:gd name="connsiteX110" fmla="*/ 9772650 w 11935128"/>
              <a:gd name="connsiteY110" fmla="*/ 4154438 h 4249688"/>
              <a:gd name="connsiteX111" fmla="*/ 9848850 w 11935128"/>
              <a:gd name="connsiteY111" fmla="*/ 4135388 h 4249688"/>
              <a:gd name="connsiteX112" fmla="*/ 10096500 w 11935128"/>
              <a:gd name="connsiteY112" fmla="*/ 4078238 h 4249688"/>
              <a:gd name="connsiteX113" fmla="*/ 10191750 w 11935128"/>
              <a:gd name="connsiteY113" fmla="*/ 4049663 h 4249688"/>
              <a:gd name="connsiteX114" fmla="*/ 10563225 w 11935128"/>
              <a:gd name="connsiteY114" fmla="*/ 3992513 h 4249688"/>
              <a:gd name="connsiteX115" fmla="*/ 10668000 w 11935128"/>
              <a:gd name="connsiteY115" fmla="*/ 3954413 h 4249688"/>
              <a:gd name="connsiteX116" fmla="*/ 10829925 w 11935128"/>
              <a:gd name="connsiteY116" fmla="*/ 3916313 h 4249688"/>
              <a:gd name="connsiteX117" fmla="*/ 10934700 w 11935128"/>
              <a:gd name="connsiteY117" fmla="*/ 3887738 h 4249688"/>
              <a:gd name="connsiteX118" fmla="*/ 11020425 w 11935128"/>
              <a:gd name="connsiteY118" fmla="*/ 3868688 h 4249688"/>
              <a:gd name="connsiteX119" fmla="*/ 11172825 w 11935128"/>
              <a:gd name="connsiteY119" fmla="*/ 3830588 h 4249688"/>
              <a:gd name="connsiteX120" fmla="*/ 11296650 w 11935128"/>
              <a:gd name="connsiteY120" fmla="*/ 3754388 h 4249688"/>
              <a:gd name="connsiteX121" fmla="*/ 11344275 w 11935128"/>
              <a:gd name="connsiteY121" fmla="*/ 3716288 h 4249688"/>
              <a:gd name="connsiteX122" fmla="*/ 11363325 w 11935128"/>
              <a:gd name="connsiteY122" fmla="*/ 3687713 h 4249688"/>
              <a:gd name="connsiteX123" fmla="*/ 11420475 w 11935128"/>
              <a:gd name="connsiteY123" fmla="*/ 3630563 h 4249688"/>
              <a:gd name="connsiteX124" fmla="*/ 11449050 w 11935128"/>
              <a:gd name="connsiteY124" fmla="*/ 3582938 h 4249688"/>
              <a:gd name="connsiteX125" fmla="*/ 11506200 w 11935128"/>
              <a:gd name="connsiteY125" fmla="*/ 3525788 h 4249688"/>
              <a:gd name="connsiteX126" fmla="*/ 11525250 w 11935128"/>
              <a:gd name="connsiteY126" fmla="*/ 3487688 h 4249688"/>
              <a:gd name="connsiteX127" fmla="*/ 11630025 w 11935128"/>
              <a:gd name="connsiteY127" fmla="*/ 3306713 h 4249688"/>
              <a:gd name="connsiteX128" fmla="*/ 11677650 w 11935128"/>
              <a:gd name="connsiteY128" fmla="*/ 3220988 h 4249688"/>
              <a:gd name="connsiteX129" fmla="*/ 11734800 w 11935128"/>
              <a:gd name="connsiteY129" fmla="*/ 3068588 h 4249688"/>
              <a:gd name="connsiteX130" fmla="*/ 11772900 w 11935128"/>
              <a:gd name="connsiteY130" fmla="*/ 3001913 h 4249688"/>
              <a:gd name="connsiteX131" fmla="*/ 11801475 w 11935128"/>
              <a:gd name="connsiteY131" fmla="*/ 2925713 h 4249688"/>
              <a:gd name="connsiteX132" fmla="*/ 11849100 w 11935128"/>
              <a:gd name="connsiteY132" fmla="*/ 2811413 h 4249688"/>
              <a:gd name="connsiteX133" fmla="*/ 11868150 w 11935128"/>
              <a:gd name="connsiteY133" fmla="*/ 2725688 h 4249688"/>
              <a:gd name="connsiteX134" fmla="*/ 11887200 w 11935128"/>
              <a:gd name="connsiteY134" fmla="*/ 2659013 h 4249688"/>
              <a:gd name="connsiteX135" fmla="*/ 11906250 w 11935128"/>
              <a:gd name="connsiteY135" fmla="*/ 2554238 h 4249688"/>
              <a:gd name="connsiteX136" fmla="*/ 11915775 w 11935128"/>
              <a:gd name="connsiteY136" fmla="*/ 2525663 h 4249688"/>
              <a:gd name="connsiteX137" fmla="*/ 11925300 w 11935128"/>
              <a:gd name="connsiteY137" fmla="*/ 2430413 h 4249688"/>
              <a:gd name="connsiteX138" fmla="*/ 11934825 w 11935128"/>
              <a:gd name="connsiteY138" fmla="*/ 2354213 h 4249688"/>
              <a:gd name="connsiteX139" fmla="*/ 11925300 w 11935128"/>
              <a:gd name="connsiteY139" fmla="*/ 2325638 h 424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11935128" h="4249688">
                <a:moveTo>
                  <a:pt x="11925300" y="2325638"/>
                </a:moveTo>
                <a:cubicBezTo>
                  <a:pt x="11925300" y="2246263"/>
                  <a:pt x="11937157" y="2027204"/>
                  <a:pt x="11934825" y="1877963"/>
                </a:cubicBezTo>
                <a:cubicBezTo>
                  <a:pt x="11934040" y="1827746"/>
                  <a:pt x="11915884" y="1693266"/>
                  <a:pt x="11896725" y="1630313"/>
                </a:cubicBezTo>
                <a:cubicBezTo>
                  <a:pt x="11793227" y="1290249"/>
                  <a:pt x="11887884" y="1654141"/>
                  <a:pt x="11830050" y="1411238"/>
                </a:cubicBezTo>
                <a:cubicBezTo>
                  <a:pt x="11762199" y="1126264"/>
                  <a:pt x="11831486" y="1411502"/>
                  <a:pt x="11782425" y="1239788"/>
                </a:cubicBezTo>
                <a:cubicBezTo>
                  <a:pt x="11771233" y="1200615"/>
                  <a:pt x="11761892" y="1145086"/>
                  <a:pt x="11744325" y="1106438"/>
                </a:cubicBezTo>
                <a:cubicBezTo>
                  <a:pt x="11736664" y="1089584"/>
                  <a:pt x="11724615" y="1075066"/>
                  <a:pt x="11715750" y="1058813"/>
                </a:cubicBezTo>
                <a:cubicBezTo>
                  <a:pt x="11705551" y="1040115"/>
                  <a:pt x="11699173" y="1019260"/>
                  <a:pt x="11687175" y="1001663"/>
                </a:cubicBezTo>
                <a:cubicBezTo>
                  <a:pt x="11618474" y="900902"/>
                  <a:pt x="11598040" y="862002"/>
                  <a:pt x="11515725" y="801638"/>
                </a:cubicBezTo>
                <a:cubicBezTo>
                  <a:pt x="11488031" y="781329"/>
                  <a:pt x="11457474" y="765094"/>
                  <a:pt x="11430000" y="744488"/>
                </a:cubicBezTo>
                <a:cubicBezTo>
                  <a:pt x="11325292" y="665957"/>
                  <a:pt x="11398701" y="699039"/>
                  <a:pt x="11268075" y="620663"/>
                </a:cubicBezTo>
                <a:cubicBezTo>
                  <a:pt x="11237636" y="602400"/>
                  <a:pt x="11203728" y="590505"/>
                  <a:pt x="11172825" y="573038"/>
                </a:cubicBezTo>
                <a:cubicBezTo>
                  <a:pt x="11130634" y="549191"/>
                  <a:pt x="11092112" y="518977"/>
                  <a:pt x="11049000" y="496838"/>
                </a:cubicBezTo>
                <a:cubicBezTo>
                  <a:pt x="10554565" y="242939"/>
                  <a:pt x="10968508" y="453557"/>
                  <a:pt x="10753725" y="373013"/>
                </a:cubicBezTo>
                <a:cubicBezTo>
                  <a:pt x="10580839" y="308181"/>
                  <a:pt x="10762317" y="359305"/>
                  <a:pt x="10534650" y="268238"/>
                </a:cubicBezTo>
                <a:cubicBezTo>
                  <a:pt x="10487025" y="249188"/>
                  <a:pt x="10439876" y="228903"/>
                  <a:pt x="10391775" y="211088"/>
                </a:cubicBezTo>
                <a:cubicBezTo>
                  <a:pt x="10141532" y="118406"/>
                  <a:pt x="10356701" y="199171"/>
                  <a:pt x="10239375" y="163463"/>
                </a:cubicBezTo>
                <a:cubicBezTo>
                  <a:pt x="10178854" y="145044"/>
                  <a:pt x="10119773" y="121656"/>
                  <a:pt x="10058400" y="106313"/>
                </a:cubicBezTo>
                <a:cubicBezTo>
                  <a:pt x="9744900" y="27938"/>
                  <a:pt x="9948204" y="90408"/>
                  <a:pt x="9810750" y="58688"/>
                </a:cubicBezTo>
                <a:cubicBezTo>
                  <a:pt x="9785239" y="52801"/>
                  <a:pt x="9760602" y="42243"/>
                  <a:pt x="9734550" y="39638"/>
                </a:cubicBezTo>
                <a:cubicBezTo>
                  <a:pt x="9679140" y="34097"/>
                  <a:pt x="9255030" y="21114"/>
                  <a:pt x="9239250" y="20588"/>
                </a:cubicBezTo>
                <a:cubicBezTo>
                  <a:pt x="8974214" y="-5916"/>
                  <a:pt x="8992384" y="-7795"/>
                  <a:pt x="8543925" y="20588"/>
                </a:cubicBezTo>
                <a:cubicBezTo>
                  <a:pt x="8491666" y="23896"/>
                  <a:pt x="8442088" y="45075"/>
                  <a:pt x="8391525" y="58688"/>
                </a:cubicBezTo>
                <a:cubicBezTo>
                  <a:pt x="8359517" y="67306"/>
                  <a:pt x="8328304" y="78722"/>
                  <a:pt x="8296275" y="87263"/>
                </a:cubicBezTo>
                <a:cubicBezTo>
                  <a:pt x="8161644" y="123165"/>
                  <a:pt x="8347503" y="63837"/>
                  <a:pt x="8191500" y="115838"/>
                </a:cubicBezTo>
                <a:cubicBezTo>
                  <a:pt x="8131736" y="175602"/>
                  <a:pt x="8174560" y="137626"/>
                  <a:pt x="8048625" y="211088"/>
                </a:cubicBezTo>
                <a:lnTo>
                  <a:pt x="8048625" y="211088"/>
                </a:lnTo>
                <a:cubicBezTo>
                  <a:pt x="7942486" y="305433"/>
                  <a:pt x="7994011" y="265066"/>
                  <a:pt x="7896225" y="334913"/>
                </a:cubicBezTo>
                <a:cubicBezTo>
                  <a:pt x="7889875" y="344438"/>
                  <a:pt x="7883829" y="354173"/>
                  <a:pt x="7877175" y="363488"/>
                </a:cubicBezTo>
                <a:cubicBezTo>
                  <a:pt x="7849739" y="401898"/>
                  <a:pt x="7820231" y="439533"/>
                  <a:pt x="7781925" y="468263"/>
                </a:cubicBezTo>
                <a:cubicBezTo>
                  <a:pt x="7696025" y="532688"/>
                  <a:pt x="7801004" y="455054"/>
                  <a:pt x="7658100" y="553988"/>
                </a:cubicBezTo>
                <a:cubicBezTo>
                  <a:pt x="7571564" y="613897"/>
                  <a:pt x="7678864" y="548927"/>
                  <a:pt x="7553325" y="620663"/>
                </a:cubicBezTo>
                <a:cubicBezTo>
                  <a:pt x="7546975" y="630188"/>
                  <a:pt x="7542370" y="641143"/>
                  <a:pt x="7534275" y="649238"/>
                </a:cubicBezTo>
                <a:cubicBezTo>
                  <a:pt x="7516797" y="666716"/>
                  <a:pt x="7487522" y="674887"/>
                  <a:pt x="7467600" y="687338"/>
                </a:cubicBezTo>
                <a:cubicBezTo>
                  <a:pt x="7454138" y="695752"/>
                  <a:pt x="7441553" y="705582"/>
                  <a:pt x="7429500" y="715913"/>
                </a:cubicBezTo>
                <a:cubicBezTo>
                  <a:pt x="7419273" y="724679"/>
                  <a:pt x="7412133" y="737016"/>
                  <a:pt x="7400925" y="744488"/>
                </a:cubicBezTo>
                <a:cubicBezTo>
                  <a:pt x="7392571" y="750057"/>
                  <a:pt x="7381490" y="749858"/>
                  <a:pt x="7372350" y="754013"/>
                </a:cubicBezTo>
                <a:cubicBezTo>
                  <a:pt x="7346497" y="765764"/>
                  <a:pt x="7319779" y="776361"/>
                  <a:pt x="7296150" y="792113"/>
                </a:cubicBezTo>
                <a:cubicBezTo>
                  <a:pt x="7263986" y="813556"/>
                  <a:pt x="7262316" y="817503"/>
                  <a:pt x="7219950" y="830213"/>
                </a:cubicBezTo>
                <a:cubicBezTo>
                  <a:pt x="7204443" y="834865"/>
                  <a:pt x="7187944" y="835478"/>
                  <a:pt x="7172325" y="839738"/>
                </a:cubicBezTo>
                <a:cubicBezTo>
                  <a:pt x="7152952" y="845022"/>
                  <a:pt x="7134722" y="854189"/>
                  <a:pt x="7115175" y="858788"/>
                </a:cubicBezTo>
                <a:cubicBezTo>
                  <a:pt x="7080621" y="866918"/>
                  <a:pt x="7045290" y="871296"/>
                  <a:pt x="7010400" y="877838"/>
                </a:cubicBezTo>
                <a:cubicBezTo>
                  <a:pt x="6922176" y="894380"/>
                  <a:pt x="7000898" y="883127"/>
                  <a:pt x="6877050" y="896888"/>
                </a:cubicBezTo>
                <a:lnTo>
                  <a:pt x="4695825" y="887363"/>
                </a:lnTo>
                <a:cubicBezTo>
                  <a:pt x="4625814" y="886791"/>
                  <a:pt x="4370127" y="862769"/>
                  <a:pt x="4324350" y="858788"/>
                </a:cubicBezTo>
                <a:cubicBezTo>
                  <a:pt x="4189682" y="831854"/>
                  <a:pt x="4396651" y="870866"/>
                  <a:pt x="4095750" y="839738"/>
                </a:cubicBezTo>
                <a:cubicBezTo>
                  <a:pt x="3989772" y="828775"/>
                  <a:pt x="4021267" y="814342"/>
                  <a:pt x="3924300" y="811163"/>
                </a:cubicBezTo>
                <a:cubicBezTo>
                  <a:pt x="3756085" y="805648"/>
                  <a:pt x="3587750" y="804813"/>
                  <a:pt x="3419475" y="801638"/>
                </a:cubicBezTo>
                <a:cubicBezTo>
                  <a:pt x="3349625" y="798463"/>
                  <a:pt x="3279542" y="798640"/>
                  <a:pt x="3209925" y="792113"/>
                </a:cubicBezTo>
                <a:cubicBezTo>
                  <a:pt x="3177688" y="789091"/>
                  <a:pt x="3146613" y="778386"/>
                  <a:pt x="3114675" y="773063"/>
                </a:cubicBezTo>
                <a:cubicBezTo>
                  <a:pt x="3098026" y="770288"/>
                  <a:pt x="2964987" y="754778"/>
                  <a:pt x="2952750" y="754013"/>
                </a:cubicBezTo>
                <a:cubicBezTo>
                  <a:pt x="2829004" y="746279"/>
                  <a:pt x="2581275" y="734963"/>
                  <a:pt x="2581275" y="734963"/>
                </a:cubicBezTo>
                <a:lnTo>
                  <a:pt x="1028700" y="763538"/>
                </a:lnTo>
                <a:cubicBezTo>
                  <a:pt x="978068" y="765254"/>
                  <a:pt x="864153" y="799716"/>
                  <a:pt x="809625" y="820688"/>
                </a:cubicBezTo>
                <a:cubicBezTo>
                  <a:pt x="796372" y="825785"/>
                  <a:pt x="784500" y="833971"/>
                  <a:pt x="771525" y="839738"/>
                </a:cubicBezTo>
                <a:cubicBezTo>
                  <a:pt x="755901" y="846682"/>
                  <a:pt x="738561" y="849991"/>
                  <a:pt x="723900" y="858788"/>
                </a:cubicBezTo>
                <a:cubicBezTo>
                  <a:pt x="635244" y="911981"/>
                  <a:pt x="710867" y="878087"/>
                  <a:pt x="647700" y="925463"/>
                </a:cubicBezTo>
                <a:cubicBezTo>
                  <a:pt x="594250" y="965551"/>
                  <a:pt x="609000" y="937613"/>
                  <a:pt x="571500" y="982613"/>
                </a:cubicBezTo>
                <a:cubicBezTo>
                  <a:pt x="548325" y="1010423"/>
                  <a:pt x="521014" y="1035959"/>
                  <a:pt x="504825" y="1068338"/>
                </a:cubicBezTo>
                <a:cubicBezTo>
                  <a:pt x="498475" y="1081038"/>
                  <a:pt x="494645" y="1095350"/>
                  <a:pt x="485775" y="1106438"/>
                </a:cubicBezTo>
                <a:cubicBezTo>
                  <a:pt x="468945" y="1127475"/>
                  <a:pt x="447675" y="1144538"/>
                  <a:pt x="428625" y="1163588"/>
                </a:cubicBezTo>
                <a:cubicBezTo>
                  <a:pt x="384442" y="1274045"/>
                  <a:pt x="441162" y="1145596"/>
                  <a:pt x="371475" y="1258838"/>
                </a:cubicBezTo>
                <a:cubicBezTo>
                  <a:pt x="356592" y="1283023"/>
                  <a:pt x="347297" y="1310287"/>
                  <a:pt x="333375" y="1335038"/>
                </a:cubicBezTo>
                <a:cubicBezTo>
                  <a:pt x="318690" y="1361144"/>
                  <a:pt x="299145" y="1384447"/>
                  <a:pt x="285750" y="1411238"/>
                </a:cubicBezTo>
                <a:cubicBezTo>
                  <a:pt x="270481" y="1441775"/>
                  <a:pt x="250684" y="1509422"/>
                  <a:pt x="238125" y="1544588"/>
                </a:cubicBezTo>
                <a:cubicBezTo>
                  <a:pt x="185327" y="1692423"/>
                  <a:pt x="230483" y="1546583"/>
                  <a:pt x="190500" y="1706513"/>
                </a:cubicBezTo>
                <a:cubicBezTo>
                  <a:pt x="184894" y="1728937"/>
                  <a:pt x="175983" y="1750523"/>
                  <a:pt x="171450" y="1773188"/>
                </a:cubicBezTo>
                <a:cubicBezTo>
                  <a:pt x="155757" y="1851654"/>
                  <a:pt x="148097" y="1964645"/>
                  <a:pt x="123825" y="2039888"/>
                </a:cubicBezTo>
                <a:cubicBezTo>
                  <a:pt x="106802" y="2092659"/>
                  <a:pt x="75693" y="2140031"/>
                  <a:pt x="57150" y="2192288"/>
                </a:cubicBezTo>
                <a:cubicBezTo>
                  <a:pt x="40667" y="2238740"/>
                  <a:pt x="31750" y="2287538"/>
                  <a:pt x="19050" y="2335163"/>
                </a:cubicBezTo>
                <a:cubicBezTo>
                  <a:pt x="15875" y="2363738"/>
                  <a:pt x="13325" y="2392389"/>
                  <a:pt x="9525" y="2420888"/>
                </a:cubicBezTo>
                <a:cubicBezTo>
                  <a:pt x="6973" y="2440031"/>
                  <a:pt x="0" y="2458725"/>
                  <a:pt x="0" y="2478038"/>
                </a:cubicBezTo>
                <a:cubicBezTo>
                  <a:pt x="0" y="2573610"/>
                  <a:pt x="14148" y="2586694"/>
                  <a:pt x="28575" y="2678063"/>
                </a:cubicBezTo>
                <a:cubicBezTo>
                  <a:pt x="33059" y="2706462"/>
                  <a:pt x="34925" y="2735213"/>
                  <a:pt x="38100" y="2763788"/>
                </a:cubicBezTo>
                <a:cubicBezTo>
                  <a:pt x="41275" y="2846338"/>
                  <a:pt x="42472" y="2928988"/>
                  <a:pt x="47625" y="3011438"/>
                </a:cubicBezTo>
                <a:cubicBezTo>
                  <a:pt x="51210" y="3068792"/>
                  <a:pt x="57725" y="3065407"/>
                  <a:pt x="76200" y="3116213"/>
                </a:cubicBezTo>
                <a:cubicBezTo>
                  <a:pt x="83062" y="3135084"/>
                  <a:pt x="88042" y="3154621"/>
                  <a:pt x="95250" y="3173363"/>
                </a:cubicBezTo>
                <a:cubicBezTo>
                  <a:pt x="103930" y="3195931"/>
                  <a:pt x="115145" y="3217470"/>
                  <a:pt x="123825" y="3240038"/>
                </a:cubicBezTo>
                <a:cubicBezTo>
                  <a:pt x="155505" y="3322405"/>
                  <a:pt x="132333" y="3277213"/>
                  <a:pt x="161925" y="3373388"/>
                </a:cubicBezTo>
                <a:cubicBezTo>
                  <a:pt x="197983" y="3490578"/>
                  <a:pt x="163583" y="3358898"/>
                  <a:pt x="200025" y="3459113"/>
                </a:cubicBezTo>
                <a:cubicBezTo>
                  <a:pt x="214993" y="3500274"/>
                  <a:pt x="216985" y="3535361"/>
                  <a:pt x="238125" y="3573413"/>
                </a:cubicBezTo>
                <a:cubicBezTo>
                  <a:pt x="245835" y="3587290"/>
                  <a:pt x="257473" y="3598595"/>
                  <a:pt x="266700" y="3611513"/>
                </a:cubicBezTo>
                <a:cubicBezTo>
                  <a:pt x="273354" y="3620828"/>
                  <a:pt x="279096" y="3630773"/>
                  <a:pt x="285750" y="3640088"/>
                </a:cubicBezTo>
                <a:cubicBezTo>
                  <a:pt x="294977" y="3653006"/>
                  <a:pt x="305221" y="3665183"/>
                  <a:pt x="314325" y="3678188"/>
                </a:cubicBezTo>
                <a:cubicBezTo>
                  <a:pt x="426610" y="3838596"/>
                  <a:pt x="272317" y="3628259"/>
                  <a:pt x="400050" y="3792488"/>
                </a:cubicBezTo>
                <a:cubicBezTo>
                  <a:pt x="407078" y="3801524"/>
                  <a:pt x="411005" y="3812968"/>
                  <a:pt x="419100" y="3821063"/>
                </a:cubicBezTo>
                <a:cubicBezTo>
                  <a:pt x="427195" y="3829158"/>
                  <a:pt x="438360" y="3833459"/>
                  <a:pt x="447675" y="3840113"/>
                </a:cubicBezTo>
                <a:cubicBezTo>
                  <a:pt x="476305" y="3860563"/>
                  <a:pt x="552488" y="3922036"/>
                  <a:pt x="571500" y="3925838"/>
                </a:cubicBezTo>
                <a:cubicBezTo>
                  <a:pt x="651629" y="3941864"/>
                  <a:pt x="603618" y="3930711"/>
                  <a:pt x="714375" y="3963938"/>
                </a:cubicBezTo>
                <a:cubicBezTo>
                  <a:pt x="770512" y="4020075"/>
                  <a:pt x="732663" y="3990745"/>
                  <a:pt x="857250" y="4030613"/>
                </a:cubicBezTo>
                <a:cubicBezTo>
                  <a:pt x="898380" y="4043775"/>
                  <a:pt x="942449" y="4049400"/>
                  <a:pt x="981075" y="4068713"/>
                </a:cubicBezTo>
                <a:cubicBezTo>
                  <a:pt x="993775" y="4075063"/>
                  <a:pt x="1005400" y="4084319"/>
                  <a:pt x="1019175" y="4087763"/>
                </a:cubicBezTo>
                <a:cubicBezTo>
                  <a:pt x="1044008" y="4093971"/>
                  <a:pt x="1069882" y="4094970"/>
                  <a:pt x="1095375" y="4097288"/>
                </a:cubicBezTo>
                <a:cubicBezTo>
                  <a:pt x="1174677" y="4104497"/>
                  <a:pt x="1254219" y="4108905"/>
                  <a:pt x="1333500" y="4116338"/>
                </a:cubicBezTo>
                <a:cubicBezTo>
                  <a:pt x="1404652" y="4123009"/>
                  <a:pt x="1386489" y="4125169"/>
                  <a:pt x="1447800" y="4135388"/>
                </a:cubicBezTo>
                <a:cubicBezTo>
                  <a:pt x="1584865" y="4158232"/>
                  <a:pt x="1540569" y="4150224"/>
                  <a:pt x="1657350" y="4163963"/>
                </a:cubicBezTo>
                <a:cubicBezTo>
                  <a:pt x="1682772" y="4166954"/>
                  <a:pt x="1708342" y="4169040"/>
                  <a:pt x="1733550" y="4173488"/>
                </a:cubicBezTo>
                <a:cubicBezTo>
                  <a:pt x="1762377" y="4178575"/>
                  <a:pt x="1790053" y="4190819"/>
                  <a:pt x="1819275" y="4192538"/>
                </a:cubicBezTo>
                <a:cubicBezTo>
                  <a:pt x="1952433" y="4200371"/>
                  <a:pt x="2085975" y="4198888"/>
                  <a:pt x="2219325" y="4202063"/>
                </a:cubicBezTo>
                <a:lnTo>
                  <a:pt x="2571750" y="4230638"/>
                </a:lnTo>
                <a:cubicBezTo>
                  <a:pt x="2956515" y="4263384"/>
                  <a:pt x="2313018" y="4212934"/>
                  <a:pt x="2790825" y="4249688"/>
                </a:cubicBezTo>
                <a:lnTo>
                  <a:pt x="3248025" y="4230638"/>
                </a:lnTo>
                <a:lnTo>
                  <a:pt x="3524250" y="4221113"/>
                </a:lnTo>
                <a:cubicBezTo>
                  <a:pt x="3565600" y="4219144"/>
                  <a:pt x="3606710" y="4213221"/>
                  <a:pt x="3648075" y="4211588"/>
                </a:cubicBezTo>
                <a:lnTo>
                  <a:pt x="4248150" y="4192538"/>
                </a:lnTo>
                <a:lnTo>
                  <a:pt x="4543425" y="4183013"/>
                </a:lnTo>
                <a:lnTo>
                  <a:pt x="5886450" y="4202063"/>
                </a:lnTo>
                <a:cubicBezTo>
                  <a:pt x="7617394" y="4218760"/>
                  <a:pt x="6963179" y="4162268"/>
                  <a:pt x="7610475" y="4221113"/>
                </a:cubicBezTo>
                <a:lnTo>
                  <a:pt x="9582150" y="4211588"/>
                </a:lnTo>
                <a:cubicBezTo>
                  <a:pt x="9629332" y="4210307"/>
                  <a:pt x="9670291" y="4177526"/>
                  <a:pt x="9715500" y="4163963"/>
                </a:cubicBezTo>
                <a:cubicBezTo>
                  <a:pt x="9733998" y="4158414"/>
                  <a:pt x="9753766" y="4158485"/>
                  <a:pt x="9772650" y="4154438"/>
                </a:cubicBezTo>
                <a:cubicBezTo>
                  <a:pt x="9798251" y="4148952"/>
                  <a:pt x="9823803" y="4143011"/>
                  <a:pt x="9848850" y="4135388"/>
                </a:cubicBezTo>
                <a:cubicBezTo>
                  <a:pt x="10048915" y="4074499"/>
                  <a:pt x="9925020" y="4093827"/>
                  <a:pt x="10096500" y="4078238"/>
                </a:cubicBezTo>
                <a:cubicBezTo>
                  <a:pt x="10128250" y="4068713"/>
                  <a:pt x="10159246" y="4056164"/>
                  <a:pt x="10191750" y="4049663"/>
                </a:cubicBezTo>
                <a:cubicBezTo>
                  <a:pt x="10276489" y="4032715"/>
                  <a:pt x="10460743" y="4007153"/>
                  <a:pt x="10563225" y="3992513"/>
                </a:cubicBezTo>
                <a:cubicBezTo>
                  <a:pt x="10598150" y="3979813"/>
                  <a:pt x="10632563" y="3965604"/>
                  <a:pt x="10668000" y="3954413"/>
                </a:cubicBezTo>
                <a:cubicBezTo>
                  <a:pt x="10710026" y="3941142"/>
                  <a:pt x="10788600" y="3926644"/>
                  <a:pt x="10829925" y="3916313"/>
                </a:cubicBezTo>
                <a:cubicBezTo>
                  <a:pt x="10865045" y="3907533"/>
                  <a:pt x="10899580" y="3896518"/>
                  <a:pt x="10934700" y="3887738"/>
                </a:cubicBezTo>
                <a:cubicBezTo>
                  <a:pt x="10963098" y="3880638"/>
                  <a:pt x="10992141" y="3876230"/>
                  <a:pt x="11020425" y="3868688"/>
                </a:cubicBezTo>
                <a:cubicBezTo>
                  <a:pt x="11196159" y="3821825"/>
                  <a:pt x="10916203" y="3881912"/>
                  <a:pt x="11172825" y="3830588"/>
                </a:cubicBezTo>
                <a:cubicBezTo>
                  <a:pt x="11225270" y="3800619"/>
                  <a:pt x="11248709" y="3789254"/>
                  <a:pt x="11296650" y="3754388"/>
                </a:cubicBezTo>
                <a:cubicBezTo>
                  <a:pt x="11313092" y="3742431"/>
                  <a:pt x="11329900" y="3730663"/>
                  <a:pt x="11344275" y="3716288"/>
                </a:cubicBezTo>
                <a:cubicBezTo>
                  <a:pt x="11352370" y="3708193"/>
                  <a:pt x="11355720" y="3696269"/>
                  <a:pt x="11363325" y="3687713"/>
                </a:cubicBezTo>
                <a:cubicBezTo>
                  <a:pt x="11381223" y="3667577"/>
                  <a:pt x="11403415" y="3651414"/>
                  <a:pt x="11420475" y="3630563"/>
                </a:cubicBezTo>
                <a:cubicBezTo>
                  <a:pt x="11432198" y="3616235"/>
                  <a:pt x="11437327" y="3597266"/>
                  <a:pt x="11449050" y="3582938"/>
                </a:cubicBezTo>
                <a:cubicBezTo>
                  <a:pt x="11466110" y="3562087"/>
                  <a:pt x="11489370" y="3546825"/>
                  <a:pt x="11506200" y="3525788"/>
                </a:cubicBezTo>
                <a:cubicBezTo>
                  <a:pt x="11515070" y="3514700"/>
                  <a:pt x="11517627" y="3499667"/>
                  <a:pt x="11525250" y="3487688"/>
                </a:cubicBezTo>
                <a:cubicBezTo>
                  <a:pt x="11646357" y="3297377"/>
                  <a:pt x="11484671" y="3584207"/>
                  <a:pt x="11630025" y="3306713"/>
                </a:cubicBezTo>
                <a:cubicBezTo>
                  <a:pt x="11645193" y="3277756"/>
                  <a:pt x="11667313" y="3251999"/>
                  <a:pt x="11677650" y="3220988"/>
                </a:cubicBezTo>
                <a:cubicBezTo>
                  <a:pt x="11696048" y="3165793"/>
                  <a:pt x="11708767" y="3123908"/>
                  <a:pt x="11734800" y="3068588"/>
                </a:cubicBezTo>
                <a:cubicBezTo>
                  <a:pt x="11745699" y="3045427"/>
                  <a:pt x="11762075" y="3025109"/>
                  <a:pt x="11772900" y="3001913"/>
                </a:cubicBezTo>
                <a:cubicBezTo>
                  <a:pt x="11784372" y="2977331"/>
                  <a:pt x="11791400" y="2950900"/>
                  <a:pt x="11801475" y="2925713"/>
                </a:cubicBezTo>
                <a:cubicBezTo>
                  <a:pt x="11816804" y="2887390"/>
                  <a:pt x="11840146" y="2851705"/>
                  <a:pt x="11849100" y="2811413"/>
                </a:cubicBezTo>
                <a:cubicBezTo>
                  <a:pt x="11855450" y="2782838"/>
                  <a:pt x="11861050" y="2754086"/>
                  <a:pt x="11868150" y="2725688"/>
                </a:cubicBezTo>
                <a:cubicBezTo>
                  <a:pt x="11873756" y="2703264"/>
                  <a:pt x="11882003" y="2681535"/>
                  <a:pt x="11887200" y="2659013"/>
                </a:cubicBezTo>
                <a:cubicBezTo>
                  <a:pt x="11912676" y="2548615"/>
                  <a:pt x="11881797" y="2652050"/>
                  <a:pt x="11906250" y="2554238"/>
                </a:cubicBezTo>
                <a:cubicBezTo>
                  <a:pt x="11908685" y="2544498"/>
                  <a:pt x="11912600" y="2535188"/>
                  <a:pt x="11915775" y="2525663"/>
                </a:cubicBezTo>
                <a:cubicBezTo>
                  <a:pt x="11918950" y="2493913"/>
                  <a:pt x="11921776" y="2462126"/>
                  <a:pt x="11925300" y="2430413"/>
                </a:cubicBezTo>
                <a:cubicBezTo>
                  <a:pt x="11928127" y="2404972"/>
                  <a:pt x="11932862" y="2379735"/>
                  <a:pt x="11934825" y="2354213"/>
                </a:cubicBezTo>
                <a:cubicBezTo>
                  <a:pt x="11936043" y="2338385"/>
                  <a:pt x="11925300" y="2405013"/>
                  <a:pt x="11925300" y="2325638"/>
                </a:cubicBezTo>
                <a:close/>
              </a:path>
            </a:pathLst>
          </a:custGeom>
          <a:solidFill>
            <a:srgbClr val="1F4E79">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bject 4">
            <a:extLst>
              <a:ext uri="{FF2B5EF4-FFF2-40B4-BE49-F238E27FC236}">
                <a16:creationId xmlns:a16="http://schemas.microsoft.com/office/drawing/2014/main" id="{91FDD6B4-0999-CAAA-7EBF-2406F824D354}"/>
              </a:ext>
            </a:extLst>
          </p:cNvPr>
          <p:cNvSpPr txBox="1"/>
          <p:nvPr/>
        </p:nvSpPr>
        <p:spPr>
          <a:xfrm>
            <a:off x="292606" y="881200"/>
            <a:ext cx="10962031" cy="1227900"/>
          </a:xfrm>
          <a:prstGeom prst="rect">
            <a:avLst/>
          </a:prstGeom>
        </p:spPr>
        <p:txBody>
          <a:bodyPr vert="horz" wrap="square" lIns="0" tIns="47625" rIns="0" bIns="0" rtlCol="0" anchor="t">
            <a:spAutoFit/>
          </a:bodyPr>
          <a:lstStyle/>
          <a:p>
            <a:pPr marL="12700" marR="5080">
              <a:lnSpc>
                <a:spcPts val="2160"/>
              </a:lnSpc>
              <a:spcBef>
                <a:spcPts val="375"/>
              </a:spcBef>
            </a:pPr>
            <a:r>
              <a:rPr lang="en-US" sz="2000" kern="0">
                <a:solidFill>
                  <a:schemeClr val="tx1"/>
                </a:solidFill>
                <a:latin typeface="Gill Sans MT"/>
                <a:cs typeface="Calibri"/>
              </a:rPr>
              <a:t>Distribution Automation (DA) devices are specifically located on 34kV, 12kV, and 4kV lines. DA protects customers from disturbances on the distribution system and redirects the power system to automatically restore customers in response to an event.</a:t>
            </a:r>
          </a:p>
          <a:p>
            <a:pPr marL="12700" marR="5080">
              <a:lnSpc>
                <a:spcPts val="2160"/>
              </a:lnSpc>
              <a:spcBef>
                <a:spcPts val="375"/>
              </a:spcBef>
            </a:pPr>
            <a:endParaRPr lang="en-US" sz="2000">
              <a:latin typeface="Gill Sans MT"/>
              <a:cs typeface="Gill Sans MT"/>
            </a:endParaRPr>
          </a:p>
        </p:txBody>
      </p:sp>
    </p:spTree>
    <p:extLst>
      <p:ext uri="{BB962C8B-B14F-4D97-AF65-F5344CB8AC3E}">
        <p14:creationId xmlns:p14="http://schemas.microsoft.com/office/powerpoint/2010/main" val="222577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sp>
        <p:nvSpPr>
          <p:cNvPr id="4" name="object 4"/>
          <p:cNvSpPr txBox="1"/>
          <p:nvPr/>
        </p:nvSpPr>
        <p:spPr>
          <a:xfrm>
            <a:off x="296578" y="2035842"/>
            <a:ext cx="3378869" cy="1586973"/>
          </a:xfrm>
          <a:prstGeom prst="rect">
            <a:avLst/>
          </a:prstGeom>
        </p:spPr>
        <p:txBody>
          <a:bodyPr vert="horz" wrap="square" lIns="0" tIns="47625" rIns="0" bIns="0" rtlCol="0" anchor="t">
            <a:spAutoFit/>
          </a:bodyPr>
          <a:lstStyle/>
          <a:p>
            <a:pPr marL="342900" indent="-342900">
              <a:buFont typeface="Arial" panose="020B0604020202020204" pitchFamily="34" charset="0"/>
              <a:buChar char="•"/>
              <a:defRPr/>
            </a:pPr>
            <a:r>
              <a:rPr lang="en-US" altLang="en-US" sz="2000">
                <a:solidFill>
                  <a:schemeClr val="tx1"/>
                </a:solidFill>
                <a:latin typeface="Gill Sans MT"/>
              </a:rPr>
              <a:t>DA </a:t>
            </a:r>
            <a:r>
              <a:rPr lang="en-US" altLang="en-US" sz="2000" dirty="0">
                <a:solidFill>
                  <a:schemeClr val="tx1"/>
                </a:solidFill>
                <a:latin typeface="Gill Sans MT"/>
              </a:rPr>
              <a:t>System Impact</a:t>
            </a:r>
            <a:r>
              <a:rPr lang="en-US" altLang="en-US" sz="2000">
                <a:solidFill>
                  <a:schemeClr val="tx1"/>
                </a:solidFill>
                <a:latin typeface="Gill Sans MT"/>
              </a:rPr>
              <a:t>:</a:t>
            </a:r>
            <a:endParaRPr lang="en-US" altLang="en-US" sz="2000" dirty="0">
              <a:solidFill>
                <a:schemeClr val="tx1"/>
              </a:solidFill>
              <a:latin typeface="Gill Sans MT"/>
            </a:endParaRPr>
          </a:p>
          <a:p>
            <a:pPr marL="914400" indent="-342900">
              <a:buFont typeface="Arial" panose="020B0604020202020204" pitchFamily="34" charset="0"/>
              <a:buChar char="•"/>
              <a:defRPr/>
            </a:pPr>
            <a:r>
              <a:rPr lang="en-US" altLang="en-US" sz="2000">
                <a:solidFill>
                  <a:schemeClr val="tx1"/>
                </a:solidFill>
                <a:latin typeface="Gill Sans MT"/>
              </a:rPr>
              <a:t>~9,000 reclosers</a:t>
            </a:r>
            <a:endParaRPr lang="en-US" altLang="en-US" sz="2000" dirty="0">
              <a:solidFill>
                <a:schemeClr val="tx1"/>
              </a:solidFill>
              <a:latin typeface="Gill Sans MT"/>
            </a:endParaRPr>
          </a:p>
          <a:p>
            <a:pPr marL="914400" indent="-342900" eaLnBrk="1" hangingPunct="1">
              <a:buFont typeface="Arial" panose="020B0604020202020204" pitchFamily="34" charset="0"/>
              <a:buChar char="•"/>
              <a:defRPr/>
            </a:pPr>
            <a:r>
              <a:rPr lang="en-US" altLang="en-US" sz="2000">
                <a:solidFill>
                  <a:schemeClr val="tx1"/>
                </a:solidFill>
                <a:latin typeface="Gill Sans MT"/>
              </a:rPr>
              <a:t>~1,200 </a:t>
            </a:r>
            <a:r>
              <a:rPr lang="en-US" altLang="en-US" sz="2000" dirty="0" err="1">
                <a:solidFill>
                  <a:schemeClr val="tx1"/>
                </a:solidFill>
                <a:latin typeface="Gill Sans MT"/>
              </a:rPr>
              <a:t>sectionalizers</a:t>
            </a:r>
            <a:endParaRPr lang="en-US" altLang="en-US" sz="2000">
              <a:solidFill>
                <a:schemeClr val="tx1"/>
              </a:solidFill>
              <a:latin typeface="Gill Sans MT"/>
            </a:endParaRPr>
          </a:p>
          <a:p>
            <a:pPr marL="342900" indent="-342900">
              <a:buFont typeface="Arial" panose="020B0604020202020204" pitchFamily="34" charset="0"/>
              <a:buChar char="•"/>
              <a:defRPr/>
            </a:pPr>
            <a:endParaRPr lang="en-US" altLang="en-US" sz="2000" dirty="0">
              <a:solidFill>
                <a:schemeClr val="tx1"/>
              </a:solidFill>
              <a:latin typeface="Gill Sans MT"/>
            </a:endParaRPr>
          </a:p>
          <a:p>
            <a:pPr marL="342900" indent="-342900">
              <a:buFont typeface="Arial" panose="020B0604020202020204" pitchFamily="34" charset="0"/>
              <a:buChar char="•"/>
              <a:defRPr/>
            </a:pPr>
            <a:r>
              <a:rPr lang="en-US" altLang="en-US" sz="2000">
                <a:solidFill>
                  <a:schemeClr val="tx1"/>
                </a:solidFill>
                <a:latin typeface="Gill Sans MT"/>
              </a:rPr>
              <a:t>In 2024, there were:</a:t>
            </a:r>
            <a:endParaRPr lang="en-US" dirty="0">
              <a:solidFill>
                <a:schemeClr val="tx1"/>
              </a:solidFill>
            </a:endParaRPr>
          </a:p>
        </p:txBody>
      </p:sp>
      <p:pic>
        <p:nvPicPr>
          <p:cNvPr id="5" name="Picture 1" descr="2M_IMG_4679">
            <a:extLst>
              <a:ext uri="{FF2B5EF4-FFF2-40B4-BE49-F238E27FC236}">
                <a16:creationId xmlns:a16="http://schemas.microsoft.com/office/drawing/2014/main" id="{5184759F-AC88-3A48-ECF9-5C36970A7A78}"/>
              </a:ext>
            </a:extLst>
          </p:cNvPr>
          <p:cNvPicPr>
            <a:picLocks noGrp="1" noChangeAspect="1"/>
          </p:cNvPicPr>
          <p:nvPr isPhoto="1"/>
        </p:nvPicPr>
        <p:blipFill rotWithShape="1">
          <a:blip r:embed="rId4" cstate="print">
            <a:extLst>
              <a:ext uri="{28A0092B-C50C-407E-A947-70E740481C1C}">
                <a14:useLocalDpi xmlns:a14="http://schemas.microsoft.com/office/drawing/2010/main" val="0"/>
              </a:ext>
            </a:extLst>
          </a:blip>
          <a:srcRect t="5756" b="9899"/>
          <a:stretch/>
        </p:blipFill>
        <p:spPr bwMode="auto">
          <a:xfrm>
            <a:off x="10042699" y="1957415"/>
            <a:ext cx="1767520" cy="236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2M_IMG_4714">
            <a:extLst>
              <a:ext uri="{FF2B5EF4-FFF2-40B4-BE49-F238E27FC236}">
                <a16:creationId xmlns:a16="http://schemas.microsoft.com/office/drawing/2014/main" id="{4EA000E3-8326-6204-2BBA-A9E29F1569DD}"/>
              </a:ext>
            </a:extLst>
          </p:cNvPr>
          <p:cNvPicPr>
            <a:picLocks noGrp="1" noChangeAspect="1"/>
          </p:cNvPicPr>
          <p:nvPr isPhoto="1"/>
        </p:nvPicPr>
        <p:blipFill rotWithShape="1">
          <a:blip r:embed="rId5" cstate="print">
            <a:extLst>
              <a:ext uri="{28A0092B-C50C-407E-A947-70E740481C1C}">
                <a14:useLocalDpi xmlns:a14="http://schemas.microsoft.com/office/drawing/2010/main" val="0"/>
              </a:ext>
            </a:extLst>
          </a:blip>
          <a:srcRect l="4474" t="9178" b="13141"/>
          <a:stretch/>
        </p:blipFill>
        <p:spPr bwMode="auto">
          <a:xfrm>
            <a:off x="8017042" y="4450655"/>
            <a:ext cx="3793177"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2M_IMG_4669">
            <a:extLst>
              <a:ext uri="{FF2B5EF4-FFF2-40B4-BE49-F238E27FC236}">
                <a16:creationId xmlns:a16="http://schemas.microsoft.com/office/drawing/2014/main" id="{CEBA9EAA-CB8C-72D7-20EB-B2961A00E91C}"/>
              </a:ext>
            </a:extLst>
          </p:cNvPr>
          <p:cNvPicPr>
            <a:picLocks noGrp="1" noChangeAspect="1"/>
          </p:cNvPicPr>
          <p:nvPr isPhoto="1"/>
        </p:nvPicPr>
        <p:blipFill rotWithShape="1">
          <a:blip r:embed="rId6" cstate="print">
            <a:lum/>
            <a:extLst>
              <a:ext uri="{28A0092B-C50C-407E-A947-70E740481C1C}">
                <a14:useLocalDpi xmlns:a14="http://schemas.microsoft.com/office/drawing/2010/main" val="0"/>
              </a:ext>
            </a:extLst>
          </a:blip>
          <a:srcRect t="5186" b="5318"/>
          <a:stretch/>
        </p:blipFill>
        <p:spPr>
          <a:xfrm>
            <a:off x="8016632" y="1957415"/>
            <a:ext cx="1894202" cy="2363920"/>
          </a:xfrm>
          <a:prstGeom prst="rect">
            <a:avLst/>
          </a:prstGeom>
          <a:noFill/>
          <a:ln>
            <a:noFill/>
          </a:ln>
        </p:spPr>
      </p:pic>
      <p:sp>
        <p:nvSpPr>
          <p:cNvPr id="11" name="object 3">
            <a:extLst>
              <a:ext uri="{FF2B5EF4-FFF2-40B4-BE49-F238E27FC236}">
                <a16:creationId xmlns:a16="http://schemas.microsoft.com/office/drawing/2014/main" id="{85398369-08E6-7C03-9C65-D86ED6201695}"/>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a:t>Snapshot: Distribution Automation</a:t>
            </a:r>
          </a:p>
        </p:txBody>
      </p:sp>
      <p:graphicFrame>
        <p:nvGraphicFramePr>
          <p:cNvPr id="3" name="Table 2">
            <a:extLst>
              <a:ext uri="{FF2B5EF4-FFF2-40B4-BE49-F238E27FC236}">
                <a16:creationId xmlns:a16="http://schemas.microsoft.com/office/drawing/2014/main" id="{6C08ADF0-B6F5-DC9E-A875-5D1CF338637D}"/>
              </a:ext>
            </a:extLst>
          </p:cNvPr>
          <p:cNvGraphicFramePr>
            <a:graphicFrameLocks noGrp="1"/>
          </p:cNvGraphicFramePr>
          <p:nvPr>
            <p:extLst>
              <p:ext uri="{D42A27DB-BD31-4B8C-83A1-F6EECF244321}">
                <p14:modId xmlns:p14="http://schemas.microsoft.com/office/powerpoint/2010/main" val="4037841674"/>
              </p:ext>
            </p:extLst>
          </p:nvPr>
        </p:nvGraphicFramePr>
        <p:xfrm>
          <a:off x="617778" y="3714620"/>
          <a:ext cx="7112487" cy="2248088"/>
        </p:xfrm>
        <a:graphic>
          <a:graphicData uri="http://schemas.openxmlformats.org/drawingml/2006/table">
            <a:tbl>
              <a:tblPr firstRow="1" firstCol="1" bandRow="1">
                <a:tableStyleId>{00A15C55-8517-42AA-B614-E9B94910E393}</a:tableStyleId>
              </a:tblPr>
              <a:tblGrid>
                <a:gridCol w="993155">
                  <a:extLst>
                    <a:ext uri="{9D8B030D-6E8A-4147-A177-3AD203B41FA5}">
                      <a16:colId xmlns:a16="http://schemas.microsoft.com/office/drawing/2014/main" val="4181596565"/>
                    </a:ext>
                  </a:extLst>
                </a:gridCol>
                <a:gridCol w="1892221">
                  <a:extLst>
                    <a:ext uri="{9D8B030D-6E8A-4147-A177-3AD203B41FA5}">
                      <a16:colId xmlns:a16="http://schemas.microsoft.com/office/drawing/2014/main" val="404575175"/>
                    </a:ext>
                  </a:extLst>
                </a:gridCol>
                <a:gridCol w="2017673">
                  <a:extLst>
                    <a:ext uri="{9D8B030D-6E8A-4147-A177-3AD203B41FA5}">
                      <a16:colId xmlns:a16="http://schemas.microsoft.com/office/drawing/2014/main" val="2026664345"/>
                    </a:ext>
                  </a:extLst>
                </a:gridCol>
                <a:gridCol w="2209438">
                  <a:extLst>
                    <a:ext uri="{9D8B030D-6E8A-4147-A177-3AD203B41FA5}">
                      <a16:colId xmlns:a16="http://schemas.microsoft.com/office/drawing/2014/main" val="4169870641"/>
                    </a:ext>
                  </a:extLst>
                </a:gridCol>
              </a:tblGrid>
              <a:tr h="402001">
                <a:tc>
                  <a:txBody>
                    <a:bodyPr/>
                    <a:lstStyle/>
                    <a:p>
                      <a:pPr lvl="0">
                        <a:buNone/>
                      </a:pPr>
                      <a:endParaRPr lang="en-US"/>
                    </a:p>
                  </a:txBody>
                  <a:tcPr>
                    <a:solidFill>
                      <a:schemeClr val="accent4">
                        <a:lumMod val="75000"/>
                      </a:schemeClr>
                    </a:solidFill>
                  </a:tcPr>
                </a:tc>
                <a:tc>
                  <a:txBody>
                    <a:bodyPr/>
                    <a:lstStyle/>
                    <a:p>
                      <a:pPr lvl="0" algn="ctr">
                        <a:buNone/>
                      </a:pPr>
                      <a:r>
                        <a:rPr lang="en-US" b="1"/>
                        <a:t># of Scheme operations</a:t>
                      </a:r>
                    </a:p>
                  </a:txBody>
                  <a:tcPr>
                    <a:solidFill>
                      <a:schemeClr val="accent4">
                        <a:lumMod val="75000"/>
                      </a:schemeClr>
                    </a:solidFill>
                  </a:tcPr>
                </a:tc>
                <a:tc>
                  <a:txBody>
                    <a:bodyPr/>
                    <a:lstStyle/>
                    <a:p>
                      <a:pPr lvl="0" algn="ctr">
                        <a:buNone/>
                      </a:pPr>
                      <a:r>
                        <a:rPr lang="en-US" b="1"/>
                        <a:t># of DA </a:t>
                      </a:r>
                      <a:endParaRPr lang="en-US"/>
                    </a:p>
                    <a:p>
                      <a:pPr lvl="0" algn="ctr">
                        <a:buNone/>
                      </a:pPr>
                      <a:r>
                        <a:rPr lang="en-US" b="1"/>
                        <a:t>operations</a:t>
                      </a:r>
                    </a:p>
                  </a:txBody>
                  <a:tcPr>
                    <a:solidFill>
                      <a:schemeClr val="accent4">
                        <a:lumMod val="75000"/>
                      </a:schemeClr>
                    </a:solidFill>
                  </a:tcPr>
                </a:tc>
                <a:tc>
                  <a:txBody>
                    <a:bodyPr/>
                    <a:lstStyle/>
                    <a:p>
                      <a:pPr lvl="0" algn="ctr">
                        <a:buNone/>
                      </a:pPr>
                      <a:r>
                        <a:rPr lang="en-US" b="1"/>
                        <a:t>Avoided Customer Interruptions (ACI)</a:t>
                      </a:r>
                    </a:p>
                  </a:txBody>
                  <a:tcPr>
                    <a:solidFill>
                      <a:schemeClr val="accent4">
                        <a:lumMod val="75000"/>
                      </a:schemeClr>
                    </a:solidFill>
                  </a:tcPr>
                </a:tc>
                <a:extLst>
                  <a:ext uri="{0D108BD9-81ED-4DB2-BD59-A6C34878D82A}">
                    <a16:rowId xmlns:a16="http://schemas.microsoft.com/office/drawing/2014/main" val="4027154172"/>
                  </a:ext>
                </a:extLst>
              </a:tr>
              <a:tr h="402002">
                <a:tc>
                  <a:txBody>
                    <a:bodyPr/>
                    <a:lstStyle/>
                    <a:p>
                      <a:r>
                        <a:rPr lang="en-US" b="1"/>
                        <a:t>4kV</a:t>
                      </a:r>
                    </a:p>
                  </a:txBody>
                  <a:tcPr>
                    <a:solidFill>
                      <a:schemeClr val="accent4">
                        <a:lumMod val="75000"/>
                      </a:schemeClr>
                    </a:solidFill>
                  </a:tcPr>
                </a:tc>
                <a:tc>
                  <a:txBody>
                    <a:bodyPr/>
                    <a:lstStyle/>
                    <a:p>
                      <a:pPr algn="ctr"/>
                      <a:r>
                        <a:rPr lang="en-US"/>
                        <a:t>18</a:t>
                      </a:r>
                    </a:p>
                  </a:txBody>
                  <a:tcPr>
                    <a:solidFill>
                      <a:schemeClr val="accent4">
                        <a:lumMod val="40000"/>
                        <a:lumOff val="60000"/>
                      </a:schemeClr>
                    </a:solidFill>
                  </a:tcPr>
                </a:tc>
                <a:tc>
                  <a:txBody>
                    <a:bodyPr/>
                    <a:lstStyle/>
                    <a:p>
                      <a:pPr algn="ctr"/>
                      <a:r>
                        <a:rPr lang="en-US"/>
                        <a:t>32</a:t>
                      </a:r>
                    </a:p>
                  </a:txBody>
                  <a:tcPr>
                    <a:solidFill>
                      <a:schemeClr val="accent4">
                        <a:lumMod val="40000"/>
                        <a:lumOff val="60000"/>
                      </a:schemeClr>
                    </a:solidFill>
                  </a:tcPr>
                </a:tc>
                <a:tc>
                  <a:txBody>
                    <a:bodyPr/>
                    <a:lstStyle/>
                    <a:p>
                      <a:pPr lvl="0" algn="ctr">
                        <a:buNone/>
                      </a:pPr>
                      <a:r>
                        <a:rPr lang="en-US"/>
                        <a:t>6,265</a:t>
                      </a:r>
                    </a:p>
                  </a:txBody>
                  <a:tcPr>
                    <a:solidFill>
                      <a:schemeClr val="accent4">
                        <a:lumMod val="40000"/>
                        <a:lumOff val="60000"/>
                      </a:schemeClr>
                    </a:solidFill>
                  </a:tcPr>
                </a:tc>
                <a:extLst>
                  <a:ext uri="{0D108BD9-81ED-4DB2-BD59-A6C34878D82A}">
                    <a16:rowId xmlns:a16="http://schemas.microsoft.com/office/drawing/2014/main" val="3636099797"/>
                  </a:ext>
                </a:extLst>
              </a:tr>
              <a:tr h="402002">
                <a:tc>
                  <a:txBody>
                    <a:bodyPr/>
                    <a:lstStyle/>
                    <a:p>
                      <a:r>
                        <a:rPr lang="en-US" b="1"/>
                        <a:t>12kV</a:t>
                      </a:r>
                    </a:p>
                  </a:txBody>
                  <a:tcPr>
                    <a:solidFill>
                      <a:schemeClr val="accent4">
                        <a:lumMod val="75000"/>
                      </a:schemeClr>
                    </a:solidFill>
                  </a:tcPr>
                </a:tc>
                <a:tc>
                  <a:txBody>
                    <a:bodyPr/>
                    <a:lstStyle/>
                    <a:p>
                      <a:pPr algn="ctr"/>
                      <a:r>
                        <a:rPr lang="en-US"/>
                        <a:t>2,243</a:t>
                      </a:r>
                    </a:p>
                  </a:txBody>
                  <a:tcPr>
                    <a:solidFill>
                      <a:schemeClr val="accent4">
                        <a:lumMod val="20000"/>
                        <a:lumOff val="80000"/>
                      </a:schemeClr>
                    </a:solidFill>
                  </a:tcPr>
                </a:tc>
                <a:tc>
                  <a:txBody>
                    <a:bodyPr/>
                    <a:lstStyle/>
                    <a:p>
                      <a:pPr algn="ctr"/>
                      <a:r>
                        <a:rPr lang="en-US"/>
                        <a:t>6,632</a:t>
                      </a:r>
                    </a:p>
                  </a:txBody>
                  <a:tcPr>
                    <a:solidFill>
                      <a:schemeClr val="accent4">
                        <a:lumMod val="20000"/>
                        <a:lumOff val="80000"/>
                      </a:schemeClr>
                    </a:solidFill>
                  </a:tcPr>
                </a:tc>
                <a:tc>
                  <a:txBody>
                    <a:bodyPr/>
                    <a:lstStyle/>
                    <a:p>
                      <a:pPr lvl="0" algn="ctr">
                        <a:buNone/>
                      </a:pPr>
                      <a:r>
                        <a:rPr lang="en-US"/>
                        <a:t>1,632,500</a:t>
                      </a:r>
                    </a:p>
                  </a:txBody>
                  <a:tcPr>
                    <a:solidFill>
                      <a:schemeClr val="accent4">
                        <a:lumMod val="20000"/>
                        <a:lumOff val="80000"/>
                      </a:schemeClr>
                    </a:solidFill>
                  </a:tcPr>
                </a:tc>
                <a:extLst>
                  <a:ext uri="{0D108BD9-81ED-4DB2-BD59-A6C34878D82A}">
                    <a16:rowId xmlns:a16="http://schemas.microsoft.com/office/drawing/2014/main" val="2085075681"/>
                  </a:ext>
                </a:extLst>
              </a:tr>
              <a:tr h="402002">
                <a:tc>
                  <a:txBody>
                    <a:bodyPr/>
                    <a:lstStyle/>
                    <a:p>
                      <a:r>
                        <a:rPr lang="en-US" b="1"/>
                        <a:t>34kV</a:t>
                      </a:r>
                    </a:p>
                  </a:txBody>
                  <a:tcPr>
                    <a:solidFill>
                      <a:schemeClr val="accent4">
                        <a:lumMod val="75000"/>
                      </a:schemeClr>
                    </a:solidFill>
                  </a:tcPr>
                </a:tc>
                <a:tc>
                  <a:txBody>
                    <a:bodyPr/>
                    <a:lstStyle/>
                    <a:p>
                      <a:pPr algn="ctr"/>
                      <a:r>
                        <a:rPr lang="en-US"/>
                        <a:t>355</a:t>
                      </a:r>
                    </a:p>
                  </a:txBody>
                  <a:tcPr>
                    <a:solidFill>
                      <a:schemeClr val="accent4">
                        <a:lumMod val="40000"/>
                        <a:lumOff val="60000"/>
                      </a:schemeClr>
                    </a:solidFill>
                  </a:tcPr>
                </a:tc>
                <a:tc>
                  <a:txBody>
                    <a:bodyPr/>
                    <a:lstStyle/>
                    <a:p>
                      <a:pPr algn="ctr"/>
                      <a:r>
                        <a:rPr lang="en-US"/>
                        <a:t>1,566</a:t>
                      </a:r>
                    </a:p>
                  </a:txBody>
                  <a:tcPr>
                    <a:solidFill>
                      <a:schemeClr val="accent4">
                        <a:lumMod val="40000"/>
                        <a:lumOff val="60000"/>
                      </a:schemeClr>
                    </a:solidFill>
                  </a:tcPr>
                </a:tc>
                <a:tc>
                  <a:txBody>
                    <a:bodyPr/>
                    <a:lstStyle/>
                    <a:p>
                      <a:pPr lvl="0" algn="ctr">
                        <a:buNone/>
                      </a:pPr>
                      <a:r>
                        <a:rPr lang="en-US"/>
                        <a:t>606,000</a:t>
                      </a:r>
                    </a:p>
                  </a:txBody>
                  <a:tcPr>
                    <a:solidFill>
                      <a:schemeClr val="accent4">
                        <a:lumMod val="40000"/>
                        <a:lumOff val="60000"/>
                      </a:schemeClr>
                    </a:solidFill>
                  </a:tcPr>
                </a:tc>
                <a:extLst>
                  <a:ext uri="{0D108BD9-81ED-4DB2-BD59-A6C34878D82A}">
                    <a16:rowId xmlns:a16="http://schemas.microsoft.com/office/drawing/2014/main" val="2021964114"/>
                  </a:ext>
                </a:extLst>
              </a:tr>
              <a:tr h="402002">
                <a:tc>
                  <a:txBody>
                    <a:bodyPr/>
                    <a:lstStyle/>
                    <a:p>
                      <a:r>
                        <a:rPr lang="en-US" b="1"/>
                        <a:t>Total</a:t>
                      </a:r>
                    </a:p>
                  </a:txBody>
                  <a:tcPr>
                    <a:solidFill>
                      <a:schemeClr val="accent4">
                        <a:lumMod val="75000"/>
                      </a:schemeClr>
                    </a:solidFill>
                  </a:tcPr>
                </a:tc>
                <a:tc>
                  <a:txBody>
                    <a:bodyPr/>
                    <a:lstStyle/>
                    <a:p>
                      <a:pPr algn="ctr"/>
                      <a:r>
                        <a:rPr lang="en-US"/>
                        <a:t>2,616</a:t>
                      </a:r>
                    </a:p>
                  </a:txBody>
                  <a:tcPr>
                    <a:solidFill>
                      <a:schemeClr val="accent4">
                        <a:lumMod val="20000"/>
                        <a:lumOff val="80000"/>
                      </a:schemeClr>
                    </a:solidFill>
                  </a:tcPr>
                </a:tc>
                <a:tc>
                  <a:txBody>
                    <a:bodyPr/>
                    <a:lstStyle/>
                    <a:p>
                      <a:pPr algn="ctr"/>
                      <a:r>
                        <a:rPr lang="en-US"/>
                        <a:t>8,230</a:t>
                      </a:r>
                    </a:p>
                  </a:txBody>
                  <a:tcPr>
                    <a:solidFill>
                      <a:schemeClr val="accent4">
                        <a:lumMod val="20000"/>
                        <a:lumOff val="80000"/>
                      </a:schemeClr>
                    </a:solidFill>
                  </a:tcPr>
                </a:tc>
                <a:tc>
                  <a:txBody>
                    <a:bodyPr/>
                    <a:lstStyle/>
                    <a:p>
                      <a:pPr lvl="0" algn="ctr">
                        <a:buNone/>
                      </a:pPr>
                      <a:r>
                        <a:rPr lang="en-US" b="1"/>
                        <a:t>2,244,765</a:t>
                      </a:r>
                    </a:p>
                  </a:txBody>
                  <a:tcPr>
                    <a:solidFill>
                      <a:schemeClr val="accent4">
                        <a:lumMod val="20000"/>
                        <a:lumOff val="80000"/>
                      </a:schemeClr>
                    </a:solidFill>
                  </a:tcPr>
                </a:tc>
                <a:extLst>
                  <a:ext uri="{0D108BD9-81ED-4DB2-BD59-A6C34878D82A}">
                    <a16:rowId xmlns:a16="http://schemas.microsoft.com/office/drawing/2014/main" val="2899049977"/>
                  </a:ext>
                </a:extLst>
              </a:tr>
            </a:tbl>
          </a:graphicData>
        </a:graphic>
      </p:graphicFrame>
      <p:sp>
        <p:nvSpPr>
          <p:cNvPr id="6" name="TextBox 5">
            <a:extLst>
              <a:ext uri="{FF2B5EF4-FFF2-40B4-BE49-F238E27FC236}">
                <a16:creationId xmlns:a16="http://schemas.microsoft.com/office/drawing/2014/main" id="{38E06592-79C0-F44D-4BE7-7AC7C99BE45F}"/>
              </a:ext>
            </a:extLst>
          </p:cNvPr>
          <p:cNvSpPr txBox="1"/>
          <p:nvPr/>
        </p:nvSpPr>
        <p:spPr>
          <a:xfrm>
            <a:off x="3810001" y="2342147"/>
            <a:ext cx="376989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14400" indent="-342900" rtl="0">
              <a:buFont typeface="Arial,Sans-Serif"/>
              <a:buChar char="•"/>
            </a:pPr>
            <a:r>
              <a:rPr lang="en-US" sz="2000" dirty="0">
                <a:latin typeface="Gill Sans MT"/>
                <a:cs typeface="Arial"/>
              </a:rPr>
              <a:t>56% of circuits</a:t>
            </a:r>
          </a:p>
          <a:p>
            <a:pPr marL="914400" indent="-342900" rtl="0">
              <a:buFont typeface="Arial,Sans-Serif"/>
              <a:buChar char="•"/>
            </a:pPr>
            <a:r>
              <a:rPr lang="en-US" sz="2000" dirty="0">
                <a:latin typeface="Gill Sans MT"/>
                <a:cs typeface="Arial"/>
              </a:rPr>
              <a:t>84% of customers</a:t>
            </a:r>
          </a:p>
        </p:txBody>
      </p:sp>
    </p:spTree>
    <p:extLst>
      <p:ext uri="{BB962C8B-B14F-4D97-AF65-F5344CB8AC3E}">
        <p14:creationId xmlns:p14="http://schemas.microsoft.com/office/powerpoint/2010/main" val="3885666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296579" y="2035842"/>
            <a:ext cx="6603672" cy="4439036"/>
          </a:xfrm>
          <a:prstGeom prst="rect">
            <a:avLst/>
          </a:prstGeom>
        </p:spPr>
        <p:txBody>
          <a:bodyPr vert="horz" wrap="square" lIns="0" tIns="47625" rIns="0" bIns="0" rtlCol="0" anchor="t">
            <a:spAutoFit/>
          </a:bodyPr>
          <a:lstStyle/>
          <a:p>
            <a:pPr marL="457200" indent="-457200">
              <a:spcBef>
                <a:spcPts val="2000"/>
              </a:spcBef>
              <a:buAutoNum type="arabicPeriod"/>
            </a:pPr>
            <a:r>
              <a:rPr lang="en-US" b="1" dirty="0">
                <a:solidFill>
                  <a:schemeClr val="tx1"/>
                </a:solidFill>
                <a:latin typeface="Gill Sans MT"/>
              </a:rPr>
              <a:t>Identify –</a:t>
            </a:r>
            <a:r>
              <a:rPr lang="en-US" dirty="0">
                <a:solidFill>
                  <a:schemeClr val="tx1"/>
                </a:solidFill>
                <a:latin typeface="Gill Sans MT"/>
              </a:rPr>
              <a:t> For any event involving DA devices that results in system reconfiguration on the 4kV, 12kV, and 34kV</a:t>
            </a:r>
            <a:r>
              <a:rPr lang="en-US" b="0" i="0" dirty="0">
                <a:solidFill>
                  <a:schemeClr val="tx1"/>
                </a:solidFill>
                <a:effectLst/>
                <a:latin typeface="Gill Sans MT"/>
              </a:rPr>
              <a:t>, an event record</a:t>
            </a:r>
            <a:r>
              <a:rPr lang="en-US" dirty="0">
                <a:solidFill>
                  <a:schemeClr val="tx1"/>
                </a:solidFill>
                <a:latin typeface="Gill Sans MT"/>
              </a:rPr>
              <a:t> needs to be generated and</a:t>
            </a:r>
            <a:r>
              <a:rPr lang="en-US" b="0" i="0" dirty="0">
                <a:solidFill>
                  <a:schemeClr val="tx1"/>
                </a:solidFill>
                <a:effectLst/>
                <a:latin typeface="Gill Sans MT"/>
              </a:rPr>
              <a:t> stored in a central repository. </a:t>
            </a:r>
            <a:endParaRPr lang="en-US" dirty="0">
              <a:solidFill>
                <a:schemeClr val="tx1"/>
              </a:solidFill>
            </a:endParaRPr>
          </a:p>
          <a:p>
            <a:pPr marL="457200" indent="-457200">
              <a:spcBef>
                <a:spcPts val="2000"/>
              </a:spcBef>
              <a:buAutoNum type="arabicPeriod"/>
            </a:pPr>
            <a:r>
              <a:rPr lang="en-US" b="1" dirty="0">
                <a:solidFill>
                  <a:schemeClr val="tx1"/>
                </a:solidFill>
                <a:latin typeface="Gill Sans MT"/>
              </a:rPr>
              <a:t>Analyze – </a:t>
            </a:r>
            <a:r>
              <a:rPr lang="en-US" dirty="0">
                <a:solidFill>
                  <a:schemeClr val="tx1"/>
                </a:solidFill>
                <a:latin typeface="Gill Sans MT"/>
              </a:rPr>
              <a:t>The DA Engineering team then analyzes each event and validates the proper operation of automated devices. For each event, the number of Avoided Customers Interrupted (ACI) is calculated. ACI is the number of customers that would have otherwise experienced an outage were DA not installed. ACI</a:t>
            </a:r>
            <a:r>
              <a:rPr lang="en-US" b="0" i="0" dirty="0">
                <a:solidFill>
                  <a:schemeClr val="tx1"/>
                </a:solidFill>
                <a:effectLst/>
                <a:latin typeface="Gill Sans MT"/>
              </a:rPr>
              <a:t> </a:t>
            </a:r>
            <a:r>
              <a:rPr lang="en-US" dirty="0">
                <a:solidFill>
                  <a:schemeClr val="tx1"/>
                </a:solidFill>
                <a:latin typeface="Gill Sans MT"/>
              </a:rPr>
              <a:t>is </a:t>
            </a:r>
            <a:r>
              <a:rPr lang="en-US" b="0" i="0" dirty="0">
                <a:solidFill>
                  <a:schemeClr val="tx1"/>
                </a:solidFill>
                <a:effectLst/>
                <a:latin typeface="Gill Sans MT"/>
              </a:rPr>
              <a:t>crucial</a:t>
            </a:r>
            <a:r>
              <a:rPr lang="en-US" dirty="0">
                <a:solidFill>
                  <a:schemeClr val="tx1"/>
                </a:solidFill>
                <a:latin typeface="Gill Sans MT"/>
              </a:rPr>
              <a:t> in</a:t>
            </a:r>
            <a:r>
              <a:rPr lang="en-US" b="0" i="0" dirty="0">
                <a:solidFill>
                  <a:schemeClr val="tx1"/>
                </a:solidFill>
                <a:effectLst/>
                <a:latin typeface="Gill Sans MT"/>
              </a:rPr>
              <a:t> </a:t>
            </a:r>
            <a:r>
              <a:rPr lang="en-US" dirty="0">
                <a:solidFill>
                  <a:schemeClr val="tx1"/>
                </a:solidFill>
                <a:latin typeface="Gill Sans MT"/>
              </a:rPr>
              <a:t>telling</a:t>
            </a:r>
            <a:r>
              <a:rPr lang="en-US" b="0" i="0" dirty="0">
                <a:solidFill>
                  <a:schemeClr val="tx1"/>
                </a:solidFill>
                <a:effectLst/>
                <a:latin typeface="Gill Sans MT"/>
              </a:rPr>
              <a:t> the story of DA’s impact on system reliability and</a:t>
            </a:r>
            <a:r>
              <a:rPr lang="en-US" dirty="0">
                <a:solidFill>
                  <a:schemeClr val="tx1"/>
                </a:solidFill>
                <a:latin typeface="Gill Sans MT"/>
              </a:rPr>
              <a:t> in planning</a:t>
            </a:r>
            <a:r>
              <a:rPr lang="en-US" b="0" i="0" dirty="0">
                <a:solidFill>
                  <a:schemeClr val="tx1"/>
                </a:solidFill>
                <a:effectLst/>
                <a:latin typeface="Gill Sans MT"/>
              </a:rPr>
              <a:t> for future installation of additional devices.</a:t>
            </a:r>
            <a:r>
              <a:rPr lang="en-US" dirty="0">
                <a:solidFill>
                  <a:schemeClr val="tx1"/>
                </a:solidFill>
                <a:latin typeface="Gill Sans MT"/>
              </a:rPr>
              <a:t> </a:t>
            </a:r>
            <a:endParaRPr lang="en-US" dirty="0">
              <a:solidFill>
                <a:schemeClr val="tx1"/>
              </a:solidFill>
            </a:endParaRPr>
          </a:p>
          <a:p>
            <a:pPr marL="457200" indent="-457200">
              <a:spcBef>
                <a:spcPts val="2000"/>
              </a:spcBef>
              <a:buAutoNum type="arabicPeriod"/>
            </a:pPr>
            <a:r>
              <a:rPr lang="en-US" b="1" dirty="0">
                <a:solidFill>
                  <a:schemeClr val="tx1"/>
                </a:solidFill>
                <a:latin typeface="Gill Sans MT"/>
              </a:rPr>
              <a:t>Act –</a:t>
            </a:r>
            <a:r>
              <a:rPr lang="en-US" dirty="0">
                <a:solidFill>
                  <a:schemeClr val="tx1"/>
                </a:solidFill>
                <a:latin typeface="Gill Sans MT"/>
              </a:rPr>
              <a:t> Corrective action can be taken immediately if the event analysis indicates a mis-operation of DA devices. Event analysis helps us better understand our system, leading to improved overall system performance and reliability.</a:t>
            </a:r>
            <a:endParaRPr lang="en-US" dirty="0">
              <a:solidFill>
                <a:srgbClr val="FF0000"/>
              </a:solidFill>
            </a:endParaRPr>
          </a:p>
        </p:txBody>
      </p:sp>
      <p:pic>
        <p:nvPicPr>
          <p:cNvPr id="6" name="object 2" descr="A blue and white logo&#10;&#10;AI-generated content may be incorrect.">
            <a:extLst>
              <a:ext uri="{FF2B5EF4-FFF2-40B4-BE49-F238E27FC236}">
                <a16:creationId xmlns:a16="http://schemas.microsoft.com/office/drawing/2014/main" id="{F5F26036-0E86-E018-3FCB-BFE476022DAB}"/>
              </a:ext>
            </a:extLst>
          </p:cNvPr>
          <p:cNvPicPr/>
          <p:nvPr/>
        </p:nvPicPr>
        <p:blipFill>
          <a:blip r:embed="rId3" cstate="print"/>
          <a:stretch>
            <a:fillRect/>
          </a:stretch>
        </p:blipFill>
        <p:spPr>
          <a:xfrm>
            <a:off x="292607" y="316991"/>
            <a:ext cx="2267711" cy="560831"/>
          </a:xfrm>
          <a:prstGeom prst="rect">
            <a:avLst/>
          </a:prstGeom>
        </p:spPr>
      </p:pic>
      <p:sp>
        <p:nvSpPr>
          <p:cNvPr id="12" name="object 3">
            <a:extLst>
              <a:ext uri="{FF2B5EF4-FFF2-40B4-BE49-F238E27FC236}">
                <a16:creationId xmlns:a16="http://schemas.microsoft.com/office/drawing/2014/main" id="{B33E5972-F905-AF31-3F54-1BB2D68DF782}"/>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a:t>DA Logs – Overview</a:t>
            </a:r>
            <a:endParaRPr lang="en-US"/>
          </a:p>
        </p:txBody>
      </p:sp>
      <p:graphicFrame>
        <p:nvGraphicFramePr>
          <p:cNvPr id="3" name="Table 2">
            <a:extLst>
              <a:ext uri="{FF2B5EF4-FFF2-40B4-BE49-F238E27FC236}">
                <a16:creationId xmlns:a16="http://schemas.microsoft.com/office/drawing/2014/main" id="{B81EFA00-4A00-9688-074F-C1917AFA3FD0}"/>
              </a:ext>
            </a:extLst>
          </p:cNvPr>
          <p:cNvGraphicFramePr>
            <a:graphicFrameLocks noGrp="1"/>
          </p:cNvGraphicFramePr>
          <p:nvPr>
            <p:extLst>
              <p:ext uri="{D42A27DB-BD31-4B8C-83A1-F6EECF244321}">
                <p14:modId xmlns:p14="http://schemas.microsoft.com/office/powerpoint/2010/main" val="2486695769"/>
              </p:ext>
            </p:extLst>
          </p:nvPr>
        </p:nvGraphicFramePr>
        <p:xfrm>
          <a:off x="7315200" y="2035494"/>
          <a:ext cx="4280024" cy="4162039"/>
        </p:xfrm>
        <a:graphic>
          <a:graphicData uri="http://schemas.openxmlformats.org/drawingml/2006/table">
            <a:tbl>
              <a:tblPr firstRow="1" bandRow="1">
                <a:tableStyleId>{5C22544A-7EE6-4342-B048-85BDC9FD1C3A}</a:tableStyleId>
              </a:tblPr>
              <a:tblGrid>
                <a:gridCol w="470024">
                  <a:extLst>
                    <a:ext uri="{9D8B030D-6E8A-4147-A177-3AD203B41FA5}">
                      <a16:colId xmlns:a16="http://schemas.microsoft.com/office/drawing/2014/main" val="3363399143"/>
                    </a:ext>
                  </a:extLst>
                </a:gridCol>
                <a:gridCol w="564070">
                  <a:extLst>
                    <a:ext uri="{9D8B030D-6E8A-4147-A177-3AD203B41FA5}">
                      <a16:colId xmlns:a16="http://schemas.microsoft.com/office/drawing/2014/main" val="3323594022"/>
                    </a:ext>
                  </a:extLst>
                </a:gridCol>
                <a:gridCol w="470218">
                  <a:extLst>
                    <a:ext uri="{9D8B030D-6E8A-4147-A177-3AD203B41FA5}">
                      <a16:colId xmlns:a16="http://schemas.microsoft.com/office/drawing/2014/main" val="4020960382"/>
                    </a:ext>
                  </a:extLst>
                </a:gridCol>
                <a:gridCol w="565912">
                  <a:extLst>
                    <a:ext uri="{9D8B030D-6E8A-4147-A177-3AD203B41FA5}">
                      <a16:colId xmlns:a16="http://schemas.microsoft.com/office/drawing/2014/main" val="1442649982"/>
                    </a:ext>
                  </a:extLst>
                </a:gridCol>
                <a:gridCol w="471805">
                  <a:extLst>
                    <a:ext uri="{9D8B030D-6E8A-4147-A177-3AD203B41FA5}">
                      <a16:colId xmlns:a16="http://schemas.microsoft.com/office/drawing/2014/main" val="230448418"/>
                    </a:ext>
                  </a:extLst>
                </a:gridCol>
                <a:gridCol w="598805">
                  <a:extLst>
                    <a:ext uri="{9D8B030D-6E8A-4147-A177-3AD203B41FA5}">
                      <a16:colId xmlns:a16="http://schemas.microsoft.com/office/drawing/2014/main" val="2013578441"/>
                    </a:ext>
                  </a:extLst>
                </a:gridCol>
                <a:gridCol w="534098">
                  <a:extLst>
                    <a:ext uri="{9D8B030D-6E8A-4147-A177-3AD203B41FA5}">
                      <a16:colId xmlns:a16="http://schemas.microsoft.com/office/drawing/2014/main" val="1089004859"/>
                    </a:ext>
                  </a:extLst>
                </a:gridCol>
                <a:gridCol w="605092">
                  <a:extLst>
                    <a:ext uri="{9D8B030D-6E8A-4147-A177-3AD203B41FA5}">
                      <a16:colId xmlns:a16="http://schemas.microsoft.com/office/drawing/2014/main" val="1290438955"/>
                    </a:ext>
                  </a:extLst>
                </a:gridCol>
              </a:tblGrid>
              <a:tr h="594577">
                <a:tc>
                  <a:txBody>
                    <a:bodyPr/>
                    <a:lstStyle/>
                    <a:p>
                      <a:endParaRPr lang="en-US"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Circuit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Event Date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Hour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Minute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ACI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solidFill>
                            <a:schemeClr val="tx1"/>
                          </a:solidFill>
                        </a:rPr>
                        <a:t>Missed ACI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extLst>
                  <a:ext uri="{0D108BD9-81ED-4DB2-BD59-A6C34878D82A}">
                    <a16:rowId xmlns:a16="http://schemas.microsoft.com/office/drawing/2014/main" val="1582439030"/>
                  </a:ext>
                </a:extLst>
              </a:tr>
              <a:tr h="594577">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A123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4kV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1/1/25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23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extLst>
                  <a:ext uri="{0D108BD9-81ED-4DB2-BD59-A6C34878D82A}">
                    <a16:rowId xmlns:a16="http://schemas.microsoft.com/office/drawing/2014/main" val="1867911161"/>
                  </a:ext>
                </a:extLst>
              </a:tr>
              <a:tr h="594577">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t>B345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12kV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1/1/25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extLst>
                  <a:ext uri="{0D108BD9-81ED-4DB2-BD59-A6C34878D82A}">
                    <a16:rowId xmlns:a16="http://schemas.microsoft.com/office/drawing/2014/main" val="195437675"/>
                  </a:ext>
                </a:extLst>
              </a:tr>
              <a:tr h="594577">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t>C678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12kV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1/2/25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47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extLst>
                  <a:ext uri="{0D108BD9-81ED-4DB2-BD59-A6C34878D82A}">
                    <a16:rowId xmlns:a16="http://schemas.microsoft.com/office/drawing/2014/main" val="2641301423"/>
                  </a:ext>
                </a:extLst>
              </a:tr>
              <a:tr h="594577">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t>A123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4kV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1/2/25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33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extLst>
                  <a:ext uri="{0D108BD9-81ED-4DB2-BD59-A6C34878D82A}">
                    <a16:rowId xmlns:a16="http://schemas.microsoft.com/office/drawing/2014/main" val="2042273026"/>
                  </a:ext>
                </a:extLst>
              </a:tr>
              <a:tr h="594577">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t>D910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12kV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1/3/25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r>
                        <a:rPr lang="en-US" sz="1000" dirty="0"/>
                        <a:t>54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BBD"/>
                    </a:solidFill>
                  </a:tcPr>
                </a:tc>
                <a:extLst>
                  <a:ext uri="{0D108BD9-81ED-4DB2-BD59-A6C34878D82A}">
                    <a16:rowId xmlns:a16="http://schemas.microsoft.com/office/drawing/2014/main" val="1782857273"/>
                  </a:ext>
                </a:extLst>
              </a:tr>
              <a:tr h="594577">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t>L1111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34kV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1/3/25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22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r>
                        <a:rPr lang="en-US" sz="1000" dirty="0"/>
                        <a:t>19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tc>
                  <a:txBody>
                    <a:bodyPr/>
                    <a:lstStyle/>
                    <a:p>
                      <a:endParaRPr lang="en-U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6E8"/>
                    </a:solidFill>
                  </a:tcPr>
                </a:tc>
                <a:extLst>
                  <a:ext uri="{0D108BD9-81ED-4DB2-BD59-A6C34878D82A}">
                    <a16:rowId xmlns:a16="http://schemas.microsoft.com/office/drawing/2014/main" val="1367657665"/>
                  </a:ext>
                </a:extLst>
              </a:tr>
            </a:tbl>
          </a:graphicData>
        </a:graphic>
      </p:graphicFrame>
      <p:pic>
        <p:nvPicPr>
          <p:cNvPr id="7" name="Picture 6">
            <a:extLst>
              <a:ext uri="{FF2B5EF4-FFF2-40B4-BE49-F238E27FC236}">
                <a16:creationId xmlns:a16="http://schemas.microsoft.com/office/drawing/2014/main" id="{FB7389BB-7225-A9A9-F0C8-6E59B89D9614}"/>
              </a:ext>
            </a:extLst>
          </p:cNvPr>
          <p:cNvPicPr>
            <a:picLocks noChangeAspect="1"/>
          </p:cNvPicPr>
          <p:nvPr/>
        </p:nvPicPr>
        <p:blipFill rotWithShape="1">
          <a:blip r:embed="rId4"/>
          <a:srcRect l="31972" t="28344" r="30613" b="8164"/>
          <a:stretch/>
        </p:blipFill>
        <p:spPr>
          <a:xfrm>
            <a:off x="7482201" y="2815124"/>
            <a:ext cx="150288" cy="191276"/>
          </a:xfrm>
          <a:prstGeom prst="rect">
            <a:avLst/>
          </a:prstGeom>
        </p:spPr>
      </p:pic>
      <p:pic>
        <p:nvPicPr>
          <p:cNvPr id="8" name="Picture 7">
            <a:extLst>
              <a:ext uri="{FF2B5EF4-FFF2-40B4-BE49-F238E27FC236}">
                <a16:creationId xmlns:a16="http://schemas.microsoft.com/office/drawing/2014/main" id="{2BFDC53D-8F28-29DA-79EA-F0CF11F21A82}"/>
              </a:ext>
            </a:extLst>
          </p:cNvPr>
          <p:cNvPicPr>
            <a:picLocks noChangeAspect="1"/>
          </p:cNvPicPr>
          <p:nvPr/>
        </p:nvPicPr>
        <p:blipFill rotWithShape="1">
          <a:blip r:embed="rId4"/>
          <a:srcRect l="31972" t="28344" r="30613" b="8164"/>
          <a:stretch/>
        </p:blipFill>
        <p:spPr>
          <a:xfrm>
            <a:off x="7482536" y="3424724"/>
            <a:ext cx="150288" cy="191276"/>
          </a:xfrm>
          <a:prstGeom prst="rect">
            <a:avLst/>
          </a:prstGeom>
        </p:spPr>
      </p:pic>
      <p:pic>
        <p:nvPicPr>
          <p:cNvPr id="9" name="Picture 8">
            <a:extLst>
              <a:ext uri="{FF2B5EF4-FFF2-40B4-BE49-F238E27FC236}">
                <a16:creationId xmlns:a16="http://schemas.microsoft.com/office/drawing/2014/main" id="{893C3E76-70A3-BC6A-9D51-C47F92863E9F}"/>
              </a:ext>
            </a:extLst>
          </p:cNvPr>
          <p:cNvPicPr>
            <a:picLocks noChangeAspect="1"/>
          </p:cNvPicPr>
          <p:nvPr/>
        </p:nvPicPr>
        <p:blipFill rotWithShape="1">
          <a:blip r:embed="rId4"/>
          <a:srcRect l="31972" t="28344" r="30613" b="8164"/>
          <a:stretch/>
        </p:blipFill>
        <p:spPr>
          <a:xfrm>
            <a:off x="7482536" y="4034324"/>
            <a:ext cx="150288" cy="191276"/>
          </a:xfrm>
          <a:prstGeom prst="rect">
            <a:avLst/>
          </a:prstGeom>
        </p:spPr>
      </p:pic>
      <p:pic>
        <p:nvPicPr>
          <p:cNvPr id="10" name="Picture 9">
            <a:extLst>
              <a:ext uri="{FF2B5EF4-FFF2-40B4-BE49-F238E27FC236}">
                <a16:creationId xmlns:a16="http://schemas.microsoft.com/office/drawing/2014/main" id="{48359516-1E0A-340D-448D-6375EE0198F4}"/>
              </a:ext>
            </a:extLst>
          </p:cNvPr>
          <p:cNvPicPr>
            <a:picLocks noChangeAspect="1"/>
          </p:cNvPicPr>
          <p:nvPr/>
        </p:nvPicPr>
        <p:blipFill rotWithShape="1">
          <a:blip r:embed="rId4"/>
          <a:srcRect l="31972" t="28344" r="30613" b="8164"/>
          <a:stretch/>
        </p:blipFill>
        <p:spPr>
          <a:xfrm>
            <a:off x="7482536" y="4605048"/>
            <a:ext cx="150288" cy="191276"/>
          </a:xfrm>
          <a:prstGeom prst="rect">
            <a:avLst/>
          </a:prstGeom>
        </p:spPr>
      </p:pic>
      <p:pic>
        <p:nvPicPr>
          <p:cNvPr id="11" name="Picture 10">
            <a:extLst>
              <a:ext uri="{FF2B5EF4-FFF2-40B4-BE49-F238E27FC236}">
                <a16:creationId xmlns:a16="http://schemas.microsoft.com/office/drawing/2014/main" id="{360DB642-E6BE-E401-7576-5B8A169A22AD}"/>
              </a:ext>
            </a:extLst>
          </p:cNvPr>
          <p:cNvPicPr>
            <a:picLocks noChangeAspect="1"/>
          </p:cNvPicPr>
          <p:nvPr/>
        </p:nvPicPr>
        <p:blipFill rotWithShape="1">
          <a:blip r:embed="rId4"/>
          <a:srcRect l="31972" t="28344" r="30613" b="8164"/>
          <a:stretch/>
        </p:blipFill>
        <p:spPr>
          <a:xfrm>
            <a:off x="7482536" y="5214648"/>
            <a:ext cx="150288" cy="191276"/>
          </a:xfrm>
          <a:prstGeom prst="rect">
            <a:avLst/>
          </a:prstGeom>
        </p:spPr>
      </p:pic>
      <p:pic>
        <p:nvPicPr>
          <p:cNvPr id="13" name="Picture 12">
            <a:extLst>
              <a:ext uri="{FF2B5EF4-FFF2-40B4-BE49-F238E27FC236}">
                <a16:creationId xmlns:a16="http://schemas.microsoft.com/office/drawing/2014/main" id="{6153EE4D-F2DD-F9E7-3DB3-7563C3C657F3}"/>
              </a:ext>
            </a:extLst>
          </p:cNvPr>
          <p:cNvPicPr>
            <a:picLocks noChangeAspect="1"/>
          </p:cNvPicPr>
          <p:nvPr/>
        </p:nvPicPr>
        <p:blipFill rotWithShape="1">
          <a:blip r:embed="rId4"/>
          <a:srcRect l="31972" t="28344" r="30613" b="8164"/>
          <a:stretch/>
        </p:blipFill>
        <p:spPr>
          <a:xfrm>
            <a:off x="7482536" y="5824248"/>
            <a:ext cx="150288" cy="19127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292607" y="316991"/>
            <a:ext cx="2267711" cy="560831"/>
          </a:xfrm>
          <a:prstGeom prst="rect">
            <a:avLst/>
          </a:prstGeom>
        </p:spPr>
      </p:pic>
      <p:sp>
        <p:nvSpPr>
          <p:cNvPr id="4" name="object 4"/>
          <p:cNvSpPr txBox="1"/>
          <p:nvPr/>
        </p:nvSpPr>
        <p:spPr>
          <a:xfrm>
            <a:off x="838200" y="2881106"/>
            <a:ext cx="4496001" cy="2202526"/>
          </a:xfrm>
          <a:prstGeom prst="rect">
            <a:avLst/>
          </a:prstGeom>
        </p:spPr>
        <p:txBody>
          <a:bodyPr vert="horz" wrap="square" lIns="0" tIns="47625" rIns="0" bIns="0" rtlCol="0" anchor="t">
            <a:spAutoFit/>
          </a:bodyPr>
          <a:lstStyle/>
          <a:p>
            <a:r>
              <a:rPr lang="en-US" sz="2000" b="1" dirty="0">
                <a:effectLst/>
                <a:latin typeface="Gill Sans MT"/>
              </a:rPr>
              <a:t>Outage Tickets:</a:t>
            </a:r>
            <a:endParaRPr lang="en-US" sz="2000" b="1" dirty="0">
              <a:latin typeface="Gill Sans MT"/>
            </a:endParaRPr>
          </a:p>
          <a:p>
            <a:pPr marL="342900" indent="-342900">
              <a:buFont typeface="Arial" panose="020B0604020202020204" pitchFamily="34" charset="0"/>
              <a:buChar char="•"/>
            </a:pPr>
            <a:r>
              <a:rPr lang="en-US" sz="2000" dirty="0">
                <a:latin typeface="Gill Sans MT"/>
              </a:rPr>
              <a:t>Customer calls</a:t>
            </a:r>
          </a:p>
          <a:p>
            <a:pPr marL="342900" indent="-342900">
              <a:buFont typeface="Arial" panose="020B0604020202020204" pitchFamily="34" charset="0"/>
              <a:buChar char="•"/>
            </a:pPr>
            <a:r>
              <a:rPr lang="en-US" sz="2000" dirty="0">
                <a:latin typeface="Gill Sans MT"/>
              </a:rPr>
              <a:t>SCADA</a:t>
            </a:r>
            <a:endParaRPr lang="en-US" sz="2000" dirty="0">
              <a:highlight>
                <a:srgbClr val="FFFF00"/>
              </a:highlight>
              <a:latin typeface="Gill Sans MT"/>
            </a:endParaRPr>
          </a:p>
          <a:p>
            <a:pPr marL="342900" indent="-342900">
              <a:buFont typeface="Arial" panose="020B0604020202020204" pitchFamily="34" charset="0"/>
              <a:buChar char="•"/>
            </a:pPr>
            <a:r>
              <a:rPr lang="en-US" sz="2000" dirty="0">
                <a:latin typeface="Gill Sans MT"/>
              </a:rPr>
              <a:t>AMI meters</a:t>
            </a:r>
            <a:endParaRPr lang="en-US" sz="2000" dirty="0">
              <a:effectLst/>
              <a:latin typeface="Gill Sans MT"/>
            </a:endParaRPr>
          </a:p>
          <a:p>
            <a:endParaRPr lang="en-US" sz="2000" dirty="0">
              <a:effectLst/>
              <a:latin typeface="Gill Sans MT"/>
            </a:endParaRPr>
          </a:p>
          <a:p>
            <a:r>
              <a:rPr lang="en-US" sz="2000" dirty="0">
                <a:latin typeface="Gill Sans MT"/>
              </a:rPr>
              <a:t>This method will not capture events with no sustained customer outages</a:t>
            </a:r>
          </a:p>
        </p:txBody>
      </p:sp>
      <p:sp>
        <p:nvSpPr>
          <p:cNvPr id="5" name="object 4">
            <a:extLst>
              <a:ext uri="{FF2B5EF4-FFF2-40B4-BE49-F238E27FC236}">
                <a16:creationId xmlns:a16="http://schemas.microsoft.com/office/drawing/2014/main" id="{A8AB09A6-8BC4-EFBD-A06E-4CC963999CD1}"/>
              </a:ext>
            </a:extLst>
          </p:cNvPr>
          <p:cNvSpPr txBox="1"/>
          <p:nvPr/>
        </p:nvSpPr>
        <p:spPr>
          <a:xfrm>
            <a:off x="5791200" y="2881106"/>
            <a:ext cx="4295191" cy="2202526"/>
          </a:xfrm>
          <a:prstGeom prst="rect">
            <a:avLst/>
          </a:prstGeom>
        </p:spPr>
        <p:txBody>
          <a:bodyPr vert="horz" wrap="square" lIns="0" tIns="47625" rIns="0" bIns="0" rtlCol="0" anchor="t">
            <a:spAutoFit/>
          </a:bodyPr>
          <a:lstStyle/>
          <a:p>
            <a:r>
              <a:rPr lang="en-US" sz="2000" b="1" dirty="0">
                <a:effectLst/>
                <a:latin typeface="Gill Sans MT"/>
              </a:rPr>
              <a:t>Device Operation Logs:</a:t>
            </a:r>
          </a:p>
          <a:p>
            <a:pPr marL="342900" indent="-342900">
              <a:buFont typeface="Arial" panose="020B0604020202020204" pitchFamily="34" charset="0"/>
              <a:buChar char="•"/>
            </a:pPr>
            <a:r>
              <a:rPr lang="en-US" sz="2000" dirty="0">
                <a:effectLst/>
                <a:latin typeface="Gill Sans MT"/>
              </a:rPr>
              <a:t>DA device </a:t>
            </a:r>
            <a:r>
              <a:rPr lang="en-US" sz="2000" dirty="0">
                <a:latin typeface="Gill Sans MT"/>
              </a:rPr>
              <a:t>operations (open/close)</a:t>
            </a:r>
          </a:p>
          <a:p>
            <a:pPr marL="342900" indent="-342900">
              <a:buFont typeface="Arial" panose="020B0604020202020204" pitchFamily="34" charset="0"/>
              <a:buChar char="•"/>
            </a:pPr>
            <a:r>
              <a:rPr lang="en-US" sz="2000" dirty="0">
                <a:effectLst/>
                <a:latin typeface="Gill Sans MT"/>
              </a:rPr>
              <a:t>An event is logged if a DA device opens and stays open for 5 minutes</a:t>
            </a:r>
          </a:p>
          <a:p>
            <a:endParaRPr lang="en-US" sz="2000" dirty="0">
              <a:effectLst/>
              <a:latin typeface="Gill Sans MT"/>
            </a:endParaRPr>
          </a:p>
          <a:p>
            <a:r>
              <a:rPr lang="en-US" sz="2000" dirty="0">
                <a:latin typeface="Gill Sans MT"/>
              </a:rPr>
              <a:t>This method will not capture events with no DA device operations</a:t>
            </a:r>
            <a:endParaRPr lang="en-US" sz="2000" dirty="0">
              <a:highlight>
                <a:srgbClr val="FFFF00"/>
              </a:highlight>
              <a:latin typeface="Gill Sans MT"/>
            </a:endParaRPr>
          </a:p>
        </p:txBody>
      </p:sp>
      <p:sp>
        <p:nvSpPr>
          <p:cNvPr id="10" name="object 3">
            <a:extLst>
              <a:ext uri="{FF2B5EF4-FFF2-40B4-BE49-F238E27FC236}">
                <a16:creationId xmlns:a16="http://schemas.microsoft.com/office/drawing/2014/main" id="{4869D960-864B-97DB-D37A-D7B57D25AA5B}"/>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a:t>DA Logs – Identifying Events</a:t>
            </a:r>
          </a:p>
        </p:txBody>
      </p:sp>
      <p:sp>
        <p:nvSpPr>
          <p:cNvPr id="3" name="object 4">
            <a:extLst>
              <a:ext uri="{FF2B5EF4-FFF2-40B4-BE49-F238E27FC236}">
                <a16:creationId xmlns:a16="http://schemas.microsoft.com/office/drawing/2014/main" id="{8CD7FDCD-ECFA-DB6C-3C56-180BADAE1307}"/>
              </a:ext>
            </a:extLst>
          </p:cNvPr>
          <p:cNvSpPr txBox="1"/>
          <p:nvPr/>
        </p:nvSpPr>
        <p:spPr>
          <a:xfrm>
            <a:off x="296578" y="2045175"/>
            <a:ext cx="10718131" cy="355867"/>
          </a:xfrm>
          <a:prstGeom prst="rect">
            <a:avLst/>
          </a:prstGeom>
        </p:spPr>
        <p:txBody>
          <a:bodyPr vert="horz" wrap="square" lIns="0" tIns="47625" rIns="0" bIns="0" rtlCol="0" anchor="t">
            <a:spAutoFit/>
          </a:bodyPr>
          <a:lstStyle/>
          <a:p>
            <a:pPr>
              <a:spcBef>
                <a:spcPts val="2000"/>
              </a:spcBef>
            </a:pPr>
            <a:r>
              <a:rPr lang="en-US" sz="2000" dirty="0">
                <a:latin typeface="Gill Sans MT"/>
              </a:rPr>
              <a:t>Event records are generated by two methods:</a:t>
            </a:r>
          </a:p>
        </p:txBody>
      </p:sp>
      <p:sp>
        <p:nvSpPr>
          <p:cNvPr id="8" name="object 4">
            <a:extLst>
              <a:ext uri="{FF2B5EF4-FFF2-40B4-BE49-F238E27FC236}">
                <a16:creationId xmlns:a16="http://schemas.microsoft.com/office/drawing/2014/main" id="{BC1823D8-BC72-04A9-690D-75F14D15604F}"/>
              </a:ext>
            </a:extLst>
          </p:cNvPr>
          <p:cNvSpPr txBox="1"/>
          <p:nvPr/>
        </p:nvSpPr>
        <p:spPr>
          <a:xfrm>
            <a:off x="289877" y="5615861"/>
            <a:ext cx="10718131" cy="663643"/>
          </a:xfrm>
          <a:prstGeom prst="rect">
            <a:avLst/>
          </a:prstGeom>
        </p:spPr>
        <p:txBody>
          <a:bodyPr vert="horz" wrap="square" lIns="0" tIns="47625" rIns="0" bIns="0" rtlCol="0" anchor="t">
            <a:spAutoFit/>
          </a:bodyPr>
          <a:lstStyle/>
          <a:p>
            <a:pPr>
              <a:spcBef>
                <a:spcPts val="2000"/>
              </a:spcBef>
            </a:pPr>
            <a:r>
              <a:rPr lang="en-US" sz="2000" dirty="0">
                <a:latin typeface="Gill Sans MT"/>
              </a:rPr>
              <a:t>Both methods are required to capture all events involving DA on the distribution system. These events are then stored in a central repository for review by the DA Engineers.</a:t>
            </a:r>
          </a:p>
        </p:txBody>
      </p:sp>
      <p:cxnSp>
        <p:nvCxnSpPr>
          <p:cNvPr id="11" name="Straight Connector 10">
            <a:extLst>
              <a:ext uri="{FF2B5EF4-FFF2-40B4-BE49-F238E27FC236}">
                <a16:creationId xmlns:a16="http://schemas.microsoft.com/office/drawing/2014/main" id="{CD49AD64-A712-F1C2-0032-20E2F899EB31}"/>
              </a:ext>
            </a:extLst>
          </p:cNvPr>
          <p:cNvCxnSpPr>
            <a:cxnSpLocks/>
          </p:cNvCxnSpPr>
          <p:nvPr/>
        </p:nvCxnSpPr>
        <p:spPr>
          <a:xfrm>
            <a:off x="5562600" y="2881106"/>
            <a:ext cx="0" cy="2202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9F3FBE0-9FA0-FF9E-D02C-BABC18183E2D}"/>
              </a:ext>
            </a:extLst>
          </p:cNvPr>
          <p:cNvCxnSpPr>
            <a:cxnSpLocks/>
          </p:cNvCxnSpPr>
          <p:nvPr/>
        </p:nvCxnSpPr>
        <p:spPr>
          <a:xfrm>
            <a:off x="609600" y="2881106"/>
            <a:ext cx="0" cy="2202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BE6A0D68-4A5D-FE4E-A617-4805B6530306}"/>
              </a:ext>
            </a:extLst>
          </p:cNvPr>
          <p:cNvGrpSpPr/>
          <p:nvPr/>
        </p:nvGrpSpPr>
        <p:grpSpPr>
          <a:xfrm>
            <a:off x="9168996" y="316991"/>
            <a:ext cx="2609954" cy="2469934"/>
            <a:chOff x="9159664" y="329068"/>
            <a:chExt cx="2609954" cy="2469934"/>
          </a:xfrm>
        </p:grpSpPr>
        <p:sp>
          <p:nvSpPr>
            <p:cNvPr id="6" name="TextBox 5">
              <a:extLst>
                <a:ext uri="{FF2B5EF4-FFF2-40B4-BE49-F238E27FC236}">
                  <a16:creationId xmlns:a16="http://schemas.microsoft.com/office/drawing/2014/main" id="{3B21F4C4-CA5A-D29D-88C8-6EB79B3E1A44}"/>
                </a:ext>
              </a:extLst>
            </p:cNvPr>
            <p:cNvSpPr txBox="1"/>
            <p:nvPr/>
          </p:nvSpPr>
          <p:spPr>
            <a:xfrm>
              <a:off x="9159664" y="329068"/>
              <a:ext cx="1058453" cy="523220"/>
            </a:xfrm>
            <a:prstGeom prst="rect">
              <a:avLst/>
            </a:prstGeom>
            <a:noFill/>
          </p:spPr>
          <p:txBody>
            <a:bodyPr wrap="square" lIns="91440" tIns="45720" rIns="91440" bIns="45720" rtlCol="0" anchor="t">
              <a:spAutoFit/>
            </a:bodyPr>
            <a:lstStyle/>
            <a:p>
              <a:pPr algn="r"/>
              <a:r>
                <a:rPr lang="en-US" sz="1400">
                  <a:solidFill>
                    <a:schemeClr val="tx1"/>
                  </a:solidFill>
                  <a:latin typeface="Gill Sans MT" panose="020B0502020104020203" pitchFamily="34" charset="0"/>
                </a:rPr>
                <a:t>outage tickets</a:t>
              </a:r>
            </a:p>
          </p:txBody>
        </p:sp>
        <p:pic>
          <p:nvPicPr>
            <p:cNvPr id="9" name="Graphic 8" descr="Filter with solid fill">
              <a:extLst>
                <a:ext uri="{FF2B5EF4-FFF2-40B4-BE49-F238E27FC236}">
                  <a16:creationId xmlns:a16="http://schemas.microsoft.com/office/drawing/2014/main" id="{4AEFDB03-4B2B-73D0-8B10-48F2CEB03ED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83553" y="950682"/>
              <a:ext cx="1762177" cy="1762177"/>
            </a:xfrm>
            <a:prstGeom prst="rect">
              <a:avLst/>
            </a:prstGeom>
          </p:spPr>
        </p:pic>
        <p:sp>
          <p:nvSpPr>
            <p:cNvPr id="12" name="TextBox 11">
              <a:extLst>
                <a:ext uri="{FF2B5EF4-FFF2-40B4-BE49-F238E27FC236}">
                  <a16:creationId xmlns:a16="http://schemas.microsoft.com/office/drawing/2014/main" id="{3B474282-BF2A-1A2B-92F3-AC732122C9C3}"/>
                </a:ext>
              </a:extLst>
            </p:cNvPr>
            <p:cNvSpPr txBox="1"/>
            <p:nvPr/>
          </p:nvSpPr>
          <p:spPr>
            <a:xfrm>
              <a:off x="10716984" y="329362"/>
              <a:ext cx="1052634" cy="523220"/>
            </a:xfrm>
            <a:prstGeom prst="rect">
              <a:avLst/>
            </a:prstGeom>
            <a:noFill/>
          </p:spPr>
          <p:txBody>
            <a:bodyPr wrap="square" lIns="91440" tIns="45720" rIns="91440" bIns="45720" rtlCol="0" anchor="t">
              <a:spAutoFit/>
            </a:bodyPr>
            <a:lstStyle/>
            <a:p>
              <a:pPr algn="l"/>
              <a:r>
                <a:rPr lang="en-US" sz="1400">
                  <a:solidFill>
                    <a:schemeClr val="tx1"/>
                  </a:solidFill>
                  <a:latin typeface="Gill Sans MT" panose="020B0502020104020203" pitchFamily="34" charset="0"/>
                </a:rPr>
                <a:t>device operations</a:t>
              </a:r>
            </a:p>
          </p:txBody>
        </p:sp>
        <p:sp>
          <p:nvSpPr>
            <p:cNvPr id="15" name="TextBox 14">
              <a:extLst>
                <a:ext uri="{FF2B5EF4-FFF2-40B4-BE49-F238E27FC236}">
                  <a16:creationId xmlns:a16="http://schemas.microsoft.com/office/drawing/2014/main" id="{3AB5D228-AA0A-63F7-80C5-944E3FF0D4EC}"/>
                </a:ext>
              </a:extLst>
            </p:cNvPr>
            <p:cNvSpPr txBox="1"/>
            <p:nvPr/>
          </p:nvSpPr>
          <p:spPr>
            <a:xfrm>
              <a:off x="9662406" y="2491225"/>
              <a:ext cx="1604469" cy="307777"/>
            </a:xfrm>
            <a:prstGeom prst="rect">
              <a:avLst/>
            </a:prstGeom>
            <a:noFill/>
          </p:spPr>
          <p:txBody>
            <a:bodyPr wrap="square" lIns="91440" tIns="45720" rIns="91440" bIns="45720" rtlCol="0" anchor="t">
              <a:spAutoFit/>
            </a:bodyPr>
            <a:lstStyle/>
            <a:p>
              <a:pPr algn="ctr"/>
              <a:r>
                <a:rPr lang="en-US" sz="1400">
                  <a:solidFill>
                    <a:schemeClr val="tx1"/>
                  </a:solidFill>
                  <a:latin typeface="Gill Sans MT" panose="020B0502020104020203" pitchFamily="34" charset="0"/>
                </a:rPr>
                <a:t>EVENT RECORDS</a:t>
              </a:r>
            </a:p>
          </p:txBody>
        </p:sp>
        <p:pic>
          <p:nvPicPr>
            <p:cNvPr id="17" name="Graphic 16" descr="Merger with solid fill">
              <a:extLst>
                <a:ext uri="{FF2B5EF4-FFF2-40B4-BE49-F238E27FC236}">
                  <a16:creationId xmlns:a16="http://schemas.microsoft.com/office/drawing/2014/main" id="{A65CDA15-BC4B-5654-EEB0-4569845485D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400000">
              <a:off x="10007441" y="395088"/>
              <a:ext cx="914400" cy="914400"/>
            </a:xfrm>
            <a:prstGeom prst="rect">
              <a:avLst/>
            </a:prstGeom>
          </p:spPr>
        </p:pic>
      </p:grpSp>
    </p:spTree>
    <p:extLst>
      <p:ext uri="{BB962C8B-B14F-4D97-AF65-F5344CB8AC3E}">
        <p14:creationId xmlns:p14="http://schemas.microsoft.com/office/powerpoint/2010/main" val="1401263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diagram of a device&#10;&#10;AI-generated content may be incorrect.">
            <a:extLst>
              <a:ext uri="{FF2B5EF4-FFF2-40B4-BE49-F238E27FC236}">
                <a16:creationId xmlns:a16="http://schemas.microsoft.com/office/drawing/2014/main" id="{8421FD6D-1AF3-78F7-8114-BBF79079424D}"/>
              </a:ext>
            </a:extLst>
          </p:cNvPr>
          <p:cNvPicPr>
            <a:picLocks noChangeAspect="1"/>
          </p:cNvPicPr>
          <p:nvPr/>
        </p:nvPicPr>
        <p:blipFill>
          <a:blip r:embed="rId3"/>
          <a:stretch>
            <a:fillRect/>
          </a:stretch>
        </p:blipFill>
        <p:spPr>
          <a:xfrm>
            <a:off x="4624824" y="2667000"/>
            <a:ext cx="7286625" cy="3876675"/>
          </a:xfrm>
          <a:prstGeom prst="rect">
            <a:avLst/>
          </a:prstGeom>
        </p:spPr>
      </p:pic>
      <p:sp>
        <p:nvSpPr>
          <p:cNvPr id="4" name="object 4"/>
          <p:cNvSpPr txBox="1"/>
          <p:nvPr/>
        </p:nvSpPr>
        <p:spPr>
          <a:xfrm>
            <a:off x="296578" y="2035842"/>
            <a:ext cx="5799422" cy="363176"/>
          </a:xfrm>
          <a:prstGeom prst="rect">
            <a:avLst/>
          </a:prstGeom>
        </p:spPr>
        <p:txBody>
          <a:bodyPr vert="horz" wrap="square" lIns="0" tIns="47625" rIns="0" bIns="0" rtlCol="0" anchor="t">
            <a:spAutoFit/>
          </a:bodyPr>
          <a:lstStyle/>
          <a:p>
            <a:pPr algn="l">
              <a:lnSpc>
                <a:spcPct val="110000"/>
              </a:lnSpc>
              <a:spcBef>
                <a:spcPts val="1200"/>
              </a:spcBef>
              <a:buSzPct val="100000"/>
            </a:pPr>
            <a:r>
              <a:rPr lang="en-US" sz="2000" dirty="0">
                <a:solidFill>
                  <a:schemeClr val="tx1"/>
                </a:solidFill>
                <a:latin typeface="Gill Sans MT"/>
              </a:rPr>
              <a:t>For each event, DA needs to determine the following:</a:t>
            </a:r>
          </a:p>
        </p:txBody>
      </p:sp>
      <p:pic>
        <p:nvPicPr>
          <p:cNvPr id="6" name="object 2">
            <a:extLst>
              <a:ext uri="{FF2B5EF4-FFF2-40B4-BE49-F238E27FC236}">
                <a16:creationId xmlns:a16="http://schemas.microsoft.com/office/drawing/2014/main" id="{8AFA6CC3-AB09-9AA0-EED5-05B308A3BC74}"/>
              </a:ext>
            </a:extLst>
          </p:cNvPr>
          <p:cNvPicPr/>
          <p:nvPr/>
        </p:nvPicPr>
        <p:blipFill>
          <a:blip r:embed="rId4" cstate="print"/>
          <a:stretch>
            <a:fillRect/>
          </a:stretch>
        </p:blipFill>
        <p:spPr>
          <a:xfrm>
            <a:off x="292607" y="316991"/>
            <a:ext cx="2267711" cy="560831"/>
          </a:xfrm>
          <a:prstGeom prst="rect">
            <a:avLst/>
          </a:prstGeom>
        </p:spPr>
      </p:pic>
      <p:sp>
        <p:nvSpPr>
          <p:cNvPr id="15" name="object 3">
            <a:extLst>
              <a:ext uri="{FF2B5EF4-FFF2-40B4-BE49-F238E27FC236}">
                <a16:creationId xmlns:a16="http://schemas.microsoft.com/office/drawing/2014/main" id="{F13DD39A-B377-756A-E725-27E62DF921F8}"/>
              </a:ext>
            </a:extLst>
          </p:cNvPr>
          <p:cNvSpPr txBox="1">
            <a:spLocks/>
          </p:cNvSpPr>
          <p:nvPr/>
        </p:nvSpPr>
        <p:spPr>
          <a:xfrm>
            <a:off x="319938" y="1190663"/>
            <a:ext cx="8458835" cy="628377"/>
          </a:xfrm>
          <a:prstGeom prst="rect">
            <a:avLst/>
          </a:prstGeom>
          <a:solidFill>
            <a:srgbClr val="9086AF"/>
          </a:solidFill>
        </p:spPr>
        <p:txBody>
          <a:bodyPr vert="horz" wrap="square" lIns="0" tIns="73660" rIns="0" bIns="0" rtlCol="0" anchor="t">
            <a:spAutoFit/>
          </a:bodyPr>
          <a:lstStyle>
            <a:lvl1pPr>
              <a:defRPr sz="3600" b="0" i="0">
                <a:solidFill>
                  <a:schemeClr val="bg1"/>
                </a:solidFill>
                <a:latin typeface="Lucida Sans"/>
                <a:ea typeface="+mj-ea"/>
                <a:cs typeface="Lucida Sans"/>
              </a:defRPr>
            </a:lvl1pPr>
          </a:lstStyle>
          <a:p>
            <a:pPr marL="191770">
              <a:spcBef>
                <a:spcPts val="580"/>
              </a:spcBef>
            </a:pPr>
            <a:r>
              <a:rPr lang="en-US" spc="-20" dirty="0"/>
              <a:t>DA Logs – Analyzing Events</a:t>
            </a:r>
          </a:p>
        </p:txBody>
      </p:sp>
      <p:pic>
        <p:nvPicPr>
          <p:cNvPr id="5" name="Picture 4" descr="A red and green squares with black text&#10;&#10;AI-generated content may be incorrect.">
            <a:extLst>
              <a:ext uri="{FF2B5EF4-FFF2-40B4-BE49-F238E27FC236}">
                <a16:creationId xmlns:a16="http://schemas.microsoft.com/office/drawing/2014/main" id="{9BC06B4B-80D8-F204-A4C9-42403117F64F}"/>
              </a:ext>
            </a:extLst>
          </p:cNvPr>
          <p:cNvPicPr>
            <a:picLocks noChangeAspect="1"/>
          </p:cNvPicPr>
          <p:nvPr/>
        </p:nvPicPr>
        <p:blipFill>
          <a:blip r:embed="rId5"/>
          <a:stretch>
            <a:fillRect/>
          </a:stretch>
        </p:blipFill>
        <p:spPr>
          <a:xfrm>
            <a:off x="9753600" y="718854"/>
            <a:ext cx="1301417" cy="920416"/>
          </a:xfrm>
          <a:prstGeom prst="rect">
            <a:avLst/>
          </a:prstGeom>
          <a:ln>
            <a:solidFill>
              <a:schemeClr val="tx1"/>
            </a:solidFill>
          </a:ln>
        </p:spPr>
      </p:pic>
      <p:sp>
        <p:nvSpPr>
          <p:cNvPr id="7" name="TextBox 6">
            <a:extLst>
              <a:ext uri="{FF2B5EF4-FFF2-40B4-BE49-F238E27FC236}">
                <a16:creationId xmlns:a16="http://schemas.microsoft.com/office/drawing/2014/main" id="{DDE7B3C9-3EA6-7861-BA91-6A3496009513}"/>
              </a:ext>
            </a:extLst>
          </p:cNvPr>
          <p:cNvSpPr txBox="1"/>
          <p:nvPr/>
        </p:nvSpPr>
        <p:spPr>
          <a:xfrm>
            <a:off x="381000" y="2543413"/>
            <a:ext cx="3962400" cy="3554819"/>
          </a:xfrm>
          <a:prstGeom prst="rect">
            <a:avLst/>
          </a:prstGeom>
          <a:noFill/>
        </p:spPr>
        <p:txBody>
          <a:bodyPr wrap="square">
            <a:spAutoFit/>
          </a:bodyPr>
          <a:lstStyle/>
          <a:p>
            <a:pPr algn="l">
              <a:spcBef>
                <a:spcPts val="1800"/>
              </a:spcBef>
              <a:buSzPct val="100000"/>
            </a:pPr>
            <a:r>
              <a:rPr lang="en-US" b="1" dirty="0">
                <a:solidFill>
                  <a:schemeClr val="tx1"/>
                </a:solidFill>
                <a:latin typeface="Gill Sans MT"/>
              </a:rPr>
              <a:t>ACI = </a:t>
            </a:r>
            <a:r>
              <a:rPr lang="en-US" dirty="0">
                <a:solidFill>
                  <a:schemeClr val="tx1"/>
                </a:solidFill>
                <a:latin typeface="Gill Sans MT"/>
              </a:rPr>
              <a:t>the number of customers that were restored or retained power</a:t>
            </a:r>
          </a:p>
          <a:p>
            <a:pPr algn="l">
              <a:spcBef>
                <a:spcPts val="1800"/>
              </a:spcBef>
              <a:buSzPct val="100000"/>
            </a:pPr>
            <a:r>
              <a:rPr lang="en-US" b="1" dirty="0">
                <a:solidFill>
                  <a:schemeClr val="tx1"/>
                </a:solidFill>
                <a:latin typeface="Gill Sans MT"/>
              </a:rPr>
              <a:t>Missed ACI = </a:t>
            </a:r>
            <a:r>
              <a:rPr lang="en-US" dirty="0">
                <a:solidFill>
                  <a:schemeClr val="tx1"/>
                </a:solidFill>
                <a:latin typeface="Gill Sans MT"/>
              </a:rPr>
              <a:t>the number of customers that were not restored or lost power due to incorrect DA device operations</a:t>
            </a:r>
          </a:p>
          <a:p>
            <a:pPr algn="l">
              <a:spcBef>
                <a:spcPts val="1800"/>
              </a:spcBef>
              <a:buSzPct val="100000"/>
            </a:pPr>
            <a:r>
              <a:rPr lang="en-US" b="1" dirty="0">
                <a:solidFill>
                  <a:schemeClr val="tx1"/>
                </a:solidFill>
                <a:latin typeface="Gill Sans MT"/>
              </a:rPr>
              <a:t>Device Count = </a:t>
            </a:r>
            <a:r>
              <a:rPr lang="en-US" dirty="0">
                <a:solidFill>
                  <a:schemeClr val="tx1"/>
                </a:solidFill>
                <a:latin typeface="Gill Sans MT"/>
              </a:rPr>
              <a:t>the number of DA devices that were intended to operate</a:t>
            </a:r>
          </a:p>
          <a:p>
            <a:pPr algn="l">
              <a:spcBef>
                <a:spcPts val="1800"/>
              </a:spcBef>
              <a:buSzPct val="100000"/>
            </a:pPr>
            <a:r>
              <a:rPr lang="en-US" b="1" dirty="0">
                <a:solidFill>
                  <a:schemeClr val="tx1"/>
                </a:solidFill>
                <a:latin typeface="Gill Sans MT"/>
              </a:rPr>
              <a:t>Mis-Op Device Count = </a:t>
            </a:r>
            <a:r>
              <a:rPr lang="en-US" dirty="0">
                <a:solidFill>
                  <a:schemeClr val="tx1"/>
                </a:solidFill>
                <a:latin typeface="Gill Sans MT" panose="020B0502020104020203" pitchFamily="34" charset="0"/>
              </a:rPr>
              <a:t>the number of DA devices that operated incorrectly</a:t>
            </a:r>
          </a:p>
        </p:txBody>
      </p:sp>
      <p:sp>
        <p:nvSpPr>
          <p:cNvPr id="20" name="TextBox 19">
            <a:extLst>
              <a:ext uri="{FF2B5EF4-FFF2-40B4-BE49-F238E27FC236}">
                <a16:creationId xmlns:a16="http://schemas.microsoft.com/office/drawing/2014/main" id="{7C6F14D6-F78F-2A32-DB57-1DC3BD69107D}"/>
              </a:ext>
            </a:extLst>
          </p:cNvPr>
          <p:cNvSpPr txBox="1"/>
          <p:nvPr/>
        </p:nvSpPr>
        <p:spPr>
          <a:xfrm>
            <a:off x="8884944" y="228600"/>
            <a:ext cx="3038728" cy="369332"/>
          </a:xfrm>
          <a:prstGeom prst="rect">
            <a:avLst/>
          </a:prstGeom>
          <a:noFill/>
        </p:spPr>
        <p:txBody>
          <a:bodyPr wrap="square">
            <a:spAutoFit/>
          </a:bodyPr>
          <a:lstStyle/>
          <a:p>
            <a:pPr algn="ctr"/>
            <a:r>
              <a:rPr lang="en-US" dirty="0">
                <a:latin typeface="Gill Sans MT"/>
              </a:rPr>
              <a:t>LEGEND</a:t>
            </a:r>
            <a:endParaRPr lang="en-US" dirty="0"/>
          </a:p>
        </p:txBody>
      </p:sp>
      <p:sp>
        <p:nvSpPr>
          <p:cNvPr id="10" name="TextBox 9">
            <a:extLst>
              <a:ext uri="{FF2B5EF4-FFF2-40B4-BE49-F238E27FC236}">
                <a16:creationId xmlns:a16="http://schemas.microsoft.com/office/drawing/2014/main" id="{611FBC73-7F10-3754-25EE-066D6A39E355}"/>
              </a:ext>
            </a:extLst>
          </p:cNvPr>
          <p:cNvSpPr txBox="1"/>
          <p:nvPr/>
        </p:nvSpPr>
        <p:spPr>
          <a:xfrm>
            <a:off x="8719692" y="4191000"/>
            <a:ext cx="1935661" cy="1569660"/>
          </a:xfrm>
          <a:prstGeom prst="rect">
            <a:avLst/>
          </a:prstGeom>
          <a:noFill/>
        </p:spPr>
        <p:txBody>
          <a:bodyPr wrap="square">
            <a:spAutoFit/>
          </a:bodyPr>
          <a:lstStyle/>
          <a:p>
            <a:pPr algn="ctr"/>
            <a:r>
              <a:rPr lang="en-US" sz="1600" b="1" dirty="0">
                <a:solidFill>
                  <a:schemeClr val="tx1"/>
                </a:solidFill>
                <a:latin typeface="Gill Sans MT"/>
              </a:rPr>
              <a:t>Device Rate =</a:t>
            </a:r>
          </a:p>
          <a:p>
            <a:pPr algn="ctr"/>
            <a:endParaRPr lang="en-US" sz="1600" b="1" dirty="0">
              <a:solidFill>
                <a:schemeClr val="tx1"/>
              </a:solidFill>
              <a:latin typeface="Gill Sans MT"/>
            </a:endParaRPr>
          </a:p>
          <a:p>
            <a:pPr algn="ctr"/>
            <a:endParaRPr lang="en-US" sz="1600" b="1" dirty="0">
              <a:solidFill>
                <a:schemeClr val="tx1"/>
              </a:solidFill>
              <a:latin typeface="Gill Sans MT"/>
            </a:endParaRPr>
          </a:p>
          <a:p>
            <a:pPr algn="ctr"/>
            <a:endParaRPr lang="en-US" sz="1600" b="1" dirty="0">
              <a:solidFill>
                <a:schemeClr val="tx1"/>
              </a:solidFill>
              <a:latin typeface="Gill Sans MT"/>
            </a:endParaRPr>
          </a:p>
          <a:p>
            <a:pPr algn="ctr"/>
            <a:endParaRPr lang="en-US" sz="1600" b="1" dirty="0">
              <a:solidFill>
                <a:schemeClr val="tx1"/>
              </a:solidFill>
              <a:latin typeface="Gill Sans MT"/>
            </a:endParaRPr>
          </a:p>
          <a:p>
            <a:pPr algn="ctr"/>
            <a:r>
              <a:rPr lang="en-US" sz="1600" b="1" dirty="0">
                <a:solidFill>
                  <a:schemeClr val="tx1"/>
                </a:solidFill>
                <a:latin typeface="Gill Sans MT"/>
              </a:rPr>
              <a:t>Scheme Rate =</a:t>
            </a:r>
            <a:endParaRPr lang="en-US" sz="1600" dirty="0"/>
          </a:p>
        </p:txBody>
      </p:sp>
      <p:grpSp>
        <p:nvGrpSpPr>
          <p:cNvPr id="19" name="Group 18">
            <a:extLst>
              <a:ext uri="{FF2B5EF4-FFF2-40B4-BE49-F238E27FC236}">
                <a16:creationId xmlns:a16="http://schemas.microsoft.com/office/drawing/2014/main" id="{65ADDE61-A161-C05A-3915-85AFAFC9D64C}"/>
              </a:ext>
            </a:extLst>
          </p:cNvPr>
          <p:cNvGrpSpPr/>
          <p:nvPr/>
        </p:nvGrpSpPr>
        <p:grpSpPr>
          <a:xfrm>
            <a:off x="7915198" y="4436060"/>
            <a:ext cx="3541686" cy="669340"/>
            <a:chOff x="8686800" y="4531021"/>
            <a:chExt cx="3541686" cy="669340"/>
          </a:xfrm>
        </p:grpSpPr>
        <p:sp>
          <p:nvSpPr>
            <p:cNvPr id="12" name="TextBox 11">
              <a:extLst>
                <a:ext uri="{FF2B5EF4-FFF2-40B4-BE49-F238E27FC236}">
                  <a16:creationId xmlns:a16="http://schemas.microsoft.com/office/drawing/2014/main" id="{F94F8240-732C-7383-D6B5-0CAA7945029D}"/>
                </a:ext>
              </a:extLst>
            </p:cNvPr>
            <p:cNvSpPr txBox="1"/>
            <p:nvPr/>
          </p:nvSpPr>
          <p:spPr>
            <a:xfrm>
              <a:off x="8686800" y="4531021"/>
              <a:ext cx="3541686" cy="338554"/>
            </a:xfrm>
            <a:prstGeom prst="rect">
              <a:avLst/>
            </a:prstGeom>
            <a:noFill/>
          </p:spPr>
          <p:txBody>
            <a:bodyPr wrap="square">
              <a:spAutoFit/>
            </a:bodyPr>
            <a:lstStyle/>
            <a:p>
              <a:pPr algn="ctr">
                <a:spcBef>
                  <a:spcPts val="1200"/>
                </a:spcBef>
                <a:buSzPct val="100000"/>
              </a:pPr>
              <a:r>
                <a:rPr lang="en-US" sz="1600" dirty="0">
                  <a:solidFill>
                    <a:schemeClr val="tx1"/>
                  </a:solidFill>
                  <a:latin typeface="Gill Sans MT"/>
                </a:rPr>
                <a:t>device count – mis-op device count</a:t>
              </a:r>
            </a:p>
          </p:txBody>
        </p:sp>
        <p:sp>
          <p:nvSpPr>
            <p:cNvPr id="14" name="TextBox 13">
              <a:extLst>
                <a:ext uri="{FF2B5EF4-FFF2-40B4-BE49-F238E27FC236}">
                  <a16:creationId xmlns:a16="http://schemas.microsoft.com/office/drawing/2014/main" id="{210E4CC5-EED3-5C19-0177-FFC8168DB456}"/>
                </a:ext>
              </a:extLst>
            </p:cNvPr>
            <p:cNvSpPr txBox="1"/>
            <p:nvPr/>
          </p:nvSpPr>
          <p:spPr>
            <a:xfrm>
              <a:off x="8686800" y="4861807"/>
              <a:ext cx="3541686" cy="338554"/>
            </a:xfrm>
            <a:prstGeom prst="rect">
              <a:avLst/>
            </a:prstGeom>
            <a:noFill/>
          </p:spPr>
          <p:txBody>
            <a:bodyPr wrap="square">
              <a:spAutoFit/>
            </a:bodyPr>
            <a:lstStyle/>
            <a:p>
              <a:pPr algn="ctr">
                <a:spcBef>
                  <a:spcPts val="1200"/>
                </a:spcBef>
                <a:buSzPct val="100000"/>
              </a:pPr>
              <a:r>
                <a:rPr lang="en-US" sz="1600" dirty="0">
                  <a:solidFill>
                    <a:schemeClr val="tx1"/>
                  </a:solidFill>
                  <a:latin typeface="Gill Sans MT"/>
                </a:rPr>
                <a:t>device count</a:t>
              </a:r>
            </a:p>
          </p:txBody>
        </p:sp>
      </p:grpSp>
      <p:sp>
        <p:nvSpPr>
          <p:cNvPr id="17" name="TextBox 16">
            <a:extLst>
              <a:ext uri="{FF2B5EF4-FFF2-40B4-BE49-F238E27FC236}">
                <a16:creationId xmlns:a16="http://schemas.microsoft.com/office/drawing/2014/main" id="{7F557CE6-BBC9-283E-76BA-BFB90A0ECB35}"/>
              </a:ext>
            </a:extLst>
          </p:cNvPr>
          <p:cNvSpPr txBox="1"/>
          <p:nvPr/>
        </p:nvSpPr>
        <p:spPr>
          <a:xfrm>
            <a:off x="6629400" y="4462903"/>
            <a:ext cx="6113282" cy="369332"/>
          </a:xfrm>
          <a:prstGeom prst="rect">
            <a:avLst/>
          </a:prstGeom>
          <a:noFill/>
        </p:spPr>
        <p:txBody>
          <a:bodyPr wrap="square">
            <a:spAutoFit/>
          </a:bodyPr>
          <a:lstStyle/>
          <a:p>
            <a:pPr algn="ctr">
              <a:spcBef>
                <a:spcPts val="1200"/>
              </a:spcBef>
              <a:buSzPct val="100000"/>
            </a:pPr>
            <a:r>
              <a:rPr lang="en-US" sz="1800" dirty="0">
                <a:solidFill>
                  <a:schemeClr val="tx1"/>
                </a:solidFill>
                <a:latin typeface="Gill Sans MT"/>
              </a:rPr>
              <a:t>________________________</a:t>
            </a:r>
          </a:p>
        </p:txBody>
      </p:sp>
      <p:grpSp>
        <p:nvGrpSpPr>
          <p:cNvPr id="25" name="Group 24">
            <a:extLst>
              <a:ext uri="{FF2B5EF4-FFF2-40B4-BE49-F238E27FC236}">
                <a16:creationId xmlns:a16="http://schemas.microsoft.com/office/drawing/2014/main" id="{1CE82508-832A-99CF-3280-D38FBB93EA5A}"/>
              </a:ext>
            </a:extLst>
          </p:cNvPr>
          <p:cNvGrpSpPr/>
          <p:nvPr/>
        </p:nvGrpSpPr>
        <p:grpSpPr>
          <a:xfrm>
            <a:off x="6629400" y="5681246"/>
            <a:ext cx="6113282" cy="719554"/>
            <a:chOff x="7481121" y="5456075"/>
            <a:chExt cx="6113282" cy="719554"/>
          </a:xfrm>
        </p:grpSpPr>
        <p:sp>
          <p:nvSpPr>
            <p:cNvPr id="22" name="TextBox 21">
              <a:extLst>
                <a:ext uri="{FF2B5EF4-FFF2-40B4-BE49-F238E27FC236}">
                  <a16:creationId xmlns:a16="http://schemas.microsoft.com/office/drawing/2014/main" id="{8E9400E8-45F0-568A-A805-18F96191BDDD}"/>
                </a:ext>
              </a:extLst>
            </p:cNvPr>
            <p:cNvSpPr txBox="1"/>
            <p:nvPr/>
          </p:nvSpPr>
          <p:spPr>
            <a:xfrm>
              <a:off x="8766919" y="5837075"/>
              <a:ext cx="3541686" cy="338554"/>
            </a:xfrm>
            <a:prstGeom prst="rect">
              <a:avLst/>
            </a:prstGeom>
            <a:noFill/>
          </p:spPr>
          <p:txBody>
            <a:bodyPr wrap="square">
              <a:spAutoFit/>
            </a:bodyPr>
            <a:lstStyle/>
            <a:p>
              <a:pPr algn="ctr">
                <a:spcBef>
                  <a:spcPts val="1200"/>
                </a:spcBef>
                <a:buSzPct val="100000"/>
              </a:pPr>
              <a:r>
                <a:rPr lang="en-US" sz="1600" dirty="0">
                  <a:solidFill>
                    <a:schemeClr val="tx1"/>
                  </a:solidFill>
                  <a:latin typeface="Gill Sans MT"/>
                </a:rPr>
                <a:t>total # of scheme operations</a:t>
              </a:r>
            </a:p>
          </p:txBody>
        </p:sp>
        <p:sp>
          <p:nvSpPr>
            <p:cNvPr id="23" name="TextBox 22">
              <a:extLst>
                <a:ext uri="{FF2B5EF4-FFF2-40B4-BE49-F238E27FC236}">
                  <a16:creationId xmlns:a16="http://schemas.microsoft.com/office/drawing/2014/main" id="{A8844511-6F00-0809-F233-2A715B4B42D4}"/>
                </a:ext>
              </a:extLst>
            </p:cNvPr>
            <p:cNvSpPr txBox="1"/>
            <p:nvPr/>
          </p:nvSpPr>
          <p:spPr>
            <a:xfrm>
              <a:off x="7481121" y="5526583"/>
              <a:ext cx="6113282" cy="369332"/>
            </a:xfrm>
            <a:prstGeom prst="rect">
              <a:avLst/>
            </a:prstGeom>
            <a:noFill/>
          </p:spPr>
          <p:txBody>
            <a:bodyPr wrap="square">
              <a:spAutoFit/>
            </a:bodyPr>
            <a:lstStyle/>
            <a:p>
              <a:pPr algn="ctr">
                <a:spcBef>
                  <a:spcPts val="1200"/>
                </a:spcBef>
                <a:buSzPct val="100000"/>
              </a:pPr>
              <a:r>
                <a:rPr lang="en-US" sz="1800" dirty="0">
                  <a:solidFill>
                    <a:schemeClr val="tx1"/>
                  </a:solidFill>
                  <a:latin typeface="Gill Sans MT"/>
                </a:rPr>
                <a:t>________________________</a:t>
              </a:r>
            </a:p>
          </p:txBody>
        </p:sp>
        <p:sp>
          <p:nvSpPr>
            <p:cNvPr id="24" name="TextBox 23">
              <a:extLst>
                <a:ext uri="{FF2B5EF4-FFF2-40B4-BE49-F238E27FC236}">
                  <a16:creationId xmlns:a16="http://schemas.microsoft.com/office/drawing/2014/main" id="{42B04092-09A9-FA5B-47C8-C04C058C4BC7}"/>
                </a:ext>
              </a:extLst>
            </p:cNvPr>
            <p:cNvSpPr txBox="1"/>
            <p:nvPr/>
          </p:nvSpPr>
          <p:spPr>
            <a:xfrm>
              <a:off x="8766919" y="5456075"/>
              <a:ext cx="3541686" cy="338554"/>
            </a:xfrm>
            <a:prstGeom prst="rect">
              <a:avLst/>
            </a:prstGeom>
            <a:noFill/>
          </p:spPr>
          <p:txBody>
            <a:bodyPr wrap="square">
              <a:spAutoFit/>
            </a:bodyPr>
            <a:lstStyle/>
            <a:p>
              <a:pPr algn="ctr">
                <a:spcBef>
                  <a:spcPts val="1200"/>
                </a:spcBef>
                <a:buSzPct val="100000"/>
              </a:pPr>
              <a:r>
                <a:rPr lang="en-US" sz="1600" dirty="0">
                  <a:solidFill>
                    <a:schemeClr val="tx1"/>
                  </a:solidFill>
                  <a:latin typeface="Gill Sans MT"/>
                </a:rPr>
                <a:t># of correct scheme operations</a:t>
              </a:r>
            </a:p>
          </p:txBody>
        </p:sp>
      </p:grpSp>
    </p:spTree>
    <p:extLst>
      <p:ext uri="{BB962C8B-B14F-4D97-AF65-F5344CB8AC3E}">
        <p14:creationId xmlns:p14="http://schemas.microsoft.com/office/powerpoint/2010/main" val="38710266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4F0AF3BF5B2994F836F565E1BAE1801" ma:contentTypeVersion="7" ma:contentTypeDescription="Create a new document." ma:contentTypeScope="" ma:versionID="33af34b41be6eaffa957e240e914445c">
  <xsd:schema xmlns:xsd="http://www.w3.org/2001/XMLSchema" xmlns:xs="http://www.w3.org/2001/XMLSchema" xmlns:p="http://schemas.microsoft.com/office/2006/metadata/properties" xmlns:ns2="b7e07099-0210-43b5-b327-2a35f0411e98" targetNamespace="http://schemas.microsoft.com/office/2006/metadata/properties" ma:root="true" ma:fieldsID="707f5408f7432f31d6aad5b3c47d7849" ns2:_="">
    <xsd:import namespace="b7e07099-0210-43b5-b327-2a35f0411e9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07099-0210-43b5-b327-2a35f0411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A3FB9EC-524E-4191-BEC3-BDED144E2FB3}">
  <ds:schemaRefs>
    <ds:schemaRef ds:uri="http://schemas.microsoft.com/sharepoint/v3/contenttype/forms"/>
  </ds:schemaRefs>
</ds:datastoreItem>
</file>

<file path=customXml/itemProps2.xml><?xml version="1.0" encoding="utf-8"?>
<ds:datastoreItem xmlns:ds="http://schemas.openxmlformats.org/officeDocument/2006/customXml" ds:itemID="{93985900-4F6B-41F1-B830-FEBEECDB55C1}">
  <ds:schemaRefs>
    <ds:schemaRef ds:uri="http://schemas.microsoft.com/office/2006/documentManagement/types"/>
    <ds:schemaRef ds:uri="http://purl.org/dc/terms/"/>
    <ds:schemaRef ds:uri="http://www.w3.org/XML/1998/namespace"/>
    <ds:schemaRef ds:uri="http://purl.org/dc/dcmityp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b7e07099-0210-43b5-b327-2a35f0411e98"/>
  </ds:schemaRefs>
</ds:datastoreItem>
</file>

<file path=customXml/itemProps3.xml><?xml version="1.0" encoding="utf-8"?>
<ds:datastoreItem xmlns:ds="http://schemas.openxmlformats.org/officeDocument/2006/customXml" ds:itemID="{BB620FB7-C293-4AAD-8B2F-E726ECA7585C}">
  <ds:schemaRefs>
    <ds:schemaRef ds:uri="b7e07099-0210-43b5-b327-2a35f0411e9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321</TotalTime>
  <Words>1444</Words>
  <Application>Microsoft Office PowerPoint</Application>
  <PresentationFormat>Widescreen</PresentationFormat>
  <Paragraphs>300</Paragraphs>
  <Slides>18</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-apple-system</vt:lpstr>
      <vt:lpstr>Aptos</vt:lpstr>
      <vt:lpstr>Arial</vt:lpstr>
      <vt:lpstr>Arial,Sans-Serif</vt:lpstr>
      <vt:lpstr>Calibri</vt:lpstr>
      <vt:lpstr>Gill Sans MT</vt:lpstr>
      <vt:lpstr>Lucida Sans</vt:lpstr>
      <vt:lpstr>Office Theme</vt:lpstr>
      <vt:lpstr>PowerPoint Presentation</vt:lpstr>
      <vt:lpstr>PowerPoint Presentation</vt:lpstr>
      <vt:lpstr>Agenda</vt:lpstr>
      <vt:lpstr>PowerPoint Presentation</vt:lpstr>
      <vt:lpstr>PowerPoint Presentation</vt:lpstr>
      <vt:lpstr>PowerPoint Presentation</vt:lpstr>
      <vt:lpstr>PowerPoint Presentation</vt:lpstr>
      <vt:lpstr>PowerPoint Presentation</vt:lpstr>
      <vt:lpstr>PowerPoint Presentation</vt:lpstr>
      <vt:lpstr>DA Logs – Calculating ACI</vt:lpstr>
      <vt:lpstr>DA Logs – Identifying Mis-Operations</vt:lpstr>
      <vt:lpstr>DA Logs – Improvements and Automation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Vail</dc:creator>
  <cp:lastModifiedBy>Sarver, Erin:(ComEd)</cp:lastModifiedBy>
  <cp:revision>2</cp:revision>
  <dcterms:created xsi:type="dcterms:W3CDTF">2024-09-20T19:49:40Z</dcterms:created>
  <dcterms:modified xsi:type="dcterms:W3CDTF">2025-02-24T19:58:49Z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2024-08-28T00:00:00Z</vt:filetime>
  </property>
  <property fmtid="{D5CDD505-2E9C-101B-9397-08002B2CF9AE}" pid="3" name="Creator">
    <vt:lpwstr>Acrobat PDFMaker 24 for PowerPoint</vt:lpwstr>
  </property>
  <property fmtid="{D5CDD505-2E9C-101B-9397-08002B2CF9AE}" pid="4" name="LastSaved">
    <vt:filetime>2024-09-20T00:00:00Z</vt:filetime>
  </property>
  <property fmtid="{D5CDD505-2E9C-101B-9397-08002B2CF9AE}" pid="5" name="Producer">
    <vt:lpwstr>Adobe PDF Library 24.3.86</vt:lpwstr>
  </property>
  <property fmtid="{D5CDD505-2E9C-101B-9397-08002B2CF9AE}" pid="6" name="ContentTypeId">
    <vt:lpwstr>0x01010064F0AF3BF5B2994F836F565E1BAE1801</vt:lpwstr>
  </property>
  <property fmtid="{D5CDD505-2E9C-101B-9397-08002B2CF9AE}" pid="7" name="MSIP_Label_c968b3d1-e05f-4796-9c23-acaf26d588cb_Enabled">
    <vt:lpwstr>true</vt:lpwstr>
  </property>
  <property fmtid="{D5CDD505-2E9C-101B-9397-08002B2CF9AE}" pid="8" name="MSIP_Label_c968b3d1-e05f-4796-9c23-acaf26d588cb_SetDate">
    <vt:lpwstr>2025-01-28T16:35:48Z</vt:lpwstr>
  </property>
  <property fmtid="{D5CDD505-2E9C-101B-9397-08002B2CF9AE}" pid="9" name="MSIP_Label_c968b3d1-e05f-4796-9c23-acaf26d588cb_Method">
    <vt:lpwstr>Privileged</vt:lpwstr>
  </property>
  <property fmtid="{D5CDD505-2E9C-101B-9397-08002B2CF9AE}" pid="10" name="MSIP_Label_c968b3d1-e05f-4796-9c23-acaf26d588cb_Name">
    <vt:lpwstr>Company Confidential Information</vt:lpwstr>
  </property>
  <property fmtid="{D5CDD505-2E9C-101B-9397-08002B2CF9AE}" pid="11" name="MSIP_Label_c968b3d1-e05f-4796-9c23-acaf26d588cb_SiteId">
    <vt:lpwstr>600d01fc-055f-49c6-868f-3ecfcc791773</vt:lpwstr>
  </property>
  <property fmtid="{D5CDD505-2E9C-101B-9397-08002B2CF9AE}" pid="12" name="MSIP_Label_c968b3d1-e05f-4796-9c23-acaf26d588cb_ActionId">
    <vt:lpwstr>4f5cd895-56bc-4fce-b56b-7085376090ca</vt:lpwstr>
  </property>
  <property fmtid="{D5CDD505-2E9C-101B-9397-08002B2CF9AE}" pid="13" name="MSIP_Label_c968b3d1-e05f-4796-9c23-acaf26d588cb_ContentBits">
    <vt:lpwstr>0</vt:lpwstr>
  </property>
</Properties>
</file>