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1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0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Fira Sans" panose="020B0503050000020004" pitchFamily="34" charset="0"/>
      <p:regular r:id="rId10"/>
      <p:bold r:id="rId11"/>
      <p:italic r:id="rId12"/>
      <p:boldItalic r:id="rId13"/>
    </p:embeddedFont>
    <p:embeddedFont>
      <p:font typeface="Fira Sans Bold" panose="020B0803050000020004" pitchFamily="34" charset="0"/>
      <p:regular r:id="rId14"/>
      <p:bold r:id="rId15"/>
    </p:embeddedFont>
    <p:embeddedFont>
      <p:font typeface="Fira Sans Medium" panose="020B06030500000200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70A59-9347-327D-164F-9A13272D93DF}" name="Katie Kuzma" initials="KK" userId="S::katie.kuzma@clarionevents.com::23e1ef71-5ad1-401b-927f-84b5565666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79F1B-06C1-718F-F6A1-C5D649F74EDD}" v="211" dt="2025-05-28T22:00:51.424"/>
    <p1510:client id="{E5B2137B-7FA8-25AE-7E73-E51CB416B6B3}" v="41" dt="2025-05-28T21:51:48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8/10/relationships/authors" Target="authors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02ECB6-51C2-42BF-A2D1-094215486F0E}" authorId="{34070A59-9347-327D-164F-9A13272D93DF}" status="resolved" created="2025-05-28T21:51:48.745" complete="100000">
    <pc:sldMkLst xmlns:pc="http://schemas.microsoft.com/office/powerpoint/2013/main/command">
      <pc:docMk/>
      <pc:sldMk cId="0" sldId="257"/>
    </pc:sldMkLst>
    <p188:txBody>
      <a:bodyPr/>
      <a:lstStyle/>
      <a:p>
        <a:r>
          <a:rPr lang="en-US"/>
          <a:t>[@Emma Vail] [@Hannah Cehovsky] can we please add this session: https://dtech-events.com/data-ai/education-schedule/peer-to-peer-rountable-insights-by-realize-2050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sv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png"/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openxmlformats.org/officeDocument/2006/relationships/image" Target="../media/image12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sv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sv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CE1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6734472" y="0"/>
            <a:ext cx="11553528" cy="12485801"/>
          </a:xfrm>
          <a:custGeom>
            <a:avLst/>
            <a:gdLst/>
            <a:ahLst/>
            <a:cxnLst/>
            <a:rect l="l" t="t" r="r" b="b"/>
            <a:pathLst>
              <a:path w="11553528" h="12485801">
                <a:moveTo>
                  <a:pt x="0" y="12485801"/>
                </a:moveTo>
                <a:lnTo>
                  <a:pt x="11553528" y="12485801"/>
                </a:lnTo>
                <a:lnTo>
                  <a:pt x="11553528" y="0"/>
                </a:lnTo>
                <a:lnTo>
                  <a:pt x="0" y="0"/>
                </a:lnTo>
                <a:lnTo>
                  <a:pt x="0" y="1248580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-4097203" y="3953750"/>
            <a:ext cx="8941521" cy="2110709"/>
          </a:xfrm>
          <a:custGeom>
            <a:avLst/>
            <a:gdLst/>
            <a:ahLst/>
            <a:cxnLst/>
            <a:rect l="l" t="t" r="r" b="b"/>
            <a:pathLst>
              <a:path w="8941521" h="2110709">
                <a:moveTo>
                  <a:pt x="0" y="0"/>
                </a:moveTo>
                <a:lnTo>
                  <a:pt x="8941521" y="0"/>
                </a:lnTo>
                <a:lnTo>
                  <a:pt x="8941521" y="2110709"/>
                </a:lnTo>
                <a:lnTo>
                  <a:pt x="0" y="21107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25896" y="8364372"/>
            <a:ext cx="988527" cy="1115493"/>
          </a:xfrm>
          <a:custGeom>
            <a:avLst/>
            <a:gdLst/>
            <a:ahLst/>
            <a:cxnLst/>
            <a:rect l="l" t="t" r="r" b="b"/>
            <a:pathLst>
              <a:path w="988527" h="1115493">
                <a:moveTo>
                  <a:pt x="0" y="0"/>
                </a:moveTo>
                <a:lnTo>
                  <a:pt x="988526" y="0"/>
                </a:lnTo>
                <a:lnTo>
                  <a:pt x="988526" y="1115493"/>
                </a:lnTo>
                <a:lnTo>
                  <a:pt x="0" y="11154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117114" y="2676933"/>
            <a:ext cx="1177365" cy="1304888"/>
          </a:xfrm>
          <a:custGeom>
            <a:avLst/>
            <a:gdLst/>
            <a:ahLst/>
            <a:cxnLst/>
            <a:rect l="l" t="t" r="r" b="b"/>
            <a:pathLst>
              <a:path w="1177365" h="1304888">
                <a:moveTo>
                  <a:pt x="0" y="0"/>
                </a:moveTo>
                <a:lnTo>
                  <a:pt x="1177365" y="0"/>
                </a:lnTo>
                <a:lnTo>
                  <a:pt x="1177365" y="1304889"/>
                </a:lnTo>
                <a:lnTo>
                  <a:pt x="0" y="13048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828800" y="2705508"/>
            <a:ext cx="3133174" cy="1333023"/>
          </a:xfrm>
          <a:custGeom>
            <a:avLst/>
            <a:gdLst/>
            <a:ahLst/>
            <a:cxnLst/>
            <a:rect l="l" t="t" r="r" b="b"/>
            <a:pathLst>
              <a:path w="3133174" h="1333023">
                <a:moveTo>
                  <a:pt x="0" y="0"/>
                </a:moveTo>
                <a:lnTo>
                  <a:pt x="3133174" y="0"/>
                </a:lnTo>
                <a:lnTo>
                  <a:pt x="3133174" y="1333023"/>
                </a:lnTo>
                <a:lnTo>
                  <a:pt x="0" y="13330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828800" y="4038531"/>
            <a:ext cx="3876996" cy="1741124"/>
          </a:xfrm>
          <a:custGeom>
            <a:avLst/>
            <a:gdLst/>
            <a:ahLst/>
            <a:cxnLst/>
            <a:rect l="l" t="t" r="r" b="b"/>
            <a:pathLst>
              <a:path w="3876996" h="1741124">
                <a:moveTo>
                  <a:pt x="0" y="0"/>
                </a:moveTo>
                <a:lnTo>
                  <a:pt x="3876996" y="0"/>
                </a:lnTo>
                <a:lnTo>
                  <a:pt x="3876996" y="1741124"/>
                </a:lnTo>
                <a:lnTo>
                  <a:pt x="0" y="17411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1C527-DFC3-5000-A1F2-917ECF75A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A01FFE3-C7EB-E745-832B-DC677D1A54CF}"/>
              </a:ext>
            </a:extLst>
          </p:cNvPr>
          <p:cNvGrpSpPr/>
          <p:nvPr/>
        </p:nvGrpSpPr>
        <p:grpSpPr>
          <a:xfrm>
            <a:off x="1028700" y="0"/>
            <a:ext cx="6014742" cy="7816635"/>
            <a:chOff x="0" y="0"/>
            <a:chExt cx="1584130" cy="205870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ED4A686-1ADD-4D32-27EB-72B767D5C7D0}"/>
                </a:ext>
              </a:extLst>
            </p:cNvPr>
            <p:cNvSpPr/>
            <p:nvPr/>
          </p:nvSpPr>
          <p:spPr>
            <a:xfrm>
              <a:off x="0" y="0"/>
              <a:ext cx="1584130" cy="2058702"/>
            </a:xfrm>
            <a:custGeom>
              <a:avLst/>
              <a:gdLst/>
              <a:ahLst/>
              <a:cxnLst/>
              <a:rect l="l" t="t" r="r" b="b"/>
              <a:pathLst>
                <a:path w="1584130" h="2058702">
                  <a:moveTo>
                    <a:pt x="0" y="0"/>
                  </a:moveTo>
                  <a:lnTo>
                    <a:pt x="1584130" y="0"/>
                  </a:lnTo>
                  <a:lnTo>
                    <a:pt x="1584130" y="2058702"/>
                  </a:lnTo>
                  <a:lnTo>
                    <a:pt x="0" y="2058702"/>
                  </a:lnTo>
                  <a:close/>
                </a:path>
              </a:pathLst>
            </a:custGeom>
            <a:solidFill>
              <a:srgbClr val="BCE1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1C2586C-5191-C3A5-D2E7-D267CAE05528}"/>
                </a:ext>
              </a:extLst>
            </p:cNvPr>
            <p:cNvSpPr txBox="1"/>
            <p:nvPr/>
          </p:nvSpPr>
          <p:spPr>
            <a:xfrm>
              <a:off x="0" y="-47625"/>
              <a:ext cx="1584130" cy="2106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79C2DF38-603D-A2BD-852B-8DC42D104A8F}"/>
              </a:ext>
            </a:extLst>
          </p:cNvPr>
          <p:cNvSpPr/>
          <p:nvPr/>
        </p:nvSpPr>
        <p:spPr>
          <a:xfrm>
            <a:off x="7689560" y="3036075"/>
            <a:ext cx="3335101" cy="3335101"/>
          </a:xfrm>
          <a:custGeom>
            <a:avLst/>
            <a:gdLst/>
            <a:ahLst/>
            <a:cxnLst/>
            <a:rect l="l" t="t" r="r" b="b"/>
            <a:pathLst>
              <a:path w="3335101" h="3335101">
                <a:moveTo>
                  <a:pt x="0" y="0"/>
                </a:moveTo>
                <a:lnTo>
                  <a:pt x="3335101" y="0"/>
                </a:lnTo>
                <a:lnTo>
                  <a:pt x="3335101" y="3335101"/>
                </a:lnTo>
                <a:lnTo>
                  <a:pt x="0" y="3335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728A576-1711-36D1-502A-ED11CC80423B}"/>
              </a:ext>
            </a:extLst>
          </p:cNvPr>
          <p:cNvSpPr/>
          <p:nvPr/>
        </p:nvSpPr>
        <p:spPr>
          <a:xfrm rot="5400000">
            <a:off x="10732649" y="2923998"/>
            <a:ext cx="3335101" cy="3335101"/>
          </a:xfrm>
          <a:custGeom>
            <a:avLst/>
            <a:gdLst/>
            <a:ahLst/>
            <a:cxnLst/>
            <a:rect l="l" t="t" r="r" b="b"/>
            <a:pathLst>
              <a:path w="3335101" h="3335101">
                <a:moveTo>
                  <a:pt x="0" y="0"/>
                </a:moveTo>
                <a:lnTo>
                  <a:pt x="3335101" y="0"/>
                </a:lnTo>
                <a:lnTo>
                  <a:pt x="3335101" y="3335101"/>
                </a:lnTo>
                <a:lnTo>
                  <a:pt x="0" y="3335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B469639-7D55-FB40-4FF6-C17F0962C411}"/>
              </a:ext>
            </a:extLst>
          </p:cNvPr>
          <p:cNvSpPr/>
          <p:nvPr/>
        </p:nvSpPr>
        <p:spPr>
          <a:xfrm rot="-10800000">
            <a:off x="13952774" y="2805586"/>
            <a:ext cx="3335101" cy="3335101"/>
          </a:xfrm>
          <a:custGeom>
            <a:avLst/>
            <a:gdLst/>
            <a:ahLst/>
            <a:cxnLst/>
            <a:rect l="l" t="t" r="r" b="b"/>
            <a:pathLst>
              <a:path w="3335101" h="3335101">
                <a:moveTo>
                  <a:pt x="0" y="0"/>
                </a:moveTo>
                <a:lnTo>
                  <a:pt x="3335101" y="0"/>
                </a:lnTo>
                <a:lnTo>
                  <a:pt x="3335101" y="3335101"/>
                </a:lnTo>
                <a:lnTo>
                  <a:pt x="0" y="3335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DA556DD-724A-E211-A9ED-6FC83DD9066C}"/>
              </a:ext>
            </a:extLst>
          </p:cNvPr>
          <p:cNvSpPr/>
          <p:nvPr/>
        </p:nvSpPr>
        <p:spPr>
          <a:xfrm>
            <a:off x="11410127" y="9708386"/>
            <a:ext cx="6358351" cy="1500934"/>
          </a:xfrm>
          <a:custGeom>
            <a:avLst/>
            <a:gdLst/>
            <a:ahLst/>
            <a:cxnLst/>
            <a:rect l="l" t="t" r="r" b="b"/>
            <a:pathLst>
              <a:path w="6358351" h="1500934">
                <a:moveTo>
                  <a:pt x="0" y="0"/>
                </a:moveTo>
                <a:lnTo>
                  <a:pt x="6358351" y="0"/>
                </a:lnTo>
                <a:lnTo>
                  <a:pt x="6358351" y="1500934"/>
                </a:lnTo>
                <a:lnTo>
                  <a:pt x="0" y="1500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90345C9-CC03-F5FF-733C-2A49ACA35272}"/>
              </a:ext>
            </a:extLst>
          </p:cNvPr>
          <p:cNvSpPr/>
          <p:nvPr/>
        </p:nvSpPr>
        <p:spPr>
          <a:xfrm>
            <a:off x="15474591" y="0"/>
            <a:ext cx="2813409" cy="2633062"/>
          </a:xfrm>
          <a:custGeom>
            <a:avLst/>
            <a:gdLst/>
            <a:ahLst/>
            <a:cxnLst/>
            <a:rect l="l" t="t" r="r" b="b"/>
            <a:pathLst>
              <a:path w="2813409" h="2633062">
                <a:moveTo>
                  <a:pt x="0" y="0"/>
                </a:moveTo>
                <a:lnTo>
                  <a:pt x="2813409" y="0"/>
                </a:lnTo>
                <a:lnTo>
                  <a:pt x="2813409" y="2633062"/>
                </a:lnTo>
                <a:lnTo>
                  <a:pt x="0" y="263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FC536E2-B10B-7818-C587-85DC765FE9C2}"/>
              </a:ext>
            </a:extLst>
          </p:cNvPr>
          <p:cNvGrpSpPr/>
          <p:nvPr/>
        </p:nvGrpSpPr>
        <p:grpSpPr>
          <a:xfrm>
            <a:off x="455119" y="1919743"/>
            <a:ext cx="1207467" cy="381265"/>
            <a:chOff x="0" y="0"/>
            <a:chExt cx="667471" cy="210758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A7E7160-49AF-70AC-1037-918A1575B648}"/>
                </a:ext>
              </a:extLst>
            </p:cNvPr>
            <p:cNvSpPr/>
            <p:nvPr/>
          </p:nvSpPr>
          <p:spPr>
            <a:xfrm>
              <a:off x="0" y="0"/>
              <a:ext cx="667471" cy="210758"/>
            </a:xfrm>
            <a:custGeom>
              <a:avLst/>
              <a:gdLst/>
              <a:ahLst/>
              <a:cxnLst/>
              <a:rect l="l" t="t" r="r" b="b"/>
              <a:pathLst>
                <a:path w="667471" h="210758">
                  <a:moveTo>
                    <a:pt x="0" y="0"/>
                  </a:moveTo>
                  <a:lnTo>
                    <a:pt x="667471" y="0"/>
                  </a:lnTo>
                  <a:lnTo>
                    <a:pt x="667471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590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4F37564-F65F-170D-1551-AC9EFC89EB12}"/>
                </a:ext>
              </a:extLst>
            </p:cNvPr>
            <p:cNvSpPr txBox="1"/>
            <p:nvPr/>
          </p:nvSpPr>
          <p:spPr>
            <a:xfrm>
              <a:off x="0" y="-47625"/>
              <a:ext cx="667471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107CF94-41B5-7A97-91CC-3CD88956DF75}"/>
              </a:ext>
            </a:extLst>
          </p:cNvPr>
          <p:cNvGrpSpPr/>
          <p:nvPr/>
        </p:nvGrpSpPr>
        <p:grpSpPr>
          <a:xfrm>
            <a:off x="455119" y="446355"/>
            <a:ext cx="10072348" cy="800222"/>
            <a:chOff x="0" y="0"/>
            <a:chExt cx="2652800" cy="210758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BF4DF17-9866-9286-4BD0-8A73E0B2F384}"/>
                </a:ext>
              </a:extLst>
            </p:cNvPr>
            <p:cNvSpPr/>
            <p:nvPr/>
          </p:nvSpPr>
          <p:spPr>
            <a:xfrm>
              <a:off x="0" y="0"/>
              <a:ext cx="2652800" cy="210758"/>
            </a:xfrm>
            <a:custGeom>
              <a:avLst/>
              <a:gdLst/>
              <a:ahLst/>
              <a:cxnLst/>
              <a:rect l="l" t="t" r="r" b="b"/>
              <a:pathLst>
                <a:path w="2652800" h="210758">
                  <a:moveTo>
                    <a:pt x="0" y="0"/>
                  </a:moveTo>
                  <a:lnTo>
                    <a:pt x="2652800" y="0"/>
                  </a:lnTo>
                  <a:lnTo>
                    <a:pt x="2652800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0329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00E2D67-14E1-3CEE-C698-E8EA72E33E81}"/>
                </a:ext>
              </a:extLst>
            </p:cNvPr>
            <p:cNvSpPr txBox="1"/>
            <p:nvPr/>
          </p:nvSpPr>
          <p:spPr>
            <a:xfrm>
              <a:off x="0" y="-47625"/>
              <a:ext cx="2652800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044102C-94A2-9459-20F2-B438F046B0D9}"/>
              </a:ext>
            </a:extLst>
          </p:cNvPr>
          <p:cNvGrpSpPr/>
          <p:nvPr/>
        </p:nvGrpSpPr>
        <p:grpSpPr>
          <a:xfrm>
            <a:off x="7038291" y="1916454"/>
            <a:ext cx="1105796" cy="381265"/>
            <a:chOff x="0" y="0"/>
            <a:chExt cx="611269" cy="210758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0549914-BCB8-5C76-9A38-51A40D71529F}"/>
                </a:ext>
              </a:extLst>
            </p:cNvPr>
            <p:cNvSpPr/>
            <p:nvPr/>
          </p:nvSpPr>
          <p:spPr>
            <a:xfrm>
              <a:off x="0" y="0"/>
              <a:ext cx="611269" cy="210758"/>
            </a:xfrm>
            <a:custGeom>
              <a:avLst/>
              <a:gdLst/>
              <a:ahLst/>
              <a:cxnLst/>
              <a:rect l="l" t="t" r="r" b="b"/>
              <a:pathLst>
                <a:path w="611269" h="210758">
                  <a:moveTo>
                    <a:pt x="0" y="0"/>
                  </a:moveTo>
                  <a:lnTo>
                    <a:pt x="611269" y="0"/>
                  </a:lnTo>
                  <a:lnTo>
                    <a:pt x="611269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590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1AA4B093-4B4F-0311-C122-1304CFDD487A}"/>
                </a:ext>
              </a:extLst>
            </p:cNvPr>
            <p:cNvSpPr txBox="1"/>
            <p:nvPr/>
          </p:nvSpPr>
          <p:spPr>
            <a:xfrm>
              <a:off x="0" y="-47625"/>
              <a:ext cx="611269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EFF02D23-C9E4-2D60-E374-018DB4E7EB59}"/>
              </a:ext>
            </a:extLst>
          </p:cNvPr>
          <p:cNvGrpSpPr/>
          <p:nvPr/>
        </p:nvGrpSpPr>
        <p:grpSpPr>
          <a:xfrm>
            <a:off x="455119" y="1213805"/>
            <a:ext cx="7043534" cy="716588"/>
            <a:chOff x="0" y="0"/>
            <a:chExt cx="1084139" cy="210758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F03ADD2-5D4D-38C8-DF56-E6CD6ECB0EA2}"/>
                </a:ext>
              </a:extLst>
            </p:cNvPr>
            <p:cNvSpPr/>
            <p:nvPr/>
          </p:nvSpPr>
          <p:spPr>
            <a:xfrm>
              <a:off x="0" y="0"/>
              <a:ext cx="1084139" cy="210758"/>
            </a:xfrm>
            <a:custGeom>
              <a:avLst/>
              <a:gdLst/>
              <a:ahLst/>
              <a:cxnLst/>
              <a:rect l="l" t="t" r="r" b="b"/>
              <a:pathLst>
                <a:path w="1084139" h="210758">
                  <a:moveTo>
                    <a:pt x="0" y="0"/>
                  </a:moveTo>
                  <a:lnTo>
                    <a:pt x="1084139" y="0"/>
                  </a:lnTo>
                  <a:lnTo>
                    <a:pt x="1084139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0329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16B1AAD1-1AD5-F9DE-CB59-3CB776DAFFD3}"/>
                </a:ext>
              </a:extLst>
            </p:cNvPr>
            <p:cNvSpPr txBox="1"/>
            <p:nvPr/>
          </p:nvSpPr>
          <p:spPr>
            <a:xfrm>
              <a:off x="0" y="-47625"/>
              <a:ext cx="1084139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32B7F0EC-BA23-F831-8DA4-E34AE8A0F6F7}"/>
              </a:ext>
            </a:extLst>
          </p:cNvPr>
          <p:cNvSpPr txBox="1"/>
          <p:nvPr/>
        </p:nvSpPr>
        <p:spPr>
          <a:xfrm>
            <a:off x="616556" y="477848"/>
            <a:ext cx="9910911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600" b="1">
                <a:solidFill>
                  <a:schemeClr val="bg1"/>
                </a:solidFill>
                <a:latin typeface="Fira Sans Medium"/>
                <a:sym typeface="Fira Sans Medium"/>
              </a:rPr>
              <a:t>Peer-to-Peer Roundtable: Moving Your Utility </a:t>
            </a:r>
            <a:endParaRPr lang="en-US" sz="3600" b="1">
              <a:solidFill>
                <a:schemeClr val="bg1"/>
              </a:solidFill>
              <a:latin typeface="Fira Sans Medium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F96269B5-5921-66D4-582E-1B72CCD97527}"/>
              </a:ext>
            </a:extLst>
          </p:cNvPr>
          <p:cNvSpPr txBox="1"/>
          <p:nvPr/>
        </p:nvSpPr>
        <p:spPr>
          <a:xfrm>
            <a:off x="536574" y="1928347"/>
            <a:ext cx="1126012" cy="298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1700" b="1">
                <a:solidFill>
                  <a:srgbClr val="FFFFFF"/>
                </a:solidFill>
                <a:latin typeface="Fira Sans Medium"/>
                <a:sym typeface="Fira Sans Medium"/>
              </a:rPr>
              <a:t>Sponsor</a:t>
            </a:r>
            <a:endParaRPr lang="en-US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FF649D5D-FBF0-8CE5-68FE-1045DD45D902}"/>
              </a:ext>
            </a:extLst>
          </p:cNvPr>
          <p:cNvSpPr txBox="1"/>
          <p:nvPr/>
        </p:nvSpPr>
        <p:spPr>
          <a:xfrm>
            <a:off x="7119746" y="1980814"/>
            <a:ext cx="957454" cy="298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1729" b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Speakers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A1124F2A-E12A-6413-FE3A-542AA3A0152D}"/>
              </a:ext>
            </a:extLst>
          </p:cNvPr>
          <p:cNvSpPr txBox="1"/>
          <p:nvPr/>
        </p:nvSpPr>
        <p:spPr>
          <a:xfrm>
            <a:off x="7999782" y="6010149"/>
            <a:ext cx="2727808" cy="94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50" b="1">
                <a:solidFill>
                  <a:srgbClr val="160A34"/>
                </a:solidFill>
                <a:latin typeface="Fira Sans Bold"/>
                <a:sym typeface="Fira Sans Bold"/>
              </a:rPr>
              <a:t>Chris Richardson</a:t>
            </a:r>
            <a:endParaRPr lang="en-US">
              <a:sym typeface="Fira Sans Bold"/>
            </a:endParaRPr>
          </a:p>
          <a:p>
            <a:pPr algn="ctr">
              <a:lnSpc>
                <a:spcPts val="2374"/>
              </a:lnSpc>
            </a:pPr>
            <a:r>
              <a:rPr lang="en-US" sz="1650">
                <a:solidFill>
                  <a:srgbClr val="160A34"/>
                </a:solidFill>
                <a:latin typeface="Fira Sans"/>
                <a:sym typeface="Fira Sans Bold"/>
              </a:rPr>
              <a:t>Partner</a:t>
            </a:r>
            <a:endParaRPr lang="en-US" sz="1650">
              <a:solidFill>
                <a:srgbClr val="160A34"/>
              </a:solidFill>
              <a:latin typeface="Fira Sans"/>
            </a:endParaRPr>
          </a:p>
          <a:p>
            <a:pPr algn="ctr">
              <a:lnSpc>
                <a:spcPts val="2374"/>
              </a:lnSpc>
            </a:pPr>
            <a:r>
              <a:rPr lang="en-US" sz="1650" b="1">
                <a:solidFill>
                  <a:srgbClr val="160A34"/>
                </a:solidFill>
                <a:latin typeface="Fira Sans Bold"/>
                <a:sym typeface="Fira Sans"/>
              </a:rPr>
              <a:t>Realize 2050</a:t>
            </a:r>
            <a:endParaRPr lang="en-US"/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9D3EB68D-3CCE-B50D-5160-B16D42EE15B7}"/>
              </a:ext>
            </a:extLst>
          </p:cNvPr>
          <p:cNvSpPr txBox="1"/>
          <p:nvPr/>
        </p:nvSpPr>
        <p:spPr>
          <a:xfrm>
            <a:off x="11224966" y="6015260"/>
            <a:ext cx="2727808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900" b="1">
                <a:solidFill>
                  <a:srgbClr val="160A34"/>
                </a:solidFill>
                <a:latin typeface="Fira Sans Bold"/>
                <a:ea typeface="Fira Sans Medium"/>
                <a:cs typeface="Fira Sans Medium"/>
                <a:sym typeface="Fira Sans Medium"/>
              </a:rPr>
              <a:t>Mary Brown</a:t>
            </a:r>
            <a:endParaRPr lang="en-US" sz="1900" b="1" u="none" strike="noStrike">
              <a:solidFill>
                <a:srgbClr val="160A34"/>
              </a:solidFill>
              <a:latin typeface="Fira Sans Bold"/>
              <a:ea typeface="Fira Sans Medium"/>
              <a:cs typeface="Fira Sans Medium"/>
            </a:endParaRPr>
          </a:p>
          <a:p>
            <a:pPr marL="0" lvl="0" indent="0" algn="ctr">
              <a:lnSpc>
                <a:spcPts val="2374"/>
              </a:lnSpc>
            </a:pPr>
            <a:r>
              <a:rPr lang="en-US" sz="1700">
                <a:solidFill>
                  <a:srgbClr val="160A34"/>
                </a:solidFill>
                <a:latin typeface="Fira Sans"/>
                <a:ea typeface="Fira Sans"/>
                <a:cs typeface="Fira Sans"/>
                <a:sym typeface="Fira Sans"/>
              </a:rPr>
              <a:t>Principal</a:t>
            </a:r>
            <a:endParaRPr lang="en-US" sz="1700" u="none" strike="noStrike">
              <a:solidFill>
                <a:srgbClr val="000000"/>
              </a:solidFill>
              <a:latin typeface="Fira Sans"/>
              <a:ea typeface="Fira Sans"/>
              <a:cs typeface="Fira Sans"/>
            </a:endParaRPr>
          </a:p>
          <a:p>
            <a:pPr algn="ctr">
              <a:lnSpc>
                <a:spcPts val="2374"/>
              </a:lnSpc>
            </a:pPr>
            <a:r>
              <a:rPr lang="en-US" sz="1700" b="1">
                <a:solidFill>
                  <a:srgbClr val="160A34"/>
                </a:solidFill>
                <a:latin typeface="Fira Sans Bold"/>
                <a:sym typeface="Fira Sans Medium"/>
              </a:rPr>
              <a:t>Realize 2050</a:t>
            </a:r>
            <a:endParaRPr lang="en-US"/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C4DFC1E2-6F9F-B15C-4438-204BFE25FE8C}"/>
              </a:ext>
            </a:extLst>
          </p:cNvPr>
          <p:cNvSpPr txBox="1"/>
          <p:nvPr/>
        </p:nvSpPr>
        <p:spPr>
          <a:xfrm>
            <a:off x="14246896" y="5996210"/>
            <a:ext cx="2727808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900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Leo Trudel</a:t>
            </a:r>
            <a:endParaRPr lang="en-US" sz="1900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ctr">
              <a:lnSpc>
                <a:spcPts val="2374"/>
              </a:lnSpc>
            </a:pPr>
            <a:r>
              <a:rPr lang="en-US" sz="1700">
                <a:solidFill>
                  <a:srgbClr val="160A34"/>
                </a:solidFill>
                <a:latin typeface="Fira Sans"/>
                <a:ea typeface="Fira Sans Bold"/>
                <a:cs typeface="Fira Sans Bold"/>
                <a:sym typeface="Fira Sans Bold"/>
              </a:rPr>
              <a:t>Partner</a:t>
            </a:r>
            <a:endParaRPr lang="en-US" sz="1700">
              <a:solidFill>
                <a:srgbClr val="000000"/>
              </a:solidFill>
              <a:latin typeface="Fira Sans"/>
              <a:ea typeface="Fira Sans Bold"/>
              <a:cs typeface="Fira Sans Bold"/>
            </a:endParaRPr>
          </a:p>
          <a:p>
            <a:pPr algn="ctr">
              <a:lnSpc>
                <a:spcPts val="2374"/>
              </a:lnSpc>
            </a:pPr>
            <a:r>
              <a:rPr lang="en-US" sz="1700" b="1">
                <a:solidFill>
                  <a:srgbClr val="160A34"/>
                </a:solidFill>
                <a:latin typeface="Fira Sans Bold"/>
                <a:sym typeface="Fira Sans Bold"/>
              </a:rPr>
              <a:t>Realize 2050</a:t>
            </a:r>
            <a:endParaRPr lang="en-US"/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F6D8C823-AD71-C675-E70E-5C7CB066079C}"/>
              </a:ext>
            </a:extLst>
          </p:cNvPr>
          <p:cNvSpPr txBox="1"/>
          <p:nvPr/>
        </p:nvSpPr>
        <p:spPr>
          <a:xfrm>
            <a:off x="521899" y="1226392"/>
            <a:ext cx="7604011" cy="612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81"/>
              </a:lnSpc>
              <a:spcBef>
                <a:spcPct val="0"/>
              </a:spcBef>
            </a:pPr>
            <a:r>
              <a:rPr lang="en-US" sz="3600" b="1">
                <a:solidFill>
                  <a:schemeClr val="bg1"/>
                </a:solidFill>
                <a:latin typeface="Fira Sans Medium"/>
                <a:sym typeface="Fira Sans Medium"/>
              </a:rPr>
              <a:t>from AI Ambitions to AI Decisions</a:t>
            </a:r>
            <a:endParaRPr lang="en-US" b="1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39" name="Picture 38" descr="Chris Richardson">
            <a:extLst>
              <a:ext uri="{FF2B5EF4-FFF2-40B4-BE49-F238E27FC236}">
                <a16:creationId xmlns:a16="http://schemas.microsoft.com/office/drawing/2014/main" id="{D72EAD77-C0A1-5C4C-FBFC-63C86D3EA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6569" y="3469423"/>
            <a:ext cx="2246971" cy="2233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 descr="Mary Brown">
            <a:extLst>
              <a:ext uri="{FF2B5EF4-FFF2-40B4-BE49-F238E27FC236}">
                <a16:creationId xmlns:a16="http://schemas.microsoft.com/office/drawing/2014/main" id="{0FC7211C-E3A9-B40D-8C48-BC4DBBDB5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4667" y="3469423"/>
            <a:ext cx="2191215" cy="2233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Leo Trudel">
            <a:extLst>
              <a:ext uri="{FF2B5EF4-FFF2-40B4-BE49-F238E27FC236}">
                <a16:creationId xmlns:a16="http://schemas.microsoft.com/office/drawing/2014/main" id="{1C4113EE-BB2A-2068-57A4-1F6F2325CF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81252" y="3455484"/>
            <a:ext cx="2219093" cy="2233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 descr="A black and grey logo&#10;&#10;AI-generated content may be incorrect.">
            <a:extLst>
              <a:ext uri="{FF2B5EF4-FFF2-40B4-BE49-F238E27FC236}">
                <a16:creationId xmlns:a16="http://schemas.microsoft.com/office/drawing/2014/main" id="{0BB4B953-AEEC-25D3-1073-3E8259D77D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8704" y="2628668"/>
            <a:ext cx="2604274" cy="20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9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6014742" cy="7693436"/>
            <a:chOff x="0" y="0"/>
            <a:chExt cx="1584130" cy="20262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4130" cy="2026255"/>
            </a:xfrm>
            <a:custGeom>
              <a:avLst/>
              <a:gdLst/>
              <a:ahLst/>
              <a:cxnLst/>
              <a:rect l="l" t="t" r="r" b="b"/>
              <a:pathLst>
                <a:path w="1584130" h="2026255">
                  <a:moveTo>
                    <a:pt x="0" y="0"/>
                  </a:moveTo>
                  <a:lnTo>
                    <a:pt x="1584130" y="0"/>
                  </a:lnTo>
                  <a:lnTo>
                    <a:pt x="1584130" y="2026255"/>
                  </a:lnTo>
                  <a:lnTo>
                    <a:pt x="0" y="2026255"/>
                  </a:lnTo>
                  <a:close/>
                </a:path>
              </a:pathLst>
            </a:custGeom>
            <a:solidFill>
              <a:srgbClr val="BCE1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84130" cy="207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1484" y="2138253"/>
            <a:ext cx="4891881" cy="4891881"/>
          </a:xfrm>
          <a:custGeom>
            <a:avLst/>
            <a:gdLst/>
            <a:ahLst/>
            <a:cxnLst/>
            <a:rect l="l" t="t" r="r" b="b"/>
            <a:pathLst>
              <a:path w="4891881" h="4891881">
                <a:moveTo>
                  <a:pt x="0" y="0"/>
                </a:moveTo>
                <a:lnTo>
                  <a:pt x="4891881" y="0"/>
                </a:lnTo>
                <a:lnTo>
                  <a:pt x="4891881" y="4891881"/>
                </a:lnTo>
                <a:lnTo>
                  <a:pt x="0" y="489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844320" y="1839016"/>
            <a:ext cx="3335101" cy="3335101"/>
          </a:xfrm>
          <a:custGeom>
            <a:avLst/>
            <a:gdLst/>
            <a:ahLst/>
            <a:cxnLst/>
            <a:rect l="l" t="t" r="r" b="b"/>
            <a:pathLst>
              <a:path w="3335101" h="3335101">
                <a:moveTo>
                  <a:pt x="0" y="0"/>
                </a:moveTo>
                <a:lnTo>
                  <a:pt x="3335101" y="0"/>
                </a:lnTo>
                <a:lnTo>
                  <a:pt x="3335101" y="3335101"/>
                </a:lnTo>
                <a:lnTo>
                  <a:pt x="0" y="3335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0629724" y="5501332"/>
            <a:ext cx="3335101" cy="3335101"/>
          </a:xfrm>
          <a:custGeom>
            <a:avLst/>
            <a:gdLst/>
            <a:ahLst/>
            <a:cxnLst/>
            <a:rect l="l" t="t" r="r" b="b"/>
            <a:pathLst>
              <a:path w="3335101" h="3335101">
                <a:moveTo>
                  <a:pt x="0" y="0"/>
                </a:moveTo>
                <a:lnTo>
                  <a:pt x="3335101" y="0"/>
                </a:lnTo>
                <a:lnTo>
                  <a:pt x="3335101" y="3335101"/>
                </a:lnTo>
                <a:lnTo>
                  <a:pt x="0" y="3335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8100000">
            <a:off x="13752180" y="5425132"/>
            <a:ext cx="3335101" cy="3335101"/>
          </a:xfrm>
          <a:custGeom>
            <a:avLst/>
            <a:gdLst/>
            <a:ahLst/>
            <a:cxnLst/>
            <a:rect l="l" t="t" r="r" b="b"/>
            <a:pathLst>
              <a:path w="3335101" h="3335101">
                <a:moveTo>
                  <a:pt x="0" y="0"/>
                </a:moveTo>
                <a:lnTo>
                  <a:pt x="3335101" y="0"/>
                </a:lnTo>
                <a:lnTo>
                  <a:pt x="3335101" y="3335101"/>
                </a:lnTo>
                <a:lnTo>
                  <a:pt x="0" y="3335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11993628" y="1608526"/>
            <a:ext cx="3335101" cy="3335101"/>
          </a:xfrm>
          <a:custGeom>
            <a:avLst/>
            <a:gdLst/>
            <a:ahLst/>
            <a:cxnLst/>
            <a:rect l="l" t="t" r="r" b="b"/>
            <a:pathLst>
              <a:path w="3335101" h="3335101">
                <a:moveTo>
                  <a:pt x="0" y="0"/>
                </a:moveTo>
                <a:lnTo>
                  <a:pt x="3335101" y="0"/>
                </a:lnTo>
                <a:lnTo>
                  <a:pt x="3335101" y="3335101"/>
                </a:lnTo>
                <a:lnTo>
                  <a:pt x="0" y="3335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410127" y="9708386"/>
            <a:ext cx="6358351" cy="1500934"/>
          </a:xfrm>
          <a:custGeom>
            <a:avLst/>
            <a:gdLst/>
            <a:ahLst/>
            <a:cxnLst/>
            <a:rect l="l" t="t" r="r" b="b"/>
            <a:pathLst>
              <a:path w="6358351" h="1500934">
                <a:moveTo>
                  <a:pt x="0" y="0"/>
                </a:moveTo>
                <a:lnTo>
                  <a:pt x="6358351" y="0"/>
                </a:lnTo>
                <a:lnTo>
                  <a:pt x="6358351" y="1500934"/>
                </a:lnTo>
                <a:lnTo>
                  <a:pt x="0" y="15009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474591" y="0"/>
            <a:ext cx="2813409" cy="2633062"/>
          </a:xfrm>
          <a:custGeom>
            <a:avLst/>
            <a:gdLst/>
            <a:ahLst/>
            <a:cxnLst/>
            <a:rect l="l" t="t" r="r" b="b"/>
            <a:pathLst>
              <a:path w="2813409" h="2633062">
                <a:moveTo>
                  <a:pt x="0" y="0"/>
                </a:moveTo>
                <a:lnTo>
                  <a:pt x="2813409" y="0"/>
                </a:lnTo>
                <a:lnTo>
                  <a:pt x="2813409" y="2633062"/>
                </a:lnTo>
                <a:lnTo>
                  <a:pt x="0" y="26330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55119" y="1947621"/>
            <a:ext cx="1207467" cy="381265"/>
            <a:chOff x="0" y="0"/>
            <a:chExt cx="667471" cy="2107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7471" cy="210758"/>
            </a:xfrm>
            <a:custGeom>
              <a:avLst/>
              <a:gdLst/>
              <a:ahLst/>
              <a:cxnLst/>
              <a:rect l="l" t="t" r="r" b="b"/>
              <a:pathLst>
                <a:path w="667471" h="210758">
                  <a:moveTo>
                    <a:pt x="0" y="0"/>
                  </a:moveTo>
                  <a:lnTo>
                    <a:pt x="667471" y="0"/>
                  </a:lnTo>
                  <a:lnTo>
                    <a:pt x="667471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590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667471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5119" y="446355"/>
            <a:ext cx="10730992" cy="800222"/>
            <a:chOff x="0" y="0"/>
            <a:chExt cx="2826269" cy="2107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26269" cy="210758"/>
            </a:xfrm>
            <a:custGeom>
              <a:avLst/>
              <a:gdLst/>
              <a:ahLst/>
              <a:cxnLst/>
              <a:rect l="l" t="t" r="r" b="b"/>
              <a:pathLst>
                <a:path w="2826269" h="210758">
                  <a:moveTo>
                    <a:pt x="0" y="0"/>
                  </a:moveTo>
                  <a:lnTo>
                    <a:pt x="2826269" y="0"/>
                  </a:lnTo>
                  <a:lnTo>
                    <a:pt x="2826269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0329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826269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55119" y="1158049"/>
            <a:ext cx="6937208" cy="800222"/>
            <a:chOff x="0" y="0"/>
            <a:chExt cx="1827084" cy="21075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27084" cy="210758"/>
            </a:xfrm>
            <a:custGeom>
              <a:avLst/>
              <a:gdLst/>
              <a:ahLst/>
              <a:cxnLst/>
              <a:rect l="l" t="t" r="r" b="b"/>
              <a:pathLst>
                <a:path w="1827084" h="210758">
                  <a:moveTo>
                    <a:pt x="0" y="0"/>
                  </a:moveTo>
                  <a:lnTo>
                    <a:pt x="1827084" y="0"/>
                  </a:lnTo>
                  <a:lnTo>
                    <a:pt x="1827084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0329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827084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038291" y="1958271"/>
            <a:ext cx="1105796" cy="381265"/>
            <a:chOff x="0" y="0"/>
            <a:chExt cx="611269" cy="21075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11269" cy="210758"/>
            </a:xfrm>
            <a:custGeom>
              <a:avLst/>
              <a:gdLst/>
              <a:ahLst/>
              <a:cxnLst/>
              <a:rect l="l" t="t" r="r" b="b"/>
              <a:pathLst>
                <a:path w="611269" h="210758">
                  <a:moveTo>
                    <a:pt x="0" y="0"/>
                  </a:moveTo>
                  <a:lnTo>
                    <a:pt x="611269" y="0"/>
                  </a:lnTo>
                  <a:lnTo>
                    <a:pt x="611269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590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611269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493521" y="3023383"/>
            <a:ext cx="2794772" cy="279477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14120" b="-141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688966" y="2389799"/>
            <a:ext cx="2009381" cy="200938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186111" y="6164192"/>
            <a:ext cx="2009381" cy="2009381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4324038" y="6164192"/>
            <a:ext cx="2009381" cy="2009381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16556" y="477848"/>
            <a:ext cx="10432444" cy="622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81"/>
              </a:lnSpc>
            </a:pPr>
            <a:r>
              <a:rPr lang="en-US" sz="3629" b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Powering the Future: Onsite Energy Solutions and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16556" y="1189543"/>
            <a:ext cx="6775771" cy="1260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81"/>
              </a:lnSpc>
            </a:pPr>
            <a:r>
              <a:rPr lang="en-US" sz="3629" b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Considerations for Data Centers</a:t>
            </a:r>
          </a:p>
          <a:p>
            <a:pPr algn="just">
              <a:lnSpc>
                <a:spcPts val="5081"/>
              </a:lnSpc>
            </a:pPr>
            <a:endParaRPr lang="en-US" sz="3629" b="1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36574" y="1970164"/>
            <a:ext cx="1063626" cy="298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1729" b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Moderator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119746" y="1980814"/>
            <a:ext cx="972814" cy="298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1729" b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Speakers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002005" y="4705835"/>
            <a:ext cx="2866406" cy="123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50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Brad Dore</a:t>
            </a:r>
            <a:endParaRPr lang="en-US" sz="1850" b="1">
              <a:solidFill>
                <a:srgbClr val="160A34"/>
              </a:solidFill>
              <a:latin typeface="Fira Sans Bold"/>
              <a:ea typeface="Fira Sans Bold"/>
              <a:cs typeface="Fira Sans Bold"/>
            </a:endParaR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160A34"/>
                </a:solidFill>
                <a:latin typeface="Fira Sans"/>
                <a:ea typeface="Fira Sans"/>
                <a:cs typeface="Fira Sans"/>
                <a:sym typeface="Fira Sans"/>
              </a:rPr>
              <a:t>Vice President of International Marketing</a:t>
            </a:r>
            <a:endParaRPr lang="en-US"/>
          </a:p>
          <a:p>
            <a:pPr algn="ctr">
              <a:lnSpc>
                <a:spcPts val="2210"/>
              </a:lnSpc>
            </a:pPr>
            <a:r>
              <a:rPr lang="en-US" sz="1700" b="1" err="1">
                <a:solidFill>
                  <a:srgbClr val="160A3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EnerVenue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826898" y="8302610"/>
            <a:ext cx="2727808" cy="120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6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David Derlin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160A34"/>
                </a:solidFill>
                <a:latin typeface="Fira Sans"/>
                <a:ea typeface="Fira Sans"/>
                <a:cs typeface="Fira Sans"/>
                <a:sym typeface="Fira Sans"/>
              </a:rPr>
              <a:t>Commercial Development Manager</a:t>
            </a:r>
          </a:p>
          <a:p>
            <a:pPr algn="ctr">
              <a:lnSpc>
                <a:spcPts val="2210"/>
              </a:lnSpc>
            </a:pPr>
            <a:r>
              <a:rPr lang="en-US" sz="1700" b="1">
                <a:solidFill>
                  <a:srgbClr val="160A3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PSEG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964825" y="8302610"/>
            <a:ext cx="2727808" cy="90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6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Allan Schurr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160A34"/>
                </a:solidFill>
                <a:latin typeface="Fira Sans"/>
                <a:ea typeface="Fira Sans"/>
                <a:cs typeface="Fira Sans"/>
                <a:sym typeface="Fira Sans"/>
              </a:rPr>
              <a:t>Chief Commercial Officer</a:t>
            </a:r>
          </a:p>
          <a:p>
            <a:pPr algn="ctr">
              <a:lnSpc>
                <a:spcPts val="2210"/>
              </a:lnSpc>
            </a:pPr>
            <a:r>
              <a:rPr lang="en-US" sz="1700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Enchanted Rock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112604" y="4705835"/>
            <a:ext cx="3297601" cy="90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6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Tom Wilson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160A34"/>
                </a:solidFill>
                <a:latin typeface="Fira Sans"/>
                <a:ea typeface="Fira Sans"/>
                <a:cs typeface="Fira Sans"/>
                <a:sym typeface="Fira Sans"/>
              </a:rPr>
              <a:t>Principal Technical Executive</a:t>
            </a:r>
          </a:p>
          <a:p>
            <a:pPr algn="ctr">
              <a:lnSpc>
                <a:spcPts val="2210"/>
              </a:lnSpc>
            </a:pPr>
            <a:r>
              <a:rPr lang="en-US" sz="1700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EPRI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493521" y="6411896"/>
            <a:ext cx="2727808" cy="90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6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Samaneh Morovati</a:t>
            </a:r>
          </a:p>
          <a:p>
            <a:pPr algn="ctr">
              <a:lnSpc>
                <a:spcPts val="2374"/>
              </a:lnSpc>
            </a:pPr>
            <a:r>
              <a:rPr lang="en-US" sz="1696">
                <a:solidFill>
                  <a:srgbClr val="160A34"/>
                </a:solidFill>
                <a:latin typeface="Fira Sans"/>
                <a:ea typeface="Fira Sans"/>
                <a:cs typeface="Fira Sans"/>
                <a:sym typeface="Fira Sans"/>
              </a:rPr>
              <a:t>Principal Engineer</a:t>
            </a:r>
          </a:p>
          <a:p>
            <a:pPr algn="ctr">
              <a:lnSpc>
                <a:spcPts val="2205"/>
              </a:lnSpc>
            </a:pPr>
            <a:r>
              <a:rPr lang="en-US" sz="1696" b="1">
                <a:solidFill>
                  <a:srgbClr val="160A3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Quanta Technology, LLC</a:t>
            </a:r>
          </a:p>
        </p:txBody>
      </p:sp>
      <p:pic>
        <p:nvPicPr>
          <p:cNvPr id="43" name="Picture 42" descr="A person in a suit&#10;&#10;AI-generated content may be incorrect.">
            <a:extLst>
              <a:ext uri="{FF2B5EF4-FFF2-40B4-BE49-F238E27FC236}">
                <a16:creationId xmlns:a16="http://schemas.microsoft.com/office/drawing/2014/main" id="{5B6F5A37-E39B-6657-27AC-830B76626A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01579" y="2259969"/>
            <a:ext cx="2087545" cy="2306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6014742" cy="7816635"/>
            <a:chOff x="0" y="0"/>
            <a:chExt cx="1584130" cy="20587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4130" cy="2058702"/>
            </a:xfrm>
            <a:custGeom>
              <a:avLst/>
              <a:gdLst/>
              <a:ahLst/>
              <a:cxnLst/>
              <a:rect l="l" t="t" r="r" b="b"/>
              <a:pathLst>
                <a:path w="1584130" h="2058702">
                  <a:moveTo>
                    <a:pt x="0" y="0"/>
                  </a:moveTo>
                  <a:lnTo>
                    <a:pt x="1584130" y="0"/>
                  </a:lnTo>
                  <a:lnTo>
                    <a:pt x="1584130" y="2058702"/>
                  </a:lnTo>
                  <a:lnTo>
                    <a:pt x="0" y="2058702"/>
                  </a:lnTo>
                  <a:close/>
                </a:path>
              </a:pathLst>
            </a:custGeom>
            <a:solidFill>
              <a:srgbClr val="BCE1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84130" cy="2106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1484" y="2138253"/>
            <a:ext cx="4891881" cy="4891881"/>
          </a:xfrm>
          <a:custGeom>
            <a:avLst/>
            <a:gdLst/>
            <a:ahLst/>
            <a:cxnLst/>
            <a:rect l="l" t="t" r="r" b="b"/>
            <a:pathLst>
              <a:path w="4891881" h="4891881">
                <a:moveTo>
                  <a:pt x="0" y="0"/>
                </a:moveTo>
                <a:lnTo>
                  <a:pt x="4891881" y="0"/>
                </a:lnTo>
                <a:lnTo>
                  <a:pt x="4891881" y="4891881"/>
                </a:lnTo>
                <a:lnTo>
                  <a:pt x="0" y="4891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689560" y="3036075"/>
            <a:ext cx="3335101" cy="3335101"/>
          </a:xfrm>
          <a:custGeom>
            <a:avLst/>
            <a:gdLst/>
            <a:ahLst/>
            <a:cxnLst/>
            <a:rect l="l" t="t" r="r" b="b"/>
            <a:pathLst>
              <a:path w="3335101" h="3335101">
                <a:moveTo>
                  <a:pt x="0" y="0"/>
                </a:moveTo>
                <a:lnTo>
                  <a:pt x="3335101" y="0"/>
                </a:lnTo>
                <a:lnTo>
                  <a:pt x="3335101" y="3335101"/>
                </a:lnTo>
                <a:lnTo>
                  <a:pt x="0" y="3335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0732649" y="2923998"/>
            <a:ext cx="3335101" cy="3335101"/>
          </a:xfrm>
          <a:custGeom>
            <a:avLst/>
            <a:gdLst/>
            <a:ahLst/>
            <a:cxnLst/>
            <a:rect l="l" t="t" r="r" b="b"/>
            <a:pathLst>
              <a:path w="3335101" h="3335101">
                <a:moveTo>
                  <a:pt x="0" y="0"/>
                </a:moveTo>
                <a:lnTo>
                  <a:pt x="3335101" y="0"/>
                </a:lnTo>
                <a:lnTo>
                  <a:pt x="3335101" y="3335101"/>
                </a:lnTo>
                <a:lnTo>
                  <a:pt x="0" y="3335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3952774" y="2805586"/>
            <a:ext cx="3335101" cy="3335101"/>
          </a:xfrm>
          <a:custGeom>
            <a:avLst/>
            <a:gdLst/>
            <a:ahLst/>
            <a:cxnLst/>
            <a:rect l="l" t="t" r="r" b="b"/>
            <a:pathLst>
              <a:path w="3335101" h="3335101">
                <a:moveTo>
                  <a:pt x="0" y="0"/>
                </a:moveTo>
                <a:lnTo>
                  <a:pt x="3335101" y="0"/>
                </a:lnTo>
                <a:lnTo>
                  <a:pt x="3335101" y="3335101"/>
                </a:lnTo>
                <a:lnTo>
                  <a:pt x="0" y="3335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410127" y="9708386"/>
            <a:ext cx="6358351" cy="1500934"/>
          </a:xfrm>
          <a:custGeom>
            <a:avLst/>
            <a:gdLst/>
            <a:ahLst/>
            <a:cxnLst/>
            <a:rect l="l" t="t" r="r" b="b"/>
            <a:pathLst>
              <a:path w="6358351" h="1500934">
                <a:moveTo>
                  <a:pt x="0" y="0"/>
                </a:moveTo>
                <a:lnTo>
                  <a:pt x="6358351" y="0"/>
                </a:lnTo>
                <a:lnTo>
                  <a:pt x="6358351" y="1500934"/>
                </a:lnTo>
                <a:lnTo>
                  <a:pt x="0" y="1500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474591" y="0"/>
            <a:ext cx="2813409" cy="2633062"/>
          </a:xfrm>
          <a:custGeom>
            <a:avLst/>
            <a:gdLst/>
            <a:ahLst/>
            <a:cxnLst/>
            <a:rect l="l" t="t" r="r" b="b"/>
            <a:pathLst>
              <a:path w="2813409" h="2633062">
                <a:moveTo>
                  <a:pt x="0" y="0"/>
                </a:moveTo>
                <a:lnTo>
                  <a:pt x="2813409" y="0"/>
                </a:lnTo>
                <a:lnTo>
                  <a:pt x="2813409" y="2633062"/>
                </a:lnTo>
                <a:lnTo>
                  <a:pt x="0" y="263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455119" y="1947621"/>
            <a:ext cx="1207467" cy="381265"/>
            <a:chOff x="0" y="0"/>
            <a:chExt cx="667471" cy="2107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7471" cy="210758"/>
            </a:xfrm>
            <a:custGeom>
              <a:avLst/>
              <a:gdLst/>
              <a:ahLst/>
              <a:cxnLst/>
              <a:rect l="l" t="t" r="r" b="b"/>
              <a:pathLst>
                <a:path w="667471" h="210758">
                  <a:moveTo>
                    <a:pt x="0" y="0"/>
                  </a:moveTo>
                  <a:lnTo>
                    <a:pt x="667471" y="0"/>
                  </a:lnTo>
                  <a:lnTo>
                    <a:pt x="667471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590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667471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55119" y="446355"/>
            <a:ext cx="10072348" cy="800222"/>
            <a:chOff x="0" y="0"/>
            <a:chExt cx="2652800" cy="21075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52800" cy="210758"/>
            </a:xfrm>
            <a:custGeom>
              <a:avLst/>
              <a:gdLst/>
              <a:ahLst/>
              <a:cxnLst/>
              <a:rect l="l" t="t" r="r" b="b"/>
              <a:pathLst>
                <a:path w="2652800" h="210758">
                  <a:moveTo>
                    <a:pt x="0" y="0"/>
                  </a:moveTo>
                  <a:lnTo>
                    <a:pt x="2652800" y="0"/>
                  </a:lnTo>
                  <a:lnTo>
                    <a:pt x="2652800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0329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652800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38291" y="1958271"/>
            <a:ext cx="1105796" cy="381265"/>
            <a:chOff x="0" y="0"/>
            <a:chExt cx="611269" cy="2107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1269" cy="210758"/>
            </a:xfrm>
            <a:custGeom>
              <a:avLst/>
              <a:gdLst/>
              <a:ahLst/>
              <a:cxnLst/>
              <a:rect l="l" t="t" r="r" b="b"/>
              <a:pathLst>
                <a:path w="611269" h="210758">
                  <a:moveTo>
                    <a:pt x="0" y="0"/>
                  </a:moveTo>
                  <a:lnTo>
                    <a:pt x="611269" y="0"/>
                  </a:lnTo>
                  <a:lnTo>
                    <a:pt x="611269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590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11269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93521" y="3023383"/>
            <a:ext cx="2794772" cy="279477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357895" y="3592341"/>
            <a:ext cx="1983705" cy="198370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2407" b="-225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496865" y="3592341"/>
            <a:ext cx="1983705" cy="198370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628472" y="3592341"/>
            <a:ext cx="1983705" cy="198370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55119" y="1158049"/>
            <a:ext cx="4116340" cy="800222"/>
            <a:chOff x="0" y="0"/>
            <a:chExt cx="1084139" cy="21075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84139" cy="210758"/>
            </a:xfrm>
            <a:custGeom>
              <a:avLst/>
              <a:gdLst/>
              <a:ahLst/>
              <a:cxnLst/>
              <a:rect l="l" t="t" r="r" b="b"/>
              <a:pathLst>
                <a:path w="1084139" h="210758">
                  <a:moveTo>
                    <a:pt x="0" y="0"/>
                  </a:moveTo>
                  <a:lnTo>
                    <a:pt x="1084139" y="0"/>
                  </a:lnTo>
                  <a:lnTo>
                    <a:pt x="1084139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0329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1084139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616556" y="477848"/>
            <a:ext cx="9910911" cy="622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1"/>
              </a:lnSpc>
            </a:pPr>
            <a:r>
              <a:rPr lang="en-US" sz="3629" b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Managing Complexity and Reliability with Total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6574" y="1970164"/>
            <a:ext cx="1126012" cy="298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1729" b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Moderator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119746" y="1980814"/>
            <a:ext cx="957454" cy="298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1729" b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Speakers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85843" y="5940454"/>
            <a:ext cx="2727808" cy="150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6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Joe Zerdin</a:t>
            </a:r>
          </a:p>
          <a:p>
            <a:pPr algn="ctr">
              <a:lnSpc>
                <a:spcPts val="2374"/>
              </a:lnSpc>
            </a:pPr>
            <a:r>
              <a:rPr lang="en-US" sz="1696">
                <a:solidFill>
                  <a:srgbClr val="160A34"/>
                </a:solidFill>
                <a:latin typeface="Fira Sans"/>
                <a:ea typeface="Fira Sans"/>
                <a:cs typeface="Fira Sans"/>
                <a:sym typeface="Fira Sans"/>
              </a:rPr>
              <a:t>Director Distribution Large Customers, Sustainment, Technical Services, BAF</a:t>
            </a:r>
          </a:p>
          <a:p>
            <a:pPr algn="ctr">
              <a:lnSpc>
                <a:spcPts val="2374"/>
              </a:lnSpc>
            </a:pPr>
            <a:r>
              <a:rPr lang="en-US" sz="1696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Hydro One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224966" y="5847992"/>
            <a:ext cx="2727808" cy="85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65"/>
              </a:lnSpc>
              <a:spcBef>
                <a:spcPct val="0"/>
              </a:spcBef>
            </a:pPr>
            <a:r>
              <a:rPr lang="en-US" sz="1896" b="1" u="none" strike="noStrike">
                <a:solidFill>
                  <a:srgbClr val="160A3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Chaitanya Baone</a:t>
            </a:r>
          </a:p>
          <a:p>
            <a:pPr marL="0" lvl="0" indent="0" algn="ctr">
              <a:lnSpc>
                <a:spcPts val="2205"/>
              </a:lnSpc>
              <a:spcBef>
                <a:spcPct val="0"/>
              </a:spcBef>
            </a:pPr>
            <a:r>
              <a:rPr lang="en-US" sz="1696" u="none" strike="noStrike">
                <a:solidFill>
                  <a:srgbClr val="160A34"/>
                </a:solidFill>
                <a:latin typeface="Fira Sans"/>
                <a:ea typeface="Fira Sans"/>
                <a:cs typeface="Fira Sans"/>
                <a:sym typeface="Fira Sans"/>
              </a:rPr>
              <a:t>Head of Product</a:t>
            </a:r>
          </a:p>
          <a:p>
            <a:pPr marL="0" lvl="0" indent="0" algn="ctr">
              <a:lnSpc>
                <a:spcPts val="2205"/>
              </a:lnSpc>
              <a:spcBef>
                <a:spcPct val="0"/>
              </a:spcBef>
            </a:pPr>
            <a:r>
              <a:rPr lang="en-US" sz="1696" b="1" u="none" strike="noStrike">
                <a:solidFill>
                  <a:srgbClr val="160A3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ThinkLabs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246896" y="5828942"/>
            <a:ext cx="2727808" cy="150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6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Peter Muhoro</a:t>
            </a:r>
          </a:p>
          <a:p>
            <a:pPr algn="ctr">
              <a:lnSpc>
                <a:spcPts val="2374"/>
              </a:lnSpc>
            </a:pPr>
            <a:r>
              <a:rPr lang="en-US" sz="1696">
                <a:solidFill>
                  <a:srgbClr val="160A34"/>
                </a:solidFill>
                <a:latin typeface="Fira Sans"/>
                <a:ea typeface="Fira Sans"/>
                <a:cs typeface="Fira Sans"/>
                <a:sym typeface="Fira Sans"/>
              </a:rPr>
              <a:t>Chief Strategy, Technology &amp; Innovation Officer </a:t>
            </a:r>
            <a:r>
              <a:rPr lang="en-US" sz="1696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Rappahannock Electric Cooperative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87713" y="6413838"/>
            <a:ext cx="4406387" cy="90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6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Eric Gupta</a:t>
            </a:r>
          </a:p>
          <a:p>
            <a:pPr algn="ctr">
              <a:lnSpc>
                <a:spcPts val="2374"/>
              </a:lnSpc>
            </a:pPr>
            <a:r>
              <a:rPr lang="en-US" sz="1696">
                <a:solidFill>
                  <a:srgbClr val="160A34"/>
                </a:solidFill>
                <a:latin typeface="Fira Sans"/>
                <a:ea typeface="Fira Sans"/>
                <a:cs typeface="Fira Sans"/>
                <a:sym typeface="Fira Sans"/>
              </a:rPr>
              <a:t>Principal Consultant</a:t>
            </a:r>
          </a:p>
          <a:p>
            <a:pPr algn="ctr">
              <a:lnSpc>
                <a:spcPts val="2205"/>
              </a:lnSpc>
            </a:pPr>
            <a:r>
              <a:rPr lang="en-US" sz="1696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Black &amp; Veatch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5838" y="1240331"/>
            <a:ext cx="4035621" cy="622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081"/>
              </a:lnSpc>
              <a:spcBef>
                <a:spcPct val="0"/>
              </a:spcBef>
            </a:pPr>
            <a:r>
              <a:rPr lang="en-US" sz="3629" b="1" u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Grid Orchestration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7173" y="-135394"/>
            <a:ext cx="6014742" cy="7693436"/>
            <a:chOff x="0" y="0"/>
            <a:chExt cx="1584130" cy="20262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4130" cy="2026255"/>
            </a:xfrm>
            <a:custGeom>
              <a:avLst/>
              <a:gdLst/>
              <a:ahLst/>
              <a:cxnLst/>
              <a:rect l="l" t="t" r="r" b="b"/>
              <a:pathLst>
                <a:path w="1584130" h="2026255">
                  <a:moveTo>
                    <a:pt x="0" y="0"/>
                  </a:moveTo>
                  <a:lnTo>
                    <a:pt x="1584130" y="0"/>
                  </a:lnTo>
                  <a:lnTo>
                    <a:pt x="1584130" y="2026255"/>
                  </a:lnTo>
                  <a:lnTo>
                    <a:pt x="0" y="2026255"/>
                  </a:lnTo>
                  <a:close/>
                </a:path>
              </a:pathLst>
            </a:custGeom>
            <a:solidFill>
              <a:srgbClr val="BCE1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84130" cy="207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408359" y="1426788"/>
            <a:ext cx="4931308" cy="4931308"/>
          </a:xfrm>
          <a:custGeom>
            <a:avLst/>
            <a:gdLst/>
            <a:ahLst/>
            <a:cxnLst/>
            <a:rect l="l" t="t" r="r" b="b"/>
            <a:pathLst>
              <a:path w="4931308" h="4931308">
                <a:moveTo>
                  <a:pt x="0" y="0"/>
                </a:moveTo>
                <a:lnTo>
                  <a:pt x="4931308" y="0"/>
                </a:lnTo>
                <a:lnTo>
                  <a:pt x="4931308" y="4931308"/>
                </a:lnTo>
                <a:lnTo>
                  <a:pt x="0" y="4931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10127" y="9708386"/>
            <a:ext cx="6358351" cy="1500934"/>
          </a:xfrm>
          <a:custGeom>
            <a:avLst/>
            <a:gdLst/>
            <a:ahLst/>
            <a:cxnLst/>
            <a:rect l="l" t="t" r="r" b="b"/>
            <a:pathLst>
              <a:path w="6358351" h="1500934">
                <a:moveTo>
                  <a:pt x="0" y="0"/>
                </a:moveTo>
                <a:lnTo>
                  <a:pt x="6358351" y="0"/>
                </a:lnTo>
                <a:lnTo>
                  <a:pt x="6358351" y="1500934"/>
                </a:lnTo>
                <a:lnTo>
                  <a:pt x="0" y="1500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474591" y="0"/>
            <a:ext cx="2813409" cy="2633062"/>
          </a:xfrm>
          <a:custGeom>
            <a:avLst/>
            <a:gdLst/>
            <a:ahLst/>
            <a:cxnLst/>
            <a:rect l="l" t="t" r="r" b="b"/>
            <a:pathLst>
              <a:path w="2813409" h="2633062">
                <a:moveTo>
                  <a:pt x="0" y="0"/>
                </a:moveTo>
                <a:lnTo>
                  <a:pt x="2813409" y="0"/>
                </a:lnTo>
                <a:lnTo>
                  <a:pt x="2813409" y="2633062"/>
                </a:lnTo>
                <a:lnTo>
                  <a:pt x="0" y="263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455119" y="446355"/>
            <a:ext cx="13252937" cy="800222"/>
            <a:chOff x="0" y="0"/>
            <a:chExt cx="3490486" cy="2107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90485" cy="210758"/>
            </a:xfrm>
            <a:custGeom>
              <a:avLst/>
              <a:gdLst/>
              <a:ahLst/>
              <a:cxnLst/>
              <a:rect l="l" t="t" r="r" b="b"/>
              <a:pathLst>
                <a:path w="3490485" h="210758">
                  <a:moveTo>
                    <a:pt x="0" y="0"/>
                  </a:moveTo>
                  <a:lnTo>
                    <a:pt x="3490485" y="0"/>
                  </a:lnTo>
                  <a:lnTo>
                    <a:pt x="3490485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0329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490486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797173" y="1525185"/>
            <a:ext cx="1105796" cy="381265"/>
            <a:chOff x="0" y="0"/>
            <a:chExt cx="611269" cy="2107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269" cy="210758"/>
            </a:xfrm>
            <a:custGeom>
              <a:avLst/>
              <a:gdLst/>
              <a:ahLst/>
              <a:cxnLst/>
              <a:rect l="l" t="t" r="r" b="b"/>
              <a:pathLst>
                <a:path w="611269" h="210758">
                  <a:moveTo>
                    <a:pt x="0" y="0"/>
                  </a:moveTo>
                  <a:lnTo>
                    <a:pt x="611269" y="0"/>
                  </a:lnTo>
                  <a:lnTo>
                    <a:pt x="611269" y="210758"/>
                  </a:lnTo>
                  <a:lnTo>
                    <a:pt x="0" y="210758"/>
                  </a:lnTo>
                  <a:close/>
                </a:path>
              </a:pathLst>
            </a:custGeom>
            <a:solidFill>
              <a:srgbClr val="0590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611269" cy="25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88469" y="2241180"/>
            <a:ext cx="2971087" cy="29710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9523" b="-952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16556" y="477848"/>
            <a:ext cx="12841486" cy="622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1"/>
              </a:lnSpc>
            </a:pPr>
            <a:r>
              <a:rPr lang="en-US" sz="3629" b="1">
                <a:solidFill>
                  <a:srgbClr val="FFFFF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How Utilities and Investors Can Balance AI and its Energy Use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78626" y="1547728"/>
            <a:ext cx="903173" cy="298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1729" b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Speaker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36111" y="5838031"/>
            <a:ext cx="5875804" cy="101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Pradeep Tagare</a:t>
            </a:r>
          </a:p>
          <a:p>
            <a:pPr algn="ctr">
              <a:lnSpc>
                <a:spcPts val="2599"/>
              </a:lnSpc>
            </a:pPr>
            <a:r>
              <a:rPr lang="en-US" sz="1999">
                <a:solidFill>
                  <a:srgbClr val="160A34"/>
                </a:solidFill>
                <a:latin typeface="Fira Sans"/>
                <a:ea typeface="Fira Sans"/>
                <a:cs typeface="Fira Sans"/>
                <a:sym typeface="Fira Sans"/>
              </a:rPr>
              <a:t>VP &amp; the Head of Corporate Venture Fund</a:t>
            </a:r>
          </a:p>
          <a:p>
            <a:pPr algn="ctr">
              <a:lnSpc>
                <a:spcPts val="2599"/>
              </a:lnSpc>
            </a:pPr>
            <a:r>
              <a:rPr lang="en-US" sz="1999" b="1">
                <a:solidFill>
                  <a:srgbClr val="160A3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National Grid Partners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66bd11-a755-43e3-bceb-427e389f8052" xsi:nil="true"/>
    <lcf76f155ced4ddcb4097134ff3c332f xmlns="cdd668c0-799f-4c20-a328-ef40680dfcb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F96EC9BF0ACF409207F48B4287717A" ma:contentTypeVersion="19" ma:contentTypeDescription="Create a new document." ma:contentTypeScope="" ma:versionID="3551d203a5207e027db1abde446b92b6">
  <xsd:schema xmlns:xsd="http://www.w3.org/2001/XMLSchema" xmlns:xs="http://www.w3.org/2001/XMLSchema" xmlns:p="http://schemas.microsoft.com/office/2006/metadata/properties" xmlns:ns2="cdd668c0-799f-4c20-a328-ef40680dfcb2" xmlns:ns3="9e66bd11-a755-43e3-bceb-427e389f8052" targetNamespace="http://schemas.microsoft.com/office/2006/metadata/properties" ma:root="true" ma:fieldsID="a5085579dc3f0c4f05983584e93ce0e6" ns2:_="" ns3:_="">
    <xsd:import namespace="cdd668c0-799f-4c20-a328-ef40680dfcb2"/>
    <xsd:import namespace="9e66bd11-a755-43e3-bceb-427e389f8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668c0-799f-4c20-a328-ef40680dfc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49dd87-aaf6-4f3c-b3d1-6c3299560b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6bd11-a755-43e3-bceb-427e389f80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d9775f-e000-4130-a9b0-b440863f12c4}" ma:internalName="TaxCatchAll" ma:showField="CatchAllData" ma:web="9e66bd11-a755-43e3-bceb-427e389f80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A79AB3-977D-4726-A805-3CC130EF536E}">
  <ds:schemaRefs>
    <ds:schemaRef ds:uri="9e66bd11-a755-43e3-bceb-427e389f8052"/>
    <ds:schemaRef ds:uri="cdd668c0-799f-4c20-a328-ef40680dfc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DBB665-AD9C-4961-8EF1-0DF5C9F12F5F}">
  <ds:schemaRefs>
    <ds:schemaRef ds:uri="9e66bd11-a755-43e3-bceb-427e389f8052"/>
    <ds:schemaRef ds:uri="cdd668c0-799f-4c20-a328-ef40680dfc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68FB053-0817-455E-86EC-E4DAF5677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Crystal</dc:title>
  <cp:revision>2</cp:revision>
  <dcterms:created xsi:type="dcterms:W3CDTF">2006-08-16T00:00:00Z</dcterms:created>
  <dcterms:modified xsi:type="dcterms:W3CDTF">2025-05-29T14:39:56Z</dcterms:modified>
  <dc:identifier>DAGoRmM36uI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0x0101000AF96EC9BF0ACF409207F48B4287717A</vt:lpwstr>
  </property>
  <property fmtid="{D5CDD505-2E9C-101B-9397-08002B2CF9AE}" pid="3" name="MediaServiceImageTags">
    <vt:lpwstr/>
  </property>
</Properties>
</file>