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0" r:id="rId1"/>
  </p:sldMasterIdLst>
  <p:notesMasterIdLst>
    <p:notesMasterId r:id="rId74"/>
  </p:notesMasterIdLst>
  <p:sldIdLst>
    <p:sldId id="256" r:id="rId2"/>
    <p:sldId id="257" r:id="rId3"/>
    <p:sldId id="32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27" r:id="rId29"/>
    <p:sldId id="283" r:id="rId30"/>
    <p:sldId id="284" r:id="rId31"/>
    <p:sldId id="285" r:id="rId32"/>
    <p:sldId id="286" r:id="rId33"/>
    <p:sldId id="287" r:id="rId34"/>
    <p:sldId id="288" r:id="rId35"/>
    <p:sldId id="289" r:id="rId36"/>
    <p:sldId id="290" r:id="rId37"/>
    <p:sldId id="328" r:id="rId38"/>
    <p:sldId id="291" r:id="rId39"/>
    <p:sldId id="292" r:id="rId40"/>
    <p:sldId id="293" r:id="rId41"/>
    <p:sldId id="294" r:id="rId42"/>
    <p:sldId id="295" r:id="rId43"/>
    <p:sldId id="296" r:id="rId44"/>
    <p:sldId id="297" r:id="rId45"/>
    <p:sldId id="298" r:id="rId46"/>
    <p:sldId id="299" r:id="rId47"/>
    <p:sldId id="300" r:id="rId48"/>
    <p:sldId id="301" r:id="rId49"/>
    <p:sldId id="330"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79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20333-5E66-4A24-8619-D377D6C16A2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AU"/>
        </a:p>
      </dgm:t>
    </dgm:pt>
    <dgm:pt modelId="{3DC8EA2B-88D6-4BF1-9173-C9584A450912}">
      <dgm:prSet phldrT="[Text]"/>
      <dgm:spPr/>
      <dgm:t>
        <a:bodyPr/>
        <a:lstStyle/>
        <a:p>
          <a:r>
            <a:rPr lang="en-AU" dirty="0" smtClean="0"/>
            <a:t>Reported in Class 0</a:t>
          </a:r>
          <a:endParaRPr lang="en-AU" dirty="0"/>
        </a:p>
      </dgm:t>
    </dgm:pt>
    <dgm:pt modelId="{B42E038D-0270-41E4-B880-97AEBF74EA8C}" type="parTrans" cxnId="{C4CDD7A9-420F-48BE-8EAA-75FF880BEC44}">
      <dgm:prSet/>
      <dgm:spPr/>
      <dgm:t>
        <a:bodyPr/>
        <a:lstStyle/>
        <a:p>
          <a:endParaRPr lang="en-AU"/>
        </a:p>
      </dgm:t>
    </dgm:pt>
    <dgm:pt modelId="{6B2569C5-6564-4D55-873E-DC8D9A8FEA6A}" type="sibTrans" cxnId="{C4CDD7A9-420F-48BE-8EAA-75FF880BEC44}">
      <dgm:prSet/>
      <dgm:spPr/>
      <dgm:t>
        <a:bodyPr/>
        <a:lstStyle/>
        <a:p>
          <a:endParaRPr lang="en-AU"/>
        </a:p>
      </dgm:t>
    </dgm:pt>
    <dgm:pt modelId="{BD7073CE-8408-4D4C-918B-2EE95B28D462}">
      <dgm:prSet phldrT="[Text]"/>
      <dgm:spPr/>
      <dgm:t>
        <a:bodyPr/>
        <a:lstStyle/>
        <a:p>
          <a:r>
            <a:rPr lang="en-AU" dirty="0" smtClean="0"/>
            <a:t>Reported in Class 1</a:t>
          </a:r>
          <a:endParaRPr lang="en-AU" dirty="0"/>
        </a:p>
      </dgm:t>
    </dgm:pt>
    <dgm:pt modelId="{1508EE1A-35F3-4154-A8D9-F1CE894833FD}" type="parTrans" cxnId="{83C033A0-27BB-451D-A288-3A6BB8FE67FE}">
      <dgm:prSet/>
      <dgm:spPr/>
      <dgm:t>
        <a:bodyPr/>
        <a:lstStyle/>
        <a:p>
          <a:endParaRPr lang="en-AU"/>
        </a:p>
      </dgm:t>
    </dgm:pt>
    <dgm:pt modelId="{AC67E737-65C0-4AE8-81B6-96233DD5B1B6}" type="sibTrans" cxnId="{83C033A0-27BB-451D-A288-3A6BB8FE67FE}">
      <dgm:prSet/>
      <dgm:spPr/>
      <dgm:t>
        <a:bodyPr/>
        <a:lstStyle/>
        <a:p>
          <a:endParaRPr lang="en-AU"/>
        </a:p>
      </dgm:t>
    </dgm:pt>
    <dgm:pt modelId="{532CBA5A-F7EB-4551-9585-C97E34760770}">
      <dgm:prSet phldrT="[Text]"/>
      <dgm:spPr/>
      <dgm:t>
        <a:bodyPr/>
        <a:lstStyle/>
        <a:p>
          <a:r>
            <a:rPr lang="en-AU" dirty="0" smtClean="0"/>
            <a:t>Reported in Class 2</a:t>
          </a:r>
          <a:endParaRPr lang="en-AU" dirty="0"/>
        </a:p>
      </dgm:t>
    </dgm:pt>
    <dgm:pt modelId="{1A63EB84-0A01-4213-946E-942F33FAEA71}" type="parTrans" cxnId="{D52EA2FB-18A0-4756-B7BC-D9C94FB6F88C}">
      <dgm:prSet/>
      <dgm:spPr/>
      <dgm:t>
        <a:bodyPr/>
        <a:lstStyle/>
        <a:p>
          <a:endParaRPr lang="en-AU"/>
        </a:p>
      </dgm:t>
    </dgm:pt>
    <dgm:pt modelId="{CFF6446A-AE52-46F7-80E5-534FEB57CAC4}" type="sibTrans" cxnId="{D52EA2FB-18A0-4756-B7BC-D9C94FB6F88C}">
      <dgm:prSet/>
      <dgm:spPr/>
      <dgm:t>
        <a:bodyPr/>
        <a:lstStyle/>
        <a:p>
          <a:endParaRPr lang="en-AU"/>
        </a:p>
      </dgm:t>
    </dgm:pt>
    <dgm:pt modelId="{7D1F9382-67BB-47A8-BE3C-62E3B8E73580}">
      <dgm:prSet phldrT="[Text]"/>
      <dgm:spPr/>
      <dgm:t>
        <a:bodyPr/>
        <a:lstStyle/>
        <a:p>
          <a:r>
            <a:rPr lang="en-AU" dirty="0" smtClean="0"/>
            <a:t>Reported in Class 3</a:t>
          </a:r>
          <a:endParaRPr lang="en-AU" dirty="0"/>
        </a:p>
      </dgm:t>
    </dgm:pt>
    <dgm:pt modelId="{0E6D44CC-E31D-4AF6-8597-4C921564B099}" type="parTrans" cxnId="{B3B6C589-07F5-4E62-BC86-88D46B0AC40B}">
      <dgm:prSet/>
      <dgm:spPr/>
      <dgm:t>
        <a:bodyPr/>
        <a:lstStyle/>
        <a:p>
          <a:endParaRPr lang="en-AU"/>
        </a:p>
      </dgm:t>
    </dgm:pt>
    <dgm:pt modelId="{6C8EA3EE-FBE9-4D70-AF9B-3AF9687FFC2A}" type="sibTrans" cxnId="{B3B6C589-07F5-4E62-BC86-88D46B0AC40B}">
      <dgm:prSet/>
      <dgm:spPr/>
      <dgm:t>
        <a:bodyPr/>
        <a:lstStyle/>
        <a:p>
          <a:endParaRPr lang="en-AU"/>
        </a:p>
      </dgm:t>
    </dgm:pt>
    <dgm:pt modelId="{36521F45-0FF4-4EAE-9A5E-3AF58462972C}" type="pres">
      <dgm:prSet presAssocID="{04D20333-5E66-4A24-8619-D377D6C16A20}" presName="cycle" presStyleCnt="0">
        <dgm:presLayoutVars>
          <dgm:chMax val="1"/>
          <dgm:dir/>
          <dgm:animLvl val="ctr"/>
          <dgm:resizeHandles val="exact"/>
        </dgm:presLayoutVars>
      </dgm:prSet>
      <dgm:spPr/>
      <dgm:t>
        <a:bodyPr/>
        <a:lstStyle/>
        <a:p>
          <a:endParaRPr lang="en-AU"/>
        </a:p>
      </dgm:t>
    </dgm:pt>
    <dgm:pt modelId="{808569E8-32B1-4A9A-97DE-80B4E2AD74AA}" type="pres">
      <dgm:prSet presAssocID="{3DC8EA2B-88D6-4BF1-9173-C9584A450912}" presName="centerShape" presStyleLbl="node0" presStyleIdx="0" presStyleCnt="1"/>
      <dgm:spPr/>
      <dgm:t>
        <a:bodyPr/>
        <a:lstStyle/>
        <a:p>
          <a:endParaRPr lang="en-AU"/>
        </a:p>
      </dgm:t>
    </dgm:pt>
    <dgm:pt modelId="{CDAE794F-075C-487A-9567-451EAF351ADA}" type="pres">
      <dgm:prSet presAssocID="{1508EE1A-35F3-4154-A8D9-F1CE894833FD}" presName="parTrans" presStyleLbl="bgSibTrans2D1" presStyleIdx="0" presStyleCnt="3"/>
      <dgm:spPr/>
      <dgm:t>
        <a:bodyPr/>
        <a:lstStyle/>
        <a:p>
          <a:endParaRPr lang="en-AU"/>
        </a:p>
      </dgm:t>
    </dgm:pt>
    <dgm:pt modelId="{EA1E4977-9EFD-43F4-B262-2E0F14270C4B}" type="pres">
      <dgm:prSet presAssocID="{BD7073CE-8408-4D4C-918B-2EE95B28D462}" presName="node" presStyleLbl="node1" presStyleIdx="0" presStyleCnt="3">
        <dgm:presLayoutVars>
          <dgm:bulletEnabled val="1"/>
        </dgm:presLayoutVars>
      </dgm:prSet>
      <dgm:spPr/>
      <dgm:t>
        <a:bodyPr/>
        <a:lstStyle/>
        <a:p>
          <a:endParaRPr lang="en-AU"/>
        </a:p>
      </dgm:t>
    </dgm:pt>
    <dgm:pt modelId="{A496B2F0-6A7E-439B-834F-D72876ADFA37}" type="pres">
      <dgm:prSet presAssocID="{1A63EB84-0A01-4213-946E-942F33FAEA71}" presName="parTrans" presStyleLbl="bgSibTrans2D1" presStyleIdx="1" presStyleCnt="3"/>
      <dgm:spPr/>
      <dgm:t>
        <a:bodyPr/>
        <a:lstStyle/>
        <a:p>
          <a:endParaRPr lang="en-AU"/>
        </a:p>
      </dgm:t>
    </dgm:pt>
    <dgm:pt modelId="{0B2F9E92-42B6-46B6-A84B-698D71295883}" type="pres">
      <dgm:prSet presAssocID="{532CBA5A-F7EB-4551-9585-C97E34760770}" presName="node" presStyleLbl="node1" presStyleIdx="1" presStyleCnt="3">
        <dgm:presLayoutVars>
          <dgm:bulletEnabled val="1"/>
        </dgm:presLayoutVars>
      </dgm:prSet>
      <dgm:spPr/>
      <dgm:t>
        <a:bodyPr/>
        <a:lstStyle/>
        <a:p>
          <a:endParaRPr lang="en-AU"/>
        </a:p>
      </dgm:t>
    </dgm:pt>
    <dgm:pt modelId="{1C4B5D1C-F12D-4389-9FF8-3109C56EFE38}" type="pres">
      <dgm:prSet presAssocID="{0E6D44CC-E31D-4AF6-8597-4C921564B099}" presName="parTrans" presStyleLbl="bgSibTrans2D1" presStyleIdx="2" presStyleCnt="3"/>
      <dgm:spPr/>
      <dgm:t>
        <a:bodyPr/>
        <a:lstStyle/>
        <a:p>
          <a:endParaRPr lang="en-AU"/>
        </a:p>
      </dgm:t>
    </dgm:pt>
    <dgm:pt modelId="{CB2C7693-438D-4755-8527-3B7A012B9BB0}" type="pres">
      <dgm:prSet presAssocID="{7D1F9382-67BB-47A8-BE3C-62E3B8E73580}" presName="node" presStyleLbl="node1" presStyleIdx="2" presStyleCnt="3">
        <dgm:presLayoutVars>
          <dgm:bulletEnabled val="1"/>
        </dgm:presLayoutVars>
      </dgm:prSet>
      <dgm:spPr/>
      <dgm:t>
        <a:bodyPr/>
        <a:lstStyle/>
        <a:p>
          <a:endParaRPr lang="en-AU"/>
        </a:p>
      </dgm:t>
    </dgm:pt>
  </dgm:ptLst>
  <dgm:cxnLst>
    <dgm:cxn modelId="{BDE23CFF-0089-4E77-A26B-3A48B39583FC}" type="presOf" srcId="{04D20333-5E66-4A24-8619-D377D6C16A20}" destId="{36521F45-0FF4-4EAE-9A5E-3AF58462972C}" srcOrd="0" destOrd="0" presId="urn:microsoft.com/office/officeart/2005/8/layout/radial4"/>
    <dgm:cxn modelId="{CCAF9125-E4CA-4EE8-89CF-90CD75A104AA}" type="presOf" srcId="{1508EE1A-35F3-4154-A8D9-F1CE894833FD}" destId="{CDAE794F-075C-487A-9567-451EAF351ADA}" srcOrd="0" destOrd="0" presId="urn:microsoft.com/office/officeart/2005/8/layout/radial4"/>
    <dgm:cxn modelId="{C4CDD7A9-420F-48BE-8EAA-75FF880BEC44}" srcId="{04D20333-5E66-4A24-8619-D377D6C16A20}" destId="{3DC8EA2B-88D6-4BF1-9173-C9584A450912}" srcOrd="0" destOrd="0" parTransId="{B42E038D-0270-41E4-B880-97AEBF74EA8C}" sibTransId="{6B2569C5-6564-4D55-873E-DC8D9A8FEA6A}"/>
    <dgm:cxn modelId="{81EE1819-9E71-4143-98C7-076AD15E7F64}" type="presOf" srcId="{3DC8EA2B-88D6-4BF1-9173-C9584A450912}" destId="{808569E8-32B1-4A9A-97DE-80B4E2AD74AA}" srcOrd="0" destOrd="0" presId="urn:microsoft.com/office/officeart/2005/8/layout/radial4"/>
    <dgm:cxn modelId="{B3B6C589-07F5-4E62-BC86-88D46B0AC40B}" srcId="{3DC8EA2B-88D6-4BF1-9173-C9584A450912}" destId="{7D1F9382-67BB-47A8-BE3C-62E3B8E73580}" srcOrd="2" destOrd="0" parTransId="{0E6D44CC-E31D-4AF6-8597-4C921564B099}" sibTransId="{6C8EA3EE-FBE9-4D70-AF9B-3AF9687FFC2A}"/>
    <dgm:cxn modelId="{136D7ED3-E4EA-47AD-8260-D6F40516948D}" type="presOf" srcId="{532CBA5A-F7EB-4551-9585-C97E34760770}" destId="{0B2F9E92-42B6-46B6-A84B-698D71295883}" srcOrd="0" destOrd="0" presId="urn:microsoft.com/office/officeart/2005/8/layout/radial4"/>
    <dgm:cxn modelId="{95F38886-682B-4AED-BEF7-65A4C76C5302}" type="presOf" srcId="{1A63EB84-0A01-4213-946E-942F33FAEA71}" destId="{A496B2F0-6A7E-439B-834F-D72876ADFA37}" srcOrd="0" destOrd="0" presId="urn:microsoft.com/office/officeart/2005/8/layout/radial4"/>
    <dgm:cxn modelId="{7B5D4968-1710-4E27-82BB-3130F9D3BEBB}" type="presOf" srcId="{BD7073CE-8408-4D4C-918B-2EE95B28D462}" destId="{EA1E4977-9EFD-43F4-B262-2E0F14270C4B}" srcOrd="0" destOrd="0" presId="urn:microsoft.com/office/officeart/2005/8/layout/radial4"/>
    <dgm:cxn modelId="{83C033A0-27BB-451D-A288-3A6BB8FE67FE}" srcId="{3DC8EA2B-88D6-4BF1-9173-C9584A450912}" destId="{BD7073CE-8408-4D4C-918B-2EE95B28D462}" srcOrd="0" destOrd="0" parTransId="{1508EE1A-35F3-4154-A8D9-F1CE894833FD}" sibTransId="{AC67E737-65C0-4AE8-81B6-96233DD5B1B6}"/>
    <dgm:cxn modelId="{D47FF452-821B-4D17-8F73-F1CF667802AD}" type="presOf" srcId="{7D1F9382-67BB-47A8-BE3C-62E3B8E73580}" destId="{CB2C7693-438D-4755-8527-3B7A012B9BB0}" srcOrd="0" destOrd="0" presId="urn:microsoft.com/office/officeart/2005/8/layout/radial4"/>
    <dgm:cxn modelId="{67478AD3-05CA-4499-8C77-58C2FC7AFB16}" type="presOf" srcId="{0E6D44CC-E31D-4AF6-8597-4C921564B099}" destId="{1C4B5D1C-F12D-4389-9FF8-3109C56EFE38}" srcOrd="0" destOrd="0" presId="urn:microsoft.com/office/officeart/2005/8/layout/radial4"/>
    <dgm:cxn modelId="{D52EA2FB-18A0-4756-B7BC-D9C94FB6F88C}" srcId="{3DC8EA2B-88D6-4BF1-9173-C9584A450912}" destId="{532CBA5A-F7EB-4551-9585-C97E34760770}" srcOrd="1" destOrd="0" parTransId="{1A63EB84-0A01-4213-946E-942F33FAEA71}" sibTransId="{CFF6446A-AE52-46F7-80E5-534FEB57CAC4}"/>
    <dgm:cxn modelId="{30A88F28-5348-4254-9001-CFADB26F85BC}" type="presParOf" srcId="{36521F45-0FF4-4EAE-9A5E-3AF58462972C}" destId="{808569E8-32B1-4A9A-97DE-80B4E2AD74AA}" srcOrd="0" destOrd="0" presId="urn:microsoft.com/office/officeart/2005/8/layout/radial4"/>
    <dgm:cxn modelId="{051AA1A6-97D7-44C8-A1CA-1306950AC41F}" type="presParOf" srcId="{36521F45-0FF4-4EAE-9A5E-3AF58462972C}" destId="{CDAE794F-075C-487A-9567-451EAF351ADA}" srcOrd="1" destOrd="0" presId="urn:microsoft.com/office/officeart/2005/8/layout/radial4"/>
    <dgm:cxn modelId="{F4633221-582D-44EF-B67D-34B1D10A1C87}" type="presParOf" srcId="{36521F45-0FF4-4EAE-9A5E-3AF58462972C}" destId="{EA1E4977-9EFD-43F4-B262-2E0F14270C4B}" srcOrd="2" destOrd="0" presId="urn:microsoft.com/office/officeart/2005/8/layout/radial4"/>
    <dgm:cxn modelId="{D3484705-E411-4836-A1DC-B67B6F2C4F36}" type="presParOf" srcId="{36521F45-0FF4-4EAE-9A5E-3AF58462972C}" destId="{A496B2F0-6A7E-439B-834F-D72876ADFA37}" srcOrd="3" destOrd="0" presId="urn:microsoft.com/office/officeart/2005/8/layout/radial4"/>
    <dgm:cxn modelId="{4E38717B-F448-4101-A0CF-6DED7FDE54BF}" type="presParOf" srcId="{36521F45-0FF4-4EAE-9A5E-3AF58462972C}" destId="{0B2F9E92-42B6-46B6-A84B-698D71295883}" srcOrd="4" destOrd="0" presId="urn:microsoft.com/office/officeart/2005/8/layout/radial4"/>
    <dgm:cxn modelId="{E1476921-585B-458D-88C4-020EF91B80BC}" type="presParOf" srcId="{36521F45-0FF4-4EAE-9A5E-3AF58462972C}" destId="{1C4B5D1C-F12D-4389-9FF8-3109C56EFE38}" srcOrd="5" destOrd="0" presId="urn:microsoft.com/office/officeart/2005/8/layout/radial4"/>
    <dgm:cxn modelId="{BE231777-3359-4F9E-B3AD-B1903D28D7ED}" type="presParOf" srcId="{36521F45-0FF4-4EAE-9A5E-3AF58462972C}" destId="{CB2C7693-438D-4755-8527-3B7A012B9BB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569E8-32B1-4A9A-97DE-80B4E2AD74AA}">
      <dsp:nvSpPr>
        <dsp:cNvPr id="0" name=""/>
        <dsp:cNvSpPr/>
      </dsp:nvSpPr>
      <dsp:spPr>
        <a:xfrm>
          <a:off x="1434107" y="1921037"/>
          <a:ext cx="1322784" cy="13227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AU" sz="1900" kern="1200" dirty="0" smtClean="0"/>
            <a:t>Reported in Class 0</a:t>
          </a:r>
          <a:endParaRPr lang="en-AU" sz="1900" kern="1200" dirty="0"/>
        </a:p>
      </dsp:txBody>
      <dsp:txXfrm>
        <a:off x="1627824" y="2114754"/>
        <a:ext cx="935350" cy="935350"/>
      </dsp:txXfrm>
    </dsp:sp>
    <dsp:sp modelId="{CDAE794F-075C-487A-9567-451EAF351ADA}">
      <dsp:nvSpPr>
        <dsp:cNvPr id="0" name=""/>
        <dsp:cNvSpPr/>
      </dsp:nvSpPr>
      <dsp:spPr>
        <a:xfrm rot="12900000">
          <a:off x="534378" y="1673635"/>
          <a:ext cx="1064862" cy="3769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1E4977-9EFD-43F4-B262-2E0F14270C4B}">
      <dsp:nvSpPr>
        <dsp:cNvPr id="0" name=""/>
        <dsp:cNvSpPr/>
      </dsp:nvSpPr>
      <dsp:spPr>
        <a:xfrm>
          <a:off x="2344" y="1054084"/>
          <a:ext cx="1256645" cy="1005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AU" sz="2300" kern="1200" dirty="0" smtClean="0"/>
            <a:t>Reported in Class 1</a:t>
          </a:r>
          <a:endParaRPr lang="en-AU" sz="2300" kern="1200" dirty="0"/>
        </a:p>
      </dsp:txBody>
      <dsp:txXfrm>
        <a:off x="31789" y="1083529"/>
        <a:ext cx="1197755" cy="946426"/>
      </dsp:txXfrm>
    </dsp:sp>
    <dsp:sp modelId="{A496B2F0-6A7E-439B-834F-D72876ADFA37}">
      <dsp:nvSpPr>
        <dsp:cNvPr id="0" name=""/>
        <dsp:cNvSpPr/>
      </dsp:nvSpPr>
      <dsp:spPr>
        <a:xfrm rot="16200000">
          <a:off x="1563068" y="1138133"/>
          <a:ext cx="1064862" cy="3769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2F9E92-42B6-46B6-A84B-698D71295883}">
      <dsp:nvSpPr>
        <dsp:cNvPr id="0" name=""/>
        <dsp:cNvSpPr/>
      </dsp:nvSpPr>
      <dsp:spPr>
        <a:xfrm>
          <a:off x="1467177" y="291541"/>
          <a:ext cx="1256645" cy="1005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AU" sz="2300" kern="1200" dirty="0" smtClean="0"/>
            <a:t>Reported in Class 2</a:t>
          </a:r>
          <a:endParaRPr lang="en-AU" sz="2300" kern="1200" dirty="0"/>
        </a:p>
      </dsp:txBody>
      <dsp:txXfrm>
        <a:off x="1496622" y="320986"/>
        <a:ext cx="1197755" cy="946426"/>
      </dsp:txXfrm>
    </dsp:sp>
    <dsp:sp modelId="{1C4B5D1C-F12D-4389-9FF8-3109C56EFE38}">
      <dsp:nvSpPr>
        <dsp:cNvPr id="0" name=""/>
        <dsp:cNvSpPr/>
      </dsp:nvSpPr>
      <dsp:spPr>
        <a:xfrm rot="19500000">
          <a:off x="2591759" y="1673635"/>
          <a:ext cx="1064862" cy="37699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C7693-438D-4755-8527-3B7A012B9BB0}">
      <dsp:nvSpPr>
        <dsp:cNvPr id="0" name=""/>
        <dsp:cNvSpPr/>
      </dsp:nvSpPr>
      <dsp:spPr>
        <a:xfrm>
          <a:off x="2932010" y="1054084"/>
          <a:ext cx="1256645" cy="1005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AU" sz="2300" kern="1200" dirty="0" smtClean="0"/>
            <a:t>Reported in Class 3</a:t>
          </a:r>
          <a:endParaRPr lang="en-AU" sz="2300" kern="1200" dirty="0"/>
        </a:p>
      </dsp:txBody>
      <dsp:txXfrm>
        <a:off x="2961455" y="1083529"/>
        <a:ext cx="1197755" cy="94642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72C604ED-A57C-474B-9F5A-540D5CFBD505}" type="datetimeFigureOut">
              <a:rPr lang="en-AU" smtClean="0"/>
              <a:t>24/03/25</a:t>
            </a:fld>
            <a:endParaRPr lang="en-AU" dirty="0"/>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45C39020-6EC9-4265-A348-637C53ABDF3C}" type="slidenum">
              <a:rPr lang="en-AU" smtClean="0"/>
              <a:t>‹#›</a:t>
            </a:fld>
            <a:endParaRPr lang="en-AU" dirty="0"/>
          </a:p>
        </p:txBody>
      </p:sp>
    </p:spTree>
    <p:extLst>
      <p:ext uri="{BB962C8B-B14F-4D97-AF65-F5344CB8AC3E}">
        <p14:creationId xmlns:p14="http://schemas.microsoft.com/office/powerpoint/2010/main" val="381196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3654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F055640-7199-4C53-888A-1CC766EF47B2}" type="slidenum">
              <a:rPr lang="en-AU" altLang="en-US" smtClean="0"/>
              <a:pPr eaLnBrk="1" hangingPunct="1"/>
              <a:t>13</a:t>
            </a:fld>
            <a:endParaRPr lang="en-AU" altLang="en-US" dirty="0"/>
          </a:p>
        </p:txBody>
      </p:sp>
      <p:sp>
        <p:nvSpPr>
          <p:cNvPr id="236548" name="Rectangle 2"/>
          <p:cNvSpPr>
            <a:spLocks noGrp="1" noRot="1" noChangeAspect="1" noChangeArrowheads="1" noTextEdit="1"/>
          </p:cNvSpPr>
          <p:nvPr>
            <p:ph type="sldImg"/>
          </p:nvPr>
        </p:nvSpPr>
        <p:spPr bwMode="auto">
          <a:xfrm>
            <a:off x="4106863" y="541338"/>
            <a:ext cx="4800600" cy="2700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9" name="Rectangle 3"/>
          <p:cNvSpPr>
            <a:spLocks noGrp="1" noChangeArrowheads="1"/>
          </p:cNvSpPr>
          <p:nvPr>
            <p:ph type="body" idx="1"/>
          </p:nvPr>
        </p:nvSpPr>
        <p:spPr bwMode="auto">
          <a:xfrm>
            <a:off x="1732845" y="3419476"/>
            <a:ext cx="9539111" cy="3240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3961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AC5905-C695-409B-AD77-DE6474454BD5}" type="slidenum">
              <a:rPr lang="en-AU" altLang="en-US" smtClean="0"/>
              <a:pPr eaLnBrk="1" hangingPunct="1"/>
              <a:t>34</a:t>
            </a:fld>
            <a:endParaRPr lang="en-AU" altLang="en-US" dirty="0"/>
          </a:p>
        </p:txBody>
      </p:sp>
      <p:sp>
        <p:nvSpPr>
          <p:cNvPr id="239620" name="Rectangle 2"/>
          <p:cNvSpPr>
            <a:spLocks noGrp="1" noRot="1" noChangeAspect="1" noChangeArrowheads="1" noTextEdit="1"/>
          </p:cNvSpPr>
          <p:nvPr>
            <p:ph type="sldImg"/>
          </p:nvPr>
        </p:nvSpPr>
        <p:spPr bwMode="auto">
          <a:xfrm>
            <a:off x="4106863" y="541338"/>
            <a:ext cx="4800600" cy="2700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21" name="Rectangle 3"/>
          <p:cNvSpPr>
            <a:spLocks noGrp="1" noChangeArrowheads="1"/>
          </p:cNvSpPr>
          <p:nvPr>
            <p:ph type="body" idx="1"/>
          </p:nvPr>
        </p:nvSpPr>
        <p:spPr bwMode="auto">
          <a:xfrm>
            <a:off x="1732845" y="3419476"/>
            <a:ext cx="9539111" cy="3240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406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DD3E918-40BF-4D05-9A4D-9AAC93A83DBC}" type="slidenum">
              <a:rPr lang="en-AU" altLang="en-US" smtClean="0"/>
              <a:pPr eaLnBrk="1" hangingPunct="1"/>
              <a:t>35</a:t>
            </a:fld>
            <a:endParaRPr lang="en-AU" altLang="en-US" dirty="0"/>
          </a:p>
        </p:txBody>
      </p:sp>
      <p:sp>
        <p:nvSpPr>
          <p:cNvPr id="240644" name="Rectangle 2"/>
          <p:cNvSpPr>
            <a:spLocks noGrp="1" noRot="1" noChangeAspect="1" noChangeArrowheads="1" noTextEdit="1"/>
          </p:cNvSpPr>
          <p:nvPr>
            <p:ph type="sldImg"/>
          </p:nvPr>
        </p:nvSpPr>
        <p:spPr bwMode="auto">
          <a:xfrm>
            <a:off x="4106863" y="541338"/>
            <a:ext cx="4800600" cy="2700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5" name="Rectangle 3"/>
          <p:cNvSpPr>
            <a:spLocks noGrp="1" noChangeArrowheads="1"/>
          </p:cNvSpPr>
          <p:nvPr>
            <p:ph type="body" idx="1"/>
          </p:nvPr>
        </p:nvSpPr>
        <p:spPr bwMode="auto">
          <a:xfrm>
            <a:off x="1732845" y="3419476"/>
            <a:ext cx="9539111" cy="3240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2 highlights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4166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B7A0B4-C009-4C7A-8BC1-6A58CE5A6647}" type="slidenum">
              <a:rPr lang="en-AU" altLang="en-US" smtClean="0"/>
              <a:pPr eaLnBrk="1" hangingPunct="1"/>
              <a:t>38</a:t>
            </a:fld>
            <a:endParaRPr lang="en-AU" altLang="en-US" dirty="0"/>
          </a:p>
        </p:txBody>
      </p:sp>
      <p:sp>
        <p:nvSpPr>
          <p:cNvPr id="241668" name="Rectangle 2"/>
          <p:cNvSpPr>
            <a:spLocks noGrp="1" noRot="1" noChangeAspect="1" noChangeArrowheads="1" noTextEdit="1"/>
          </p:cNvSpPr>
          <p:nvPr>
            <p:ph type="sldImg"/>
          </p:nvPr>
        </p:nvSpPr>
        <p:spPr bwMode="auto">
          <a:xfrm>
            <a:off x="4106863" y="541338"/>
            <a:ext cx="4800600" cy="2700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9" name="Rectangle 3"/>
          <p:cNvSpPr>
            <a:spLocks noGrp="1" noChangeArrowheads="1"/>
          </p:cNvSpPr>
          <p:nvPr>
            <p:ph type="body" idx="1"/>
          </p:nvPr>
        </p:nvSpPr>
        <p:spPr bwMode="auto">
          <a:xfrm>
            <a:off x="1732845" y="3419476"/>
            <a:ext cx="9539111" cy="3240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2 highlights</a:t>
            </a:r>
          </a:p>
          <a:p>
            <a:r>
              <a:rPr lang="en-AU" altLang="en-US" dirty="0"/>
              <a:t>Note that with larger event buffers and infrequent or irregular polling, we may need to not only record when the event occurred, but when the event data was received.  This is the only way that we can reconstruct what an operator actually saw at the time.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426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675C6F-0F6E-4CFF-AB7B-8F549DA1FAC4}" type="slidenum">
              <a:rPr lang="en-AU" altLang="en-US" smtClean="0"/>
              <a:pPr eaLnBrk="1" hangingPunct="1"/>
              <a:t>40</a:t>
            </a:fld>
            <a:endParaRPr lang="en-AU" altLang="en-US" dirty="0"/>
          </a:p>
        </p:txBody>
      </p:sp>
      <p:sp>
        <p:nvSpPr>
          <p:cNvPr id="242692" name="Rectangle 2"/>
          <p:cNvSpPr>
            <a:spLocks noGrp="1" noRot="1" noChangeAspect="1" noChangeArrowheads="1" noTextEdit="1"/>
          </p:cNvSpPr>
          <p:nvPr>
            <p:ph type="sldImg"/>
          </p:nvPr>
        </p:nvSpPr>
        <p:spPr bwMode="auto">
          <a:xfrm>
            <a:off x="4106863" y="541338"/>
            <a:ext cx="4800600" cy="2700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3" name="Rectangle 3"/>
          <p:cNvSpPr>
            <a:spLocks noGrp="1" noChangeArrowheads="1"/>
          </p:cNvSpPr>
          <p:nvPr>
            <p:ph type="body" idx="1"/>
          </p:nvPr>
        </p:nvSpPr>
        <p:spPr bwMode="auto">
          <a:xfrm>
            <a:off x="1732845" y="3419476"/>
            <a:ext cx="9539111" cy="3240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4371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D14533-8F8A-4696-8EA2-D5A9EA60D598}" type="slidenum">
              <a:rPr lang="en-AU" altLang="en-US" smtClean="0"/>
              <a:pPr eaLnBrk="1" hangingPunct="1"/>
              <a:t>41</a:t>
            </a:fld>
            <a:endParaRPr lang="en-AU" altLang="en-US" dirty="0"/>
          </a:p>
        </p:txBody>
      </p:sp>
      <p:sp>
        <p:nvSpPr>
          <p:cNvPr id="243716" name="Rectangle 2"/>
          <p:cNvSpPr>
            <a:spLocks noGrp="1" noRot="1" noChangeAspect="1" noChangeArrowheads="1" noTextEdit="1"/>
          </p:cNvSpPr>
          <p:nvPr>
            <p:ph type="sldImg"/>
          </p:nvPr>
        </p:nvSpPr>
        <p:spPr bwMode="auto">
          <a:xfrm>
            <a:off x="4106863" y="541338"/>
            <a:ext cx="4800600" cy="2700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7" name="Rectangle 3"/>
          <p:cNvSpPr>
            <a:spLocks noGrp="1" noChangeArrowheads="1"/>
          </p:cNvSpPr>
          <p:nvPr>
            <p:ph type="body" idx="1"/>
          </p:nvPr>
        </p:nvSpPr>
        <p:spPr bwMode="auto">
          <a:xfrm>
            <a:off x="1732845" y="3419476"/>
            <a:ext cx="9539111" cy="3240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4473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F366C1-2868-4361-8E31-4872160E3978}" type="slidenum">
              <a:rPr lang="en-AU" altLang="en-US" smtClean="0"/>
              <a:pPr eaLnBrk="1" hangingPunct="1"/>
              <a:t>42</a:t>
            </a:fld>
            <a:endParaRPr lang="en-AU" altLang="en-US" dirty="0"/>
          </a:p>
        </p:txBody>
      </p:sp>
      <p:sp>
        <p:nvSpPr>
          <p:cNvPr id="244740" name="Rectangle 2"/>
          <p:cNvSpPr>
            <a:spLocks noGrp="1" noRot="1" noChangeAspect="1" noChangeArrowheads="1" noTextEdit="1"/>
          </p:cNvSpPr>
          <p:nvPr>
            <p:ph type="sldImg"/>
          </p:nvPr>
        </p:nvSpPr>
        <p:spPr bwMode="auto">
          <a:xfrm>
            <a:off x="4106863" y="541338"/>
            <a:ext cx="4800600" cy="2700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41" name="Rectangle 3"/>
          <p:cNvSpPr>
            <a:spLocks noGrp="1" noChangeArrowheads="1"/>
          </p:cNvSpPr>
          <p:nvPr>
            <p:ph type="body" idx="1"/>
          </p:nvPr>
        </p:nvSpPr>
        <p:spPr bwMode="auto">
          <a:xfrm>
            <a:off x="1732845" y="3419476"/>
            <a:ext cx="9539111" cy="3240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3 highlights</a:t>
            </a:r>
          </a:p>
          <a:p>
            <a:endParaRPr lang="en-AU" altLang="en-US" dirty="0"/>
          </a:p>
          <a:p>
            <a:r>
              <a:rPr lang="en-AU" altLang="en-US" dirty="0"/>
              <a:t>Also note that even where the time change is substantial (let’s say the clock drifted a bit more than expected), and event time stamps appear to be out of order, the outstation must still report the events in the order they were received, NOT ACCORDING TO TIME STAMP.</a:t>
            </a:r>
          </a:p>
          <a:p>
            <a:endParaRPr lang="en-AU"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549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5E1B8C-A9B1-4D7F-8E9F-95EE1501EF2F}" type="slidenum">
              <a:rPr lang="en-AU" altLang="en-US" smtClean="0"/>
              <a:pPr eaLnBrk="1" hangingPunct="1"/>
              <a:t>47</a:t>
            </a:fld>
            <a:endParaRPr lang="en-AU" altLang="en-US" dirty="0"/>
          </a:p>
        </p:txBody>
      </p:sp>
      <p:sp>
        <p:nvSpPr>
          <p:cNvPr id="254980" name="Rectangle 2"/>
          <p:cNvSpPr>
            <a:spLocks noGrp="1" noRot="1" noChangeAspect="1" noChangeArrowheads="1" noTextEdit="1"/>
          </p:cNvSpPr>
          <p:nvPr>
            <p:ph type="sldImg"/>
          </p:nvPr>
        </p:nvSpPr>
        <p:spPr bwMode="auto">
          <a:xfrm>
            <a:off x="4092575" y="555625"/>
            <a:ext cx="4822825" cy="2713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81" name="Rectangle 3"/>
          <p:cNvSpPr>
            <a:spLocks noGrp="1" noChangeArrowheads="1"/>
          </p:cNvSpPr>
          <p:nvPr>
            <p:ph type="body" idx="1"/>
          </p:nvPr>
        </p:nvSpPr>
        <p:spPr bwMode="auto">
          <a:xfrm>
            <a:off x="1732845" y="3394473"/>
            <a:ext cx="9539111" cy="3269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2 highlights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560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0F864B-9844-42BB-A398-0DC1F8A3B571}" type="slidenum">
              <a:rPr lang="en-AU" altLang="en-US" smtClean="0"/>
              <a:pPr eaLnBrk="1" hangingPunct="1"/>
              <a:t>48</a:t>
            </a:fld>
            <a:endParaRPr lang="en-AU" altLang="en-US" dirty="0"/>
          </a:p>
        </p:txBody>
      </p:sp>
      <p:sp>
        <p:nvSpPr>
          <p:cNvPr id="2560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1 highlight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467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459A44-25A8-42EF-8484-E81D5579BA09}" type="slidenum">
              <a:rPr lang="en-AU" altLang="en-US" smtClean="0"/>
              <a:pPr eaLnBrk="1" hangingPunct="1"/>
              <a:t>51</a:t>
            </a:fld>
            <a:endParaRPr lang="en-AU" altLang="en-US" dirty="0"/>
          </a:p>
        </p:txBody>
      </p:sp>
      <p:sp>
        <p:nvSpPr>
          <p:cNvPr id="2467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478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8F34A8-9D74-4D49-BDF8-A2B3BB515029}" type="slidenum">
              <a:rPr lang="en-AU" altLang="en-US" smtClean="0"/>
              <a:pPr eaLnBrk="1" hangingPunct="1"/>
              <a:t>52</a:t>
            </a:fld>
            <a:endParaRPr lang="en-AU" altLang="en-US" dirty="0"/>
          </a:p>
        </p:txBody>
      </p:sp>
      <p:sp>
        <p:nvSpPr>
          <p:cNvPr id="2478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3757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2B5762-ADC8-4FC7-B7A0-1744E8FCC2B5}" type="slidenum">
              <a:rPr lang="en-AU" altLang="en-US" smtClean="0"/>
              <a:pPr eaLnBrk="1" hangingPunct="1"/>
              <a:t>14</a:t>
            </a:fld>
            <a:endParaRPr lang="en-AU" altLang="en-US" dirty="0"/>
          </a:p>
        </p:txBody>
      </p:sp>
      <p:sp>
        <p:nvSpPr>
          <p:cNvPr id="237572" name="Rectangle 2"/>
          <p:cNvSpPr>
            <a:spLocks noGrp="1" noRot="1" noChangeAspect="1" noChangeArrowheads="1" noTextEdit="1"/>
          </p:cNvSpPr>
          <p:nvPr>
            <p:ph type="sldImg"/>
          </p:nvPr>
        </p:nvSpPr>
        <p:spPr bwMode="auto">
          <a:xfrm>
            <a:off x="4106863" y="541338"/>
            <a:ext cx="4800600" cy="2700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3" name="Rectangle 3"/>
          <p:cNvSpPr>
            <a:spLocks noGrp="1" noChangeArrowheads="1"/>
          </p:cNvSpPr>
          <p:nvPr>
            <p:ph type="body" idx="1"/>
          </p:nvPr>
        </p:nvSpPr>
        <p:spPr bwMode="auto">
          <a:xfrm>
            <a:off x="1732845" y="3419476"/>
            <a:ext cx="9539111" cy="3240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4883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4C8595-8A79-4507-A246-447B67DAFED9}" type="slidenum">
              <a:rPr lang="en-AU" altLang="en-US" smtClean="0"/>
              <a:pPr eaLnBrk="1" hangingPunct="1"/>
              <a:t>53</a:t>
            </a:fld>
            <a:endParaRPr lang="en-AU" altLang="en-US" dirty="0"/>
          </a:p>
        </p:txBody>
      </p:sp>
      <p:sp>
        <p:nvSpPr>
          <p:cNvPr id="2488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4985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6BA1C7-D617-4D3E-B607-C9E32305A057}" type="slidenum">
              <a:rPr lang="en-AU" altLang="en-US" smtClean="0"/>
              <a:pPr eaLnBrk="1" hangingPunct="1"/>
              <a:t>54</a:t>
            </a:fld>
            <a:endParaRPr lang="en-AU" altLang="en-US" dirty="0"/>
          </a:p>
        </p:txBody>
      </p:sp>
      <p:sp>
        <p:nvSpPr>
          <p:cNvPr id="249860" name="Rectangle 2"/>
          <p:cNvSpPr>
            <a:spLocks noGrp="1" noRot="1" noChangeAspect="1" noChangeArrowheads="1" noTextEdit="1"/>
          </p:cNvSpPr>
          <p:nvPr>
            <p:ph type="sldImg"/>
          </p:nvPr>
        </p:nvSpPr>
        <p:spPr bwMode="auto">
          <a:xfrm>
            <a:off x="4092575" y="555625"/>
            <a:ext cx="4822825" cy="2713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61" name="Rectangle 3"/>
          <p:cNvSpPr>
            <a:spLocks noGrp="1" noChangeArrowheads="1"/>
          </p:cNvSpPr>
          <p:nvPr>
            <p:ph type="body" idx="1"/>
          </p:nvPr>
        </p:nvSpPr>
        <p:spPr bwMode="auto">
          <a:xfrm>
            <a:off x="1732845" y="3394473"/>
            <a:ext cx="9539111" cy="3269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1 highlight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5702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E3119F-AED3-4192-A1C7-9A57A0D38C12}" type="slidenum">
              <a:rPr lang="en-AU" altLang="en-US" smtClean="0"/>
              <a:pPr eaLnBrk="1" hangingPunct="1"/>
              <a:t>56</a:t>
            </a:fld>
            <a:endParaRPr lang="en-AU" altLang="en-US" dirty="0"/>
          </a:p>
        </p:txBody>
      </p:sp>
      <p:sp>
        <p:nvSpPr>
          <p:cNvPr id="2570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6317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64D576-961A-4ECA-8482-22AD46E32C25}" type="slidenum">
              <a:rPr lang="en-AU" altLang="en-US" smtClean="0"/>
              <a:pPr eaLnBrk="1" hangingPunct="1"/>
              <a:t>57</a:t>
            </a:fld>
            <a:endParaRPr lang="en-AU" altLang="en-US" dirty="0"/>
          </a:p>
        </p:txBody>
      </p:sp>
      <p:sp>
        <p:nvSpPr>
          <p:cNvPr id="2631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6521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1B671F-552F-49EF-A8D1-D0D026F16CED}" type="slidenum">
              <a:rPr lang="en-AU" altLang="en-US" smtClean="0"/>
              <a:pPr eaLnBrk="1" hangingPunct="1"/>
              <a:t>58</a:t>
            </a:fld>
            <a:endParaRPr lang="en-AU" altLang="en-US" dirty="0"/>
          </a:p>
        </p:txBody>
      </p:sp>
      <p:sp>
        <p:nvSpPr>
          <p:cNvPr id="2652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662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3D3ED8-3FC9-4F72-95A1-CE960A8C9B47}" type="slidenum">
              <a:rPr lang="en-AU" altLang="en-US" smtClean="0"/>
              <a:pPr eaLnBrk="1" hangingPunct="1"/>
              <a:t>59</a:t>
            </a:fld>
            <a:endParaRPr lang="en-AU" altLang="en-US" dirty="0"/>
          </a:p>
        </p:txBody>
      </p:sp>
      <p:sp>
        <p:nvSpPr>
          <p:cNvPr id="2662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1 highlight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72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67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189099-33D9-4699-846F-F6870008DA90}" type="slidenum">
              <a:rPr lang="en-AU" altLang="en-US" smtClean="0"/>
              <a:pPr eaLnBrk="1" hangingPunct="1"/>
              <a:t>60</a:t>
            </a:fld>
            <a:endParaRPr lang="en-AU"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82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682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40E713-DB80-4562-99C7-34FCA2D4104A}" type="slidenum">
              <a:rPr lang="en-AU" altLang="en-US" smtClean="0"/>
              <a:pPr eaLnBrk="1" hangingPunct="1"/>
              <a:t>61</a:t>
            </a:fld>
            <a:endParaRPr lang="en-AU"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93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693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8C4285-1E45-43F8-922A-5CEEA143B35F}" type="slidenum">
              <a:rPr lang="en-AU" altLang="en-US" smtClean="0"/>
              <a:pPr eaLnBrk="1" hangingPunct="1"/>
              <a:t>62</a:t>
            </a:fld>
            <a:endParaRPr lang="en-AU"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7033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03AD17D-D993-45B9-98C9-9C485F2E7318}" type="slidenum">
              <a:rPr lang="en-AU" altLang="en-US" smtClean="0"/>
              <a:pPr eaLnBrk="1" hangingPunct="1"/>
              <a:t>63</a:t>
            </a:fld>
            <a:endParaRPr lang="en-AU" altLang="en-US" dirty="0"/>
          </a:p>
        </p:txBody>
      </p:sp>
      <p:sp>
        <p:nvSpPr>
          <p:cNvPr id="2703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1 highlight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3757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2B5762-ADC8-4FC7-B7A0-1744E8FCC2B5}" type="slidenum">
              <a:rPr lang="en-AU" altLang="en-US" smtClean="0"/>
              <a:pPr eaLnBrk="1" hangingPunct="1"/>
              <a:t>15</a:t>
            </a:fld>
            <a:endParaRPr lang="en-AU" altLang="en-US" dirty="0"/>
          </a:p>
        </p:txBody>
      </p:sp>
      <p:sp>
        <p:nvSpPr>
          <p:cNvPr id="237572" name="Rectangle 2"/>
          <p:cNvSpPr>
            <a:spLocks noGrp="1" noRot="1" noChangeAspect="1" noChangeArrowheads="1" noTextEdit="1"/>
          </p:cNvSpPr>
          <p:nvPr>
            <p:ph type="sldImg"/>
          </p:nvPr>
        </p:nvSpPr>
        <p:spPr bwMode="auto">
          <a:xfrm>
            <a:off x="4106863" y="541338"/>
            <a:ext cx="4800600" cy="2700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3" name="Rectangle 3"/>
          <p:cNvSpPr>
            <a:spLocks noGrp="1" noChangeArrowheads="1"/>
          </p:cNvSpPr>
          <p:nvPr>
            <p:ph type="body" idx="1"/>
          </p:nvPr>
        </p:nvSpPr>
        <p:spPr bwMode="auto">
          <a:xfrm>
            <a:off x="1732845" y="3419476"/>
            <a:ext cx="9539111" cy="3240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extLst>
      <p:ext uri="{BB962C8B-B14F-4D97-AF65-F5344CB8AC3E}">
        <p14:creationId xmlns:p14="http://schemas.microsoft.com/office/powerpoint/2010/main" val="4074828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7136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1DA6C2-A4D7-477C-8DBC-4B3DAA38BF4C}" type="slidenum">
              <a:rPr lang="en-AU" altLang="en-US" smtClean="0"/>
              <a:pPr eaLnBrk="1" hangingPunct="1"/>
              <a:t>64</a:t>
            </a:fld>
            <a:endParaRPr lang="en-AU" altLang="en-US" dirty="0"/>
          </a:p>
        </p:txBody>
      </p:sp>
      <p:sp>
        <p:nvSpPr>
          <p:cNvPr id="271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TODO: ACW clean up</a:t>
            </a:r>
          </a:p>
        </p:txBody>
      </p:sp>
    </p:spTree>
    <p:extLst>
      <p:ext uri="{BB962C8B-B14F-4D97-AF65-F5344CB8AC3E}">
        <p14:creationId xmlns:p14="http://schemas.microsoft.com/office/powerpoint/2010/main" val="2986901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7238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36FF4A-43F4-4F61-901B-6B510E38C261}" type="slidenum">
              <a:rPr lang="en-AU" altLang="en-US" smtClean="0"/>
              <a:pPr eaLnBrk="1" hangingPunct="1"/>
              <a:t>65</a:t>
            </a:fld>
            <a:endParaRPr lang="en-AU" altLang="en-US" dirty="0"/>
          </a:p>
        </p:txBody>
      </p:sp>
      <p:sp>
        <p:nvSpPr>
          <p:cNvPr id="2723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7341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FC274D-7A5B-4207-BDD0-C5F6F5EB9724}" type="slidenum">
              <a:rPr lang="en-AU" altLang="en-US" smtClean="0"/>
              <a:pPr eaLnBrk="1" hangingPunct="1"/>
              <a:t>66</a:t>
            </a:fld>
            <a:endParaRPr lang="en-AU" altLang="en-US" dirty="0"/>
          </a:p>
        </p:txBody>
      </p:sp>
      <p:sp>
        <p:nvSpPr>
          <p:cNvPr id="2734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1 highlight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solidFill>
                  <a:srgbClr val="000000"/>
                </a:solidFill>
              </a:rPr>
              <a:t>Copyright 2008-2010 DNP Users Group www.dnp.org</a:t>
            </a:r>
          </a:p>
        </p:txBody>
      </p:sp>
      <p:sp>
        <p:nvSpPr>
          <p:cNvPr id="27545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EB8C03-8067-49C8-9F38-AC7115A746D2}" type="slidenum">
              <a:rPr lang="en-AU" altLang="en-US" smtClean="0">
                <a:solidFill>
                  <a:srgbClr val="000000"/>
                </a:solidFill>
              </a:rPr>
              <a:pPr eaLnBrk="1" hangingPunct="1"/>
              <a:t>67</a:t>
            </a:fld>
            <a:endParaRPr lang="en-AU" altLang="en-US" dirty="0">
              <a:solidFill>
                <a:srgbClr val="000000"/>
              </a:solidFill>
            </a:endParaRPr>
          </a:p>
        </p:txBody>
      </p:sp>
      <p:sp>
        <p:nvSpPr>
          <p:cNvPr id="2754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solidFill>
                  <a:srgbClr val="000000"/>
                </a:solidFill>
              </a:rPr>
              <a:t>Copyright 2008-2010 DNP Users Group www.dnp.org</a:t>
            </a:r>
          </a:p>
        </p:txBody>
      </p:sp>
      <p:sp>
        <p:nvSpPr>
          <p:cNvPr id="2641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B8EF27-ED61-4ED8-890F-B5AE0DDD4030}" type="slidenum">
              <a:rPr lang="en-AU" altLang="en-US" smtClean="0">
                <a:solidFill>
                  <a:srgbClr val="000000"/>
                </a:solidFill>
              </a:rPr>
              <a:pPr eaLnBrk="1" hangingPunct="1"/>
              <a:t>69</a:t>
            </a:fld>
            <a:endParaRPr lang="en-AU" altLang="en-US" dirty="0">
              <a:solidFill>
                <a:srgbClr val="000000"/>
              </a:solidFill>
            </a:endParaRPr>
          </a:p>
        </p:txBody>
      </p:sp>
      <p:sp>
        <p:nvSpPr>
          <p:cNvPr id="2641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2 Highlights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solidFill>
                  <a:srgbClr val="000000"/>
                </a:solidFill>
              </a:rPr>
              <a:t>Copyright 2008-2010 DNP Users Group www.dnp.org</a:t>
            </a:r>
          </a:p>
        </p:txBody>
      </p:sp>
      <p:sp>
        <p:nvSpPr>
          <p:cNvPr id="2519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BA0912-8482-4E62-8AE5-D934CD55CEB8}" type="slidenum">
              <a:rPr lang="en-AU" altLang="en-US" smtClean="0">
                <a:solidFill>
                  <a:srgbClr val="000000"/>
                </a:solidFill>
              </a:rPr>
              <a:pPr eaLnBrk="1" hangingPunct="1"/>
              <a:t>21</a:t>
            </a:fld>
            <a:endParaRPr lang="en-AU" altLang="en-US" dirty="0">
              <a:solidFill>
                <a:srgbClr val="000000"/>
              </a:solidFill>
            </a:endParaRPr>
          </a:p>
        </p:txBody>
      </p:sp>
      <p:sp>
        <p:nvSpPr>
          <p:cNvPr id="2519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solidFill>
                  <a:srgbClr val="000000"/>
                </a:solidFill>
              </a:rPr>
              <a:t>Copyright 2008-2010 DNP Users Group www.dnp.org</a:t>
            </a:r>
          </a:p>
        </p:txBody>
      </p:sp>
      <p:sp>
        <p:nvSpPr>
          <p:cNvPr id="2519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BA0912-8482-4E62-8AE5-D934CD55CEB8}" type="slidenum">
              <a:rPr lang="en-AU" altLang="en-US" smtClean="0">
                <a:solidFill>
                  <a:srgbClr val="000000"/>
                </a:solidFill>
              </a:rPr>
              <a:pPr eaLnBrk="1" hangingPunct="1"/>
              <a:t>24</a:t>
            </a:fld>
            <a:endParaRPr lang="en-AU" altLang="en-US" dirty="0">
              <a:solidFill>
                <a:srgbClr val="000000"/>
              </a:solidFill>
            </a:endParaRPr>
          </a:p>
        </p:txBody>
      </p:sp>
      <p:sp>
        <p:nvSpPr>
          <p:cNvPr id="2519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a:t>
            </a:r>
          </a:p>
        </p:txBody>
      </p:sp>
    </p:spTree>
    <p:extLst>
      <p:ext uri="{BB962C8B-B14F-4D97-AF65-F5344CB8AC3E}">
        <p14:creationId xmlns:p14="http://schemas.microsoft.com/office/powerpoint/2010/main" val="22774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6009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F32617-E91A-40C0-9DDF-E474779CBF75}" type="slidenum">
              <a:rPr lang="en-AU" altLang="en-US" smtClean="0"/>
              <a:pPr eaLnBrk="1" hangingPunct="1"/>
              <a:t>25</a:t>
            </a:fld>
            <a:endParaRPr lang="en-AU" altLang="en-US" dirty="0"/>
          </a:p>
        </p:txBody>
      </p:sp>
      <p:sp>
        <p:nvSpPr>
          <p:cNvPr id="2601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1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extLst>
      <p:ext uri="{BB962C8B-B14F-4D97-AF65-F5344CB8AC3E}">
        <p14:creationId xmlns:p14="http://schemas.microsoft.com/office/powerpoint/2010/main" val="86370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6112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F4896E-7B10-4D51-85E1-4680A30F1D7E}" type="slidenum">
              <a:rPr lang="en-AU" altLang="en-US" smtClean="0"/>
              <a:pPr eaLnBrk="1" hangingPunct="1"/>
              <a:t>29</a:t>
            </a:fld>
            <a:endParaRPr lang="en-AU" altLang="en-US" dirty="0"/>
          </a:p>
        </p:txBody>
      </p:sp>
      <p:sp>
        <p:nvSpPr>
          <p:cNvPr id="2611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1 highlight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6214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25AA95-887D-4CA0-AC49-D6EC9CA23DD2}" type="slidenum">
              <a:rPr lang="en-AU" altLang="en-US" smtClean="0"/>
              <a:pPr eaLnBrk="1" hangingPunct="1"/>
              <a:t>30</a:t>
            </a:fld>
            <a:endParaRPr lang="en-AU" altLang="en-US" dirty="0"/>
          </a:p>
        </p:txBody>
      </p:sp>
      <p:sp>
        <p:nvSpPr>
          <p:cNvPr id="262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a:t>1 highlight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dirty="0"/>
              <a:t>Copyright 2008-2010 DNP Users Group www.dnp.org</a:t>
            </a:r>
          </a:p>
        </p:txBody>
      </p:sp>
      <p:sp>
        <p:nvSpPr>
          <p:cNvPr id="23859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979C28-0A78-4BAE-8616-70A718277B0E}" type="slidenum">
              <a:rPr lang="en-AU" altLang="en-US" smtClean="0"/>
              <a:pPr eaLnBrk="1" hangingPunct="1"/>
              <a:t>33</a:t>
            </a:fld>
            <a:endParaRPr lang="en-AU" altLang="en-US" dirty="0"/>
          </a:p>
        </p:txBody>
      </p:sp>
      <p:sp>
        <p:nvSpPr>
          <p:cNvPr id="238596" name="Rectangle 2"/>
          <p:cNvSpPr>
            <a:spLocks noGrp="1" noRot="1" noChangeAspect="1" noChangeArrowheads="1" noTextEdit="1"/>
          </p:cNvSpPr>
          <p:nvPr>
            <p:ph type="sldImg"/>
          </p:nvPr>
        </p:nvSpPr>
        <p:spPr bwMode="auto">
          <a:xfrm>
            <a:off x="4106863" y="541338"/>
            <a:ext cx="4800600" cy="2700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7" name="Rectangle 3"/>
          <p:cNvSpPr>
            <a:spLocks noGrp="1" noChangeArrowheads="1"/>
          </p:cNvSpPr>
          <p:nvPr>
            <p:ph type="body" idx="1"/>
          </p:nvPr>
        </p:nvSpPr>
        <p:spPr bwMode="auto">
          <a:xfrm>
            <a:off x="1732845" y="3419476"/>
            <a:ext cx="9539111" cy="3240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37E764-594E-4A44-9E0D-E802747A80FD}" type="slidenum">
              <a:rPr lang="en-AU" smtClean="0"/>
              <a:t>‹#›</a:t>
            </a:fld>
            <a:endParaRPr lang="en-AU" dirty="0"/>
          </a:p>
        </p:txBody>
      </p:sp>
    </p:spTree>
    <p:extLst>
      <p:ext uri="{BB962C8B-B14F-4D97-AF65-F5344CB8AC3E}">
        <p14:creationId xmlns:p14="http://schemas.microsoft.com/office/powerpoint/2010/main" val="125015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37E764-594E-4A44-9E0D-E802747A80FD}" type="slidenum">
              <a:rPr lang="en-AU" smtClean="0"/>
              <a:t>‹#›</a:t>
            </a:fld>
            <a:endParaRPr lang="en-AU" dirty="0"/>
          </a:p>
        </p:txBody>
      </p:sp>
    </p:spTree>
    <p:extLst>
      <p:ext uri="{BB962C8B-B14F-4D97-AF65-F5344CB8AC3E}">
        <p14:creationId xmlns:p14="http://schemas.microsoft.com/office/powerpoint/2010/main" val="2814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37E764-594E-4A44-9E0D-E802747A80FD}" type="slidenum">
              <a:rPr lang="en-AU" smtClean="0"/>
              <a:t>‹#›</a:t>
            </a:fld>
            <a:endParaRPr lang="en-AU" dirty="0"/>
          </a:p>
        </p:txBody>
      </p:sp>
    </p:spTree>
    <p:extLst>
      <p:ext uri="{BB962C8B-B14F-4D97-AF65-F5344CB8AC3E}">
        <p14:creationId xmlns:p14="http://schemas.microsoft.com/office/powerpoint/2010/main" val="39737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37E764-594E-4A44-9E0D-E802747A80FD}" type="slidenum">
              <a:rPr lang="en-AU" smtClean="0"/>
              <a:t>‹#›</a:t>
            </a:fld>
            <a:endParaRPr lang="en-AU" dirty="0"/>
          </a:p>
        </p:txBody>
      </p:sp>
      <p:sp>
        <p:nvSpPr>
          <p:cNvPr id="7" name="TextBox 6">
            <a:extLst>
              <a:ext uri="{FF2B5EF4-FFF2-40B4-BE49-F238E27FC236}">
                <a16:creationId xmlns="" xmlns:a16="http://schemas.microsoft.com/office/drawing/2014/main" id="{3B06D38B-327B-41FC-A664-6671034155A0}"/>
              </a:ext>
            </a:extLst>
          </p:cNvPr>
          <p:cNvSpPr txBox="1"/>
          <p:nvPr userDrawn="1"/>
        </p:nvSpPr>
        <p:spPr>
          <a:xfrm>
            <a:off x="147917" y="6336268"/>
            <a:ext cx="3568541" cy="307777"/>
          </a:xfrm>
          <a:prstGeom prst="rect">
            <a:avLst/>
          </a:prstGeom>
          <a:noFill/>
        </p:spPr>
        <p:txBody>
          <a:bodyPr wrap="none" rtlCol="0">
            <a:spAutoFit/>
          </a:bodyPr>
          <a:lstStyle/>
          <a:p>
            <a:pPr algn="l" rtl="0"/>
            <a:r>
              <a:rPr lang="en-US" sz="1400" kern="1200" dirty="0">
                <a:solidFill>
                  <a:srgbClr val="0A0A31"/>
                </a:solidFill>
                <a:latin typeface="Montserrat"/>
                <a:ea typeface="+mn-ea"/>
                <a:cs typeface="+mn-cs"/>
              </a:rPr>
              <a:t>Copyright © 2012–2025 DNP Users Group</a:t>
            </a:r>
          </a:p>
        </p:txBody>
      </p:sp>
    </p:spTree>
    <p:extLst>
      <p:ext uri="{BB962C8B-B14F-4D97-AF65-F5344CB8AC3E}">
        <p14:creationId xmlns:p14="http://schemas.microsoft.com/office/powerpoint/2010/main" val="40536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37E764-594E-4A44-9E0D-E802747A80FD}" type="slidenum">
              <a:rPr lang="en-AU" smtClean="0"/>
              <a:t>‹#›</a:t>
            </a:fld>
            <a:endParaRPr lang="en-AU" dirty="0"/>
          </a:p>
        </p:txBody>
      </p:sp>
      <p:sp>
        <p:nvSpPr>
          <p:cNvPr id="7" name="TextBox 6">
            <a:extLst>
              <a:ext uri="{FF2B5EF4-FFF2-40B4-BE49-F238E27FC236}">
                <a16:creationId xmlns="" xmlns:a16="http://schemas.microsoft.com/office/drawing/2014/main" id="{3B06D38B-327B-41FC-A664-6671034155A0}"/>
              </a:ext>
            </a:extLst>
          </p:cNvPr>
          <p:cNvSpPr txBox="1"/>
          <p:nvPr userDrawn="1"/>
        </p:nvSpPr>
        <p:spPr>
          <a:xfrm>
            <a:off x="147917" y="6336268"/>
            <a:ext cx="3568541" cy="307777"/>
          </a:xfrm>
          <a:prstGeom prst="rect">
            <a:avLst/>
          </a:prstGeom>
          <a:noFill/>
        </p:spPr>
        <p:txBody>
          <a:bodyPr wrap="none" rtlCol="0">
            <a:spAutoFit/>
          </a:bodyPr>
          <a:lstStyle/>
          <a:p>
            <a:pPr algn="l" rtl="0"/>
            <a:r>
              <a:rPr lang="en-US" sz="1400" kern="1200" dirty="0">
                <a:solidFill>
                  <a:srgbClr val="0A0A31"/>
                </a:solidFill>
                <a:latin typeface="Montserrat"/>
                <a:ea typeface="+mn-ea"/>
                <a:cs typeface="+mn-cs"/>
              </a:rPr>
              <a:t>Copyright © 2012–2025 DNP Users Group</a:t>
            </a:r>
          </a:p>
        </p:txBody>
      </p:sp>
    </p:spTree>
    <p:extLst>
      <p:ext uri="{BB962C8B-B14F-4D97-AF65-F5344CB8AC3E}">
        <p14:creationId xmlns:p14="http://schemas.microsoft.com/office/powerpoint/2010/main" val="323112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537E764-594E-4A44-9E0D-E802747A80FD}" type="slidenum">
              <a:rPr lang="en-AU" smtClean="0"/>
              <a:t>‹#›</a:t>
            </a:fld>
            <a:endParaRPr lang="en-AU" dirty="0"/>
          </a:p>
        </p:txBody>
      </p:sp>
    </p:spTree>
    <p:extLst>
      <p:ext uri="{BB962C8B-B14F-4D97-AF65-F5344CB8AC3E}">
        <p14:creationId xmlns:p14="http://schemas.microsoft.com/office/powerpoint/2010/main" val="270203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D537E764-594E-4A44-9E0D-E802747A80FD}" type="slidenum">
              <a:rPr lang="en-AU" smtClean="0"/>
              <a:t>‹#›</a:t>
            </a:fld>
            <a:endParaRPr lang="en-AU" dirty="0"/>
          </a:p>
        </p:txBody>
      </p:sp>
    </p:spTree>
    <p:extLst>
      <p:ext uri="{BB962C8B-B14F-4D97-AF65-F5344CB8AC3E}">
        <p14:creationId xmlns:p14="http://schemas.microsoft.com/office/powerpoint/2010/main" val="332119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D537E764-594E-4A44-9E0D-E802747A80FD}" type="slidenum">
              <a:rPr lang="en-AU" smtClean="0"/>
              <a:t>‹#›</a:t>
            </a:fld>
            <a:endParaRPr lang="en-AU" dirty="0"/>
          </a:p>
        </p:txBody>
      </p:sp>
    </p:spTree>
    <p:extLst>
      <p:ext uri="{BB962C8B-B14F-4D97-AF65-F5344CB8AC3E}">
        <p14:creationId xmlns:p14="http://schemas.microsoft.com/office/powerpoint/2010/main" val="112639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D537E764-594E-4A44-9E0D-E802747A80FD}" type="slidenum">
              <a:rPr lang="en-AU" smtClean="0"/>
              <a:t>‹#›</a:t>
            </a:fld>
            <a:endParaRPr lang="en-AU" dirty="0"/>
          </a:p>
        </p:txBody>
      </p:sp>
    </p:spTree>
    <p:extLst>
      <p:ext uri="{BB962C8B-B14F-4D97-AF65-F5344CB8AC3E}">
        <p14:creationId xmlns:p14="http://schemas.microsoft.com/office/powerpoint/2010/main" val="48457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537E764-594E-4A44-9E0D-E802747A80FD}" type="slidenum">
              <a:rPr lang="en-AU" smtClean="0"/>
              <a:t>‹#›</a:t>
            </a:fld>
            <a:endParaRPr lang="en-AU" dirty="0"/>
          </a:p>
        </p:txBody>
      </p:sp>
    </p:spTree>
    <p:extLst>
      <p:ext uri="{BB962C8B-B14F-4D97-AF65-F5344CB8AC3E}">
        <p14:creationId xmlns:p14="http://schemas.microsoft.com/office/powerpoint/2010/main" val="11990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BC94F3-EA55-4DAF-803A-30BFFF8C8C7A}" type="datetimeFigureOut">
              <a:rPr lang="en-AU" smtClean="0"/>
              <a:t>24/03/25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537E764-594E-4A44-9E0D-E802747A80FD}" type="slidenum">
              <a:rPr lang="en-AU" smtClean="0"/>
              <a:t>‹#›</a:t>
            </a:fld>
            <a:endParaRPr lang="en-AU" dirty="0"/>
          </a:p>
        </p:txBody>
      </p:sp>
    </p:spTree>
    <p:extLst>
      <p:ext uri="{BB962C8B-B14F-4D97-AF65-F5344CB8AC3E}">
        <p14:creationId xmlns:p14="http://schemas.microsoft.com/office/powerpoint/2010/main" val="110998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C94F3-EA55-4DAF-803A-30BFFF8C8C7A}" type="datetimeFigureOut">
              <a:rPr lang="en-AU" smtClean="0"/>
              <a:t>24/03/25</a:t>
            </a:fld>
            <a:endParaRPr lang="en-AU"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7E764-594E-4A44-9E0D-E802747A80FD}" type="slidenum">
              <a:rPr lang="en-AU" smtClean="0"/>
              <a:t>‹#›</a:t>
            </a:fld>
            <a:endParaRPr lang="en-AU" dirty="0"/>
          </a:p>
        </p:txBody>
      </p:sp>
    </p:spTree>
    <p:extLst>
      <p:ext uri="{BB962C8B-B14F-4D97-AF65-F5344CB8AC3E}">
        <p14:creationId xmlns:p14="http://schemas.microsoft.com/office/powerpoint/2010/main" val="12316869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oleObject" Target="../embeddings/oleObject2.bin"/><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8.emf"/><Relationship Id="rId4" Type="http://schemas.openxmlformats.org/officeDocument/2006/relationships/image" Target="../media/image11.png"/><Relationship Id="rId9" Type="http://schemas.openxmlformats.org/officeDocument/2006/relationships/oleObject" Target="../embeddings/oleObject3.bin"/><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oleObject" Target="../embeddings/oleObject6.bin"/><Relationship Id="rId12"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8.emf"/><Relationship Id="rId4" Type="http://schemas.openxmlformats.org/officeDocument/2006/relationships/image" Target="../media/image11.png"/><Relationship Id="rId9" Type="http://schemas.openxmlformats.org/officeDocument/2006/relationships/oleObject" Target="../embeddings/oleObject7.bin"/><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9.emf"/><Relationship Id="rId3" Type="http://schemas.openxmlformats.org/officeDocument/2006/relationships/notesSlide" Target="../notesSlides/notesSlide1.xml"/><Relationship Id="rId7" Type="http://schemas.openxmlformats.org/officeDocument/2006/relationships/image" Target="../media/image6.emf"/><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8.emf"/><Relationship Id="rId5" Type="http://schemas.openxmlformats.org/officeDocument/2006/relationships/image" Target="../media/image11.png"/><Relationship Id="rId15" Type="http://schemas.openxmlformats.org/officeDocument/2006/relationships/image" Target="../media/image13.png"/><Relationship Id="rId10" Type="http://schemas.openxmlformats.org/officeDocument/2006/relationships/oleObject" Target="../embeddings/oleObject11.bin"/><Relationship Id="rId4" Type="http://schemas.openxmlformats.org/officeDocument/2006/relationships/image" Target="../media/image10.png"/><Relationship Id="rId9" Type="http://schemas.openxmlformats.org/officeDocument/2006/relationships/image" Target="../media/image7.emf"/><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9.emf"/><Relationship Id="rId3" Type="http://schemas.openxmlformats.org/officeDocument/2006/relationships/notesSlide" Target="../notesSlides/notesSlide2.xml"/><Relationship Id="rId7" Type="http://schemas.openxmlformats.org/officeDocument/2006/relationships/image" Target="../media/image6.emf"/><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8.emf"/><Relationship Id="rId5" Type="http://schemas.openxmlformats.org/officeDocument/2006/relationships/image" Target="../media/image11.png"/><Relationship Id="rId15" Type="http://schemas.openxmlformats.org/officeDocument/2006/relationships/image" Target="../media/image13.png"/><Relationship Id="rId10" Type="http://schemas.openxmlformats.org/officeDocument/2006/relationships/oleObject" Target="../embeddings/oleObject15.bin"/><Relationship Id="rId4" Type="http://schemas.openxmlformats.org/officeDocument/2006/relationships/image" Target="../media/image10.png"/><Relationship Id="rId9" Type="http://schemas.openxmlformats.org/officeDocument/2006/relationships/image" Target="../media/image7.emf"/><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9.emf"/><Relationship Id="rId3" Type="http://schemas.openxmlformats.org/officeDocument/2006/relationships/notesSlide" Target="../notesSlides/notesSlide3.xml"/><Relationship Id="rId7" Type="http://schemas.openxmlformats.org/officeDocument/2006/relationships/image" Target="../media/image6.emf"/><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8.emf"/><Relationship Id="rId5" Type="http://schemas.openxmlformats.org/officeDocument/2006/relationships/image" Target="../media/image11.png"/><Relationship Id="rId15" Type="http://schemas.openxmlformats.org/officeDocument/2006/relationships/image" Target="../media/image13.png"/><Relationship Id="rId10" Type="http://schemas.openxmlformats.org/officeDocument/2006/relationships/oleObject" Target="../embeddings/oleObject19.bin"/><Relationship Id="rId4" Type="http://schemas.openxmlformats.org/officeDocument/2006/relationships/image" Target="../media/image10.png"/><Relationship Id="rId9" Type="http://schemas.openxmlformats.org/officeDocument/2006/relationships/image" Target="../media/image7.emf"/><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png"/><Relationship Id="rId18" Type="http://schemas.openxmlformats.org/officeDocument/2006/relationships/oleObject" Target="../embeddings/oleObject28.bin"/><Relationship Id="rId26" Type="http://schemas.openxmlformats.org/officeDocument/2006/relationships/oleObject" Target="../embeddings/oleObject36.bin"/><Relationship Id="rId39" Type="http://schemas.openxmlformats.org/officeDocument/2006/relationships/oleObject" Target="../embeddings/oleObject48.bin"/><Relationship Id="rId3" Type="http://schemas.openxmlformats.org/officeDocument/2006/relationships/image" Target="../media/image10.png"/><Relationship Id="rId21" Type="http://schemas.openxmlformats.org/officeDocument/2006/relationships/oleObject" Target="../embeddings/oleObject31.bin"/><Relationship Id="rId34" Type="http://schemas.openxmlformats.org/officeDocument/2006/relationships/oleObject" Target="../embeddings/oleObject43.bin"/><Relationship Id="rId42" Type="http://schemas.openxmlformats.org/officeDocument/2006/relationships/oleObject" Target="../embeddings/oleObject51.bin"/><Relationship Id="rId7" Type="http://schemas.openxmlformats.org/officeDocument/2006/relationships/oleObject" Target="../embeddings/oleObject22.bin"/><Relationship Id="rId12" Type="http://schemas.openxmlformats.org/officeDocument/2006/relationships/image" Target="../media/image9.emf"/><Relationship Id="rId17" Type="http://schemas.openxmlformats.org/officeDocument/2006/relationships/oleObject" Target="../embeddings/oleObject27.bin"/><Relationship Id="rId25" Type="http://schemas.openxmlformats.org/officeDocument/2006/relationships/oleObject" Target="../embeddings/oleObject35.bin"/><Relationship Id="rId33" Type="http://schemas.openxmlformats.org/officeDocument/2006/relationships/oleObject" Target="../embeddings/oleObject42.bin"/><Relationship Id="rId38"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30.bin"/><Relationship Id="rId29" Type="http://schemas.openxmlformats.org/officeDocument/2006/relationships/oleObject" Target="../embeddings/oleObject39.bin"/><Relationship Id="rId41" Type="http://schemas.openxmlformats.org/officeDocument/2006/relationships/oleObject" Target="../embeddings/oleObject50.bin"/><Relationship Id="rId1" Type="http://schemas.openxmlformats.org/officeDocument/2006/relationships/vmlDrawing" Target="../drawings/vmlDrawing6.vml"/><Relationship Id="rId6" Type="http://schemas.openxmlformats.org/officeDocument/2006/relationships/image" Target="../media/image6.emf"/><Relationship Id="rId11" Type="http://schemas.openxmlformats.org/officeDocument/2006/relationships/oleObject" Target="../embeddings/oleObject24.bin"/><Relationship Id="rId24" Type="http://schemas.openxmlformats.org/officeDocument/2006/relationships/oleObject" Target="../embeddings/oleObject34.bin"/><Relationship Id="rId32" Type="http://schemas.openxmlformats.org/officeDocument/2006/relationships/oleObject" Target="../embeddings/oleObject41.bin"/><Relationship Id="rId37" Type="http://schemas.openxmlformats.org/officeDocument/2006/relationships/oleObject" Target="../embeddings/oleObject46.bin"/><Relationship Id="rId40" Type="http://schemas.openxmlformats.org/officeDocument/2006/relationships/oleObject" Target="../embeddings/oleObject49.bin"/><Relationship Id="rId5" Type="http://schemas.openxmlformats.org/officeDocument/2006/relationships/oleObject" Target="../embeddings/oleObject21.bin"/><Relationship Id="rId15" Type="http://schemas.openxmlformats.org/officeDocument/2006/relationships/oleObject" Target="../embeddings/oleObject25.bin"/><Relationship Id="rId23" Type="http://schemas.openxmlformats.org/officeDocument/2006/relationships/oleObject" Target="../embeddings/oleObject33.bin"/><Relationship Id="rId28" Type="http://schemas.openxmlformats.org/officeDocument/2006/relationships/oleObject" Target="../embeddings/oleObject38.bin"/><Relationship Id="rId36" Type="http://schemas.openxmlformats.org/officeDocument/2006/relationships/oleObject" Target="../embeddings/oleObject45.bin"/><Relationship Id="rId10" Type="http://schemas.openxmlformats.org/officeDocument/2006/relationships/image" Target="../media/image8.emf"/><Relationship Id="rId19" Type="http://schemas.openxmlformats.org/officeDocument/2006/relationships/oleObject" Target="../embeddings/oleObject29.bin"/><Relationship Id="rId31"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oleObject" Target="../embeddings/oleObject23.bin"/><Relationship Id="rId14" Type="http://schemas.openxmlformats.org/officeDocument/2006/relationships/image" Target="../media/image13.png"/><Relationship Id="rId22" Type="http://schemas.openxmlformats.org/officeDocument/2006/relationships/oleObject" Target="../embeddings/oleObject32.bin"/><Relationship Id="rId27" Type="http://schemas.openxmlformats.org/officeDocument/2006/relationships/oleObject" Target="../embeddings/oleObject37.bin"/><Relationship Id="rId30" Type="http://schemas.openxmlformats.org/officeDocument/2006/relationships/oleObject" Target="../embeddings/oleObject40.bin"/><Relationship Id="rId35" Type="http://schemas.openxmlformats.org/officeDocument/2006/relationships/oleObject" Target="../embeddings/oleObject44.bin"/><Relationship Id="rId43" Type="http://schemas.openxmlformats.org/officeDocument/2006/relationships/oleObject" Target="../embeddings/oleObject52.bin"/></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6.wmf"/><Relationship Id="rId4" Type="http://schemas.openxmlformats.org/officeDocument/2006/relationships/oleObject" Target="../embeddings/oleObject54.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oleObject" Target="../embeddings/oleObject5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8.emf"/><Relationship Id="rId4" Type="http://schemas.openxmlformats.org/officeDocument/2006/relationships/oleObject" Target="../embeddings/oleObject56.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9.emf"/><Relationship Id="rId4" Type="http://schemas.openxmlformats.org/officeDocument/2006/relationships/oleObject" Target="../embeddings/oleObject57.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7" cy="68579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56048ED-A819-432C-B0B3-959E508662D3}"/>
              </a:ext>
            </a:extLst>
          </p:cNvPr>
          <p:cNvSpPr>
            <a:spLocks noGrp="1"/>
          </p:cNvSpPr>
          <p:nvPr>
            <p:ph type="title"/>
          </p:nvPr>
        </p:nvSpPr>
        <p:spPr/>
        <p:txBody>
          <a:bodyPr/>
          <a:lstStyle/>
          <a:p>
            <a:r>
              <a:rPr lang="en-US" dirty="0"/>
              <a:t>What is DNP3?</a:t>
            </a:r>
          </a:p>
        </p:txBody>
      </p:sp>
      <p:sp>
        <p:nvSpPr>
          <p:cNvPr id="5" name="Content Placeholder 4">
            <a:extLst>
              <a:ext uri="{FF2B5EF4-FFF2-40B4-BE49-F238E27FC236}">
                <a16:creationId xmlns="" xmlns:a16="http://schemas.microsoft.com/office/drawing/2014/main" id="{BA0DCF4C-5E4C-49DE-8C09-3C2978C57001}"/>
              </a:ext>
            </a:extLst>
          </p:cNvPr>
          <p:cNvSpPr>
            <a:spLocks noGrp="1"/>
          </p:cNvSpPr>
          <p:nvPr>
            <p:ph idx="1"/>
          </p:nvPr>
        </p:nvSpPr>
        <p:spPr/>
        <p:txBody>
          <a:bodyPr>
            <a:normAutofit fontScale="92500" lnSpcReduction="10000"/>
          </a:bodyPr>
          <a:lstStyle/>
          <a:p>
            <a:r>
              <a:rPr lang="en-US" dirty="0"/>
              <a:t>Communications protocol for</a:t>
            </a:r>
            <a:br>
              <a:rPr lang="en-US" dirty="0"/>
            </a:br>
            <a:r>
              <a:rPr lang="en-US" dirty="0"/>
              <a:t>utility-scale SCADA</a:t>
            </a:r>
          </a:p>
          <a:p>
            <a:r>
              <a:rPr lang="en-US" dirty="0"/>
              <a:t>Originally designed for serial comm links</a:t>
            </a:r>
          </a:p>
          <a:p>
            <a:r>
              <a:rPr lang="en-US" dirty="0"/>
              <a:t>Later extended to operate over Ethernet</a:t>
            </a:r>
          </a:p>
          <a:p>
            <a:r>
              <a:rPr lang="en-US" dirty="0"/>
              <a:t>Designed to meet specific needs of electric power utilities, but applicable to general SCADA usage: Widely used in water utilities</a:t>
            </a:r>
          </a:p>
          <a:p>
            <a:pPr lvl="1"/>
            <a:r>
              <a:rPr lang="en-US" dirty="0"/>
              <a:t>Timestamped event reporting model</a:t>
            </a:r>
          </a:p>
          <a:p>
            <a:pPr lvl="1"/>
            <a:r>
              <a:rPr lang="en-US" dirty="0"/>
              <a:t>Efficient in terms of message size and bandwidth requirements</a:t>
            </a:r>
          </a:p>
          <a:p>
            <a:r>
              <a:rPr lang="en-US" dirty="0"/>
              <a:t>Included </a:t>
            </a:r>
            <a:r>
              <a:rPr lang="en-US" dirty="0" smtClean="0"/>
              <a:t>all pre-1993 </a:t>
            </a:r>
            <a:r>
              <a:rPr lang="en-US" dirty="0"/>
              <a:t>SCADA </a:t>
            </a:r>
            <a:r>
              <a:rPr lang="en-US" dirty="0" smtClean="0"/>
              <a:t>functions</a:t>
            </a:r>
            <a:endParaRPr lang="en-US" dirty="0"/>
          </a:p>
        </p:txBody>
      </p:sp>
      <p:grpSp>
        <p:nvGrpSpPr>
          <p:cNvPr id="6" name="Group 5">
            <a:extLst>
              <a:ext uri="{FF2B5EF4-FFF2-40B4-BE49-F238E27FC236}">
                <a16:creationId xmlns="" xmlns:a16="http://schemas.microsoft.com/office/drawing/2014/main" id="{785BFD60-1349-4757-A984-4EB18D79E67E}"/>
              </a:ext>
            </a:extLst>
          </p:cNvPr>
          <p:cNvGrpSpPr>
            <a:grpSpLocks/>
          </p:cNvGrpSpPr>
          <p:nvPr/>
        </p:nvGrpSpPr>
        <p:grpSpPr bwMode="auto">
          <a:xfrm>
            <a:off x="7181851" y="1600200"/>
            <a:ext cx="3084513" cy="1866900"/>
            <a:chOff x="3564" y="1008"/>
            <a:chExt cx="1943" cy="1176"/>
          </a:xfrm>
        </p:grpSpPr>
        <p:sp>
          <p:nvSpPr>
            <p:cNvPr id="7" name="Line 6">
              <a:extLst>
                <a:ext uri="{FF2B5EF4-FFF2-40B4-BE49-F238E27FC236}">
                  <a16:creationId xmlns="" xmlns:a16="http://schemas.microsoft.com/office/drawing/2014/main" id="{E3765F97-FB04-4190-A0D4-A4D8D74424BD}"/>
                </a:ext>
              </a:extLst>
            </p:cNvPr>
            <p:cNvSpPr>
              <a:spLocks noChangeAspect="1" noChangeShapeType="1"/>
            </p:cNvSpPr>
            <p:nvPr/>
          </p:nvSpPr>
          <p:spPr bwMode="auto">
            <a:xfrm>
              <a:off x="3948" y="1608"/>
              <a:ext cx="0" cy="216"/>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8" name="Group 7">
              <a:extLst>
                <a:ext uri="{FF2B5EF4-FFF2-40B4-BE49-F238E27FC236}">
                  <a16:creationId xmlns="" xmlns:a16="http://schemas.microsoft.com/office/drawing/2014/main" id="{1CE06EFA-81BB-4CF5-948F-E4B6D6E56391}"/>
                </a:ext>
              </a:extLst>
            </p:cNvPr>
            <p:cNvGrpSpPr>
              <a:grpSpLocks noChangeAspect="1"/>
            </p:cNvGrpSpPr>
            <p:nvPr/>
          </p:nvGrpSpPr>
          <p:grpSpPr bwMode="auto">
            <a:xfrm>
              <a:off x="3564" y="1104"/>
              <a:ext cx="697" cy="548"/>
              <a:chOff x="4066" y="857"/>
              <a:chExt cx="811" cy="547"/>
            </a:xfrm>
          </p:grpSpPr>
          <p:pic>
            <p:nvPicPr>
              <p:cNvPr id="20" name="Picture 8">
                <a:extLst>
                  <a:ext uri="{FF2B5EF4-FFF2-40B4-BE49-F238E27FC236}">
                    <a16:creationId xmlns="" xmlns:a16="http://schemas.microsoft.com/office/drawing/2014/main" id="{FBC58F75-C567-458F-AE02-39CF6B684F0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6" y="857"/>
                <a:ext cx="811"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 name="Picture 9" descr="EMED">
                <a:extLst>
                  <a:ext uri="{FF2B5EF4-FFF2-40B4-BE49-F238E27FC236}">
                    <a16:creationId xmlns="" xmlns:a16="http://schemas.microsoft.com/office/drawing/2014/main" id="{57FAF99B-8F93-4622-BC72-91E0FF1032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3" y="935"/>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Line 10">
              <a:extLst>
                <a:ext uri="{FF2B5EF4-FFF2-40B4-BE49-F238E27FC236}">
                  <a16:creationId xmlns="" xmlns:a16="http://schemas.microsoft.com/office/drawing/2014/main" id="{1BD5179E-1B14-4B13-BC24-BC172D07604D}"/>
                </a:ext>
              </a:extLst>
            </p:cNvPr>
            <p:cNvSpPr>
              <a:spLocks noChangeAspect="1" noChangeShapeType="1"/>
            </p:cNvSpPr>
            <p:nvPr/>
          </p:nvSpPr>
          <p:spPr bwMode="auto">
            <a:xfrm>
              <a:off x="3948" y="1824"/>
              <a:ext cx="419"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10" name="Line 11">
              <a:extLst>
                <a:ext uri="{FF2B5EF4-FFF2-40B4-BE49-F238E27FC236}">
                  <a16:creationId xmlns="" xmlns:a16="http://schemas.microsoft.com/office/drawing/2014/main" id="{16FFFF02-625B-41BA-8F03-B881CB14AC07}"/>
                </a:ext>
              </a:extLst>
            </p:cNvPr>
            <p:cNvSpPr>
              <a:spLocks noChangeShapeType="1"/>
            </p:cNvSpPr>
            <p:nvPr/>
          </p:nvSpPr>
          <p:spPr bwMode="auto">
            <a:xfrm>
              <a:off x="4835" y="1582"/>
              <a:ext cx="0" cy="5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11" name="Line 12">
              <a:extLst>
                <a:ext uri="{FF2B5EF4-FFF2-40B4-BE49-F238E27FC236}">
                  <a16:creationId xmlns="" xmlns:a16="http://schemas.microsoft.com/office/drawing/2014/main" id="{9D531BB4-438E-4354-AD71-ABB1F23950D6}"/>
                </a:ext>
              </a:extLst>
            </p:cNvPr>
            <p:cNvSpPr>
              <a:spLocks noChangeAspect="1" noChangeShapeType="1"/>
            </p:cNvSpPr>
            <p:nvPr/>
          </p:nvSpPr>
          <p:spPr bwMode="auto">
            <a:xfrm>
              <a:off x="5329" y="1824"/>
              <a:ext cx="178" cy="0"/>
            </a:xfrm>
            <a:prstGeom prst="line">
              <a:avLst/>
            </a:prstGeom>
            <a:noFill/>
            <a:ln w="15875">
              <a:solidFill>
                <a:srgbClr val="C0C0C0"/>
              </a:solidFill>
              <a:prstDash val="sysDot"/>
              <a:round/>
              <a:headEnd/>
              <a:tailEnd type="stealth" w="lg" len="me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12" name="Group 13">
              <a:extLst>
                <a:ext uri="{FF2B5EF4-FFF2-40B4-BE49-F238E27FC236}">
                  <a16:creationId xmlns="" xmlns:a16="http://schemas.microsoft.com/office/drawing/2014/main" id="{9CA9D70F-3FC0-40CE-8406-F8D75F5C3171}"/>
                </a:ext>
              </a:extLst>
            </p:cNvPr>
            <p:cNvGrpSpPr>
              <a:grpSpLocks noChangeAspect="1"/>
            </p:cNvGrpSpPr>
            <p:nvPr/>
          </p:nvGrpSpPr>
          <p:grpSpPr bwMode="auto">
            <a:xfrm>
              <a:off x="4763" y="1008"/>
              <a:ext cx="456" cy="576"/>
              <a:chOff x="2868" y="104"/>
              <a:chExt cx="2175" cy="2640"/>
            </a:xfrm>
          </p:grpSpPr>
          <p:graphicFrame>
            <p:nvGraphicFramePr>
              <p:cNvPr id="14" name="Object 14">
                <a:extLst>
                  <a:ext uri="{FF2B5EF4-FFF2-40B4-BE49-F238E27FC236}">
                    <a16:creationId xmlns="" xmlns:a16="http://schemas.microsoft.com/office/drawing/2014/main" id="{791E32F9-1BD9-45D9-B6F0-6615BAFF1B49}"/>
                  </a:ext>
                </a:extLst>
              </p:cNvPr>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3390" name="VISIO" r:id="rId5" imgW="5076360" imgH="6156360" progId="">
                      <p:embed/>
                    </p:oleObj>
                  </mc:Choice>
                  <mc:Fallback>
                    <p:oleObj name="VISIO" r:id="rId5" imgW="5076360" imgH="615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5">
                <a:extLst>
                  <a:ext uri="{FF2B5EF4-FFF2-40B4-BE49-F238E27FC236}">
                    <a16:creationId xmlns="" xmlns:a16="http://schemas.microsoft.com/office/drawing/2014/main" id="{0156676B-BCBA-4F19-B161-096A0D8667A7}"/>
                  </a:ext>
                </a:extLst>
              </p:cNvPr>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3391" name="VISIO" r:id="rId7" imgW="720000" imgH="5760000" progId="">
                      <p:embed/>
                    </p:oleObj>
                  </mc:Choice>
                  <mc:Fallback>
                    <p:oleObj name="VISIO" r:id="rId7" imgW="720000" imgH="576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6">
                <a:extLst>
                  <a:ext uri="{FF2B5EF4-FFF2-40B4-BE49-F238E27FC236}">
                    <a16:creationId xmlns="" xmlns:a16="http://schemas.microsoft.com/office/drawing/2014/main" id="{BEB7AAB9-0B49-4CA5-95A2-845A2808CF7C}"/>
                  </a:ext>
                </a:extLst>
              </p:cNvPr>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3392" name="VISIO" r:id="rId9" imgW="720000" imgH="5760000" progId="">
                      <p:embed/>
                    </p:oleObj>
                  </mc:Choice>
                  <mc:Fallback>
                    <p:oleObj name="VISIO" r:id="rId9" imgW="720000" imgH="576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7">
                <a:extLst>
                  <a:ext uri="{FF2B5EF4-FFF2-40B4-BE49-F238E27FC236}">
                    <a16:creationId xmlns="" xmlns:a16="http://schemas.microsoft.com/office/drawing/2014/main" id="{12C4431D-C628-4AC9-9566-D27420E7840F}"/>
                  </a:ext>
                </a:extLst>
              </p:cNvPr>
              <p:cNvGraphicFramePr>
                <a:graphicFrameLocks noChangeAspect="1"/>
              </p:cNvGraphicFramePr>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3393" name="VISIO" r:id="rId11" imgW="720000" imgH="5760000" progId="">
                      <p:embed/>
                    </p:oleObj>
                  </mc:Choice>
                  <mc:Fallback>
                    <p:oleObj name="VISIO" r:id="rId11" imgW="720000" imgH="5760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 name="Picture 18">
                <a:extLst>
                  <a:ext uri="{FF2B5EF4-FFF2-40B4-BE49-F238E27FC236}">
                    <a16:creationId xmlns="" xmlns:a16="http://schemas.microsoft.com/office/drawing/2014/main" id="{DFEF9CC1-1BA2-4CB4-8983-2E73770425E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a:extLst>
                  <a:ext uri="{FF2B5EF4-FFF2-40B4-BE49-F238E27FC236}">
                    <a16:creationId xmlns="" xmlns:a16="http://schemas.microsoft.com/office/drawing/2014/main" id="{C1E62344-2BFC-403C-B163-444A2227854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AutoShape 20">
              <a:extLst>
                <a:ext uri="{FF2B5EF4-FFF2-40B4-BE49-F238E27FC236}">
                  <a16:creationId xmlns="" xmlns:a16="http://schemas.microsoft.com/office/drawing/2014/main" id="{077FED31-AF5E-4E2A-B3D2-2F2CFD4221A6}"/>
                </a:ext>
              </a:extLst>
            </p:cNvPr>
            <p:cNvSpPr>
              <a:spLocks noChangeAspect="1" noChangeArrowheads="1"/>
            </p:cNvSpPr>
            <p:nvPr/>
          </p:nvSpPr>
          <p:spPr bwMode="auto">
            <a:xfrm>
              <a:off x="4332" y="1608"/>
              <a:ext cx="1031" cy="576"/>
            </a:xfrm>
            <a:prstGeom prst="cloudCallout">
              <a:avLst>
                <a:gd name="adj1" fmla="val 42588"/>
                <a:gd name="adj2" fmla="val 26648"/>
              </a:avLst>
            </a:prstGeom>
            <a:solidFill>
              <a:srgbClr val="C0C0C0">
                <a:alpha val="25098"/>
              </a:srgbClr>
            </a:solidFill>
            <a:ln w="9525">
              <a:solidFill>
                <a:schemeClr val="bg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AU" altLang="en-US" sz="2400" b="1" dirty="0">
                <a:latin typeface="Times New Roman" pitchFamily="18" charset="0"/>
              </a:endParaRPr>
            </a:p>
          </p:txBody>
        </p:sp>
      </p:grpSp>
      <p:sp>
        <p:nvSpPr>
          <p:cNvPr id="22" name="AutoShape 22">
            <a:extLst>
              <a:ext uri="{FF2B5EF4-FFF2-40B4-BE49-F238E27FC236}">
                <a16:creationId xmlns="" xmlns:a16="http://schemas.microsoft.com/office/drawing/2014/main" id="{857DE068-2087-41F9-8044-F7EA2E6EFF31}"/>
              </a:ext>
            </a:extLst>
          </p:cNvPr>
          <p:cNvSpPr>
            <a:spLocks noChangeArrowheads="1"/>
          </p:cNvSpPr>
          <p:nvPr/>
        </p:nvSpPr>
        <p:spPr bwMode="auto">
          <a:xfrm>
            <a:off x="7565233" y="2150454"/>
            <a:ext cx="3273095" cy="1426464"/>
          </a:xfrm>
          <a:prstGeom prst="wedgeEllipseCallout">
            <a:avLst>
              <a:gd name="adj1" fmla="val -106602"/>
              <a:gd name="adj2" fmla="val -68610"/>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AU" altLang="en-US" sz="2400" dirty="0"/>
          </a:p>
        </p:txBody>
      </p:sp>
      <p:sp>
        <p:nvSpPr>
          <p:cNvPr id="23" name="Slide Number Placeholder 4">
            <a:extLst>
              <a:ext uri="{FF2B5EF4-FFF2-40B4-BE49-F238E27FC236}">
                <a16:creationId xmlns="" xmlns:a16="http://schemas.microsoft.com/office/drawing/2014/main" id="{09EB9107-A860-452F-98D5-95CCEEDDD607}"/>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DD39A3-CB09-4656-919B-B0D0B5D41CEA}" type="slidenum">
              <a:rPr lang="en-US" smtClean="0"/>
              <a:pPr/>
              <a:t>10</a:t>
            </a:fld>
            <a:endParaRPr lang="en-US" dirty="0"/>
          </a:p>
        </p:txBody>
      </p:sp>
    </p:spTree>
    <p:extLst>
      <p:ext uri="{BB962C8B-B14F-4D97-AF65-F5344CB8AC3E}">
        <p14:creationId xmlns:p14="http://schemas.microsoft.com/office/powerpoint/2010/main" val="603918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56048ED-A819-432C-B0B3-959E508662D3}"/>
              </a:ext>
            </a:extLst>
          </p:cNvPr>
          <p:cNvSpPr>
            <a:spLocks noGrp="1"/>
          </p:cNvSpPr>
          <p:nvPr>
            <p:ph type="title"/>
          </p:nvPr>
        </p:nvSpPr>
        <p:spPr/>
        <p:txBody>
          <a:bodyPr/>
          <a:lstStyle/>
          <a:p>
            <a:r>
              <a:rPr lang="en-US" dirty="0"/>
              <a:t>What is DNP3?</a:t>
            </a:r>
          </a:p>
        </p:txBody>
      </p:sp>
      <p:sp>
        <p:nvSpPr>
          <p:cNvPr id="5" name="Content Placeholder 4">
            <a:extLst>
              <a:ext uri="{FF2B5EF4-FFF2-40B4-BE49-F238E27FC236}">
                <a16:creationId xmlns="" xmlns:a16="http://schemas.microsoft.com/office/drawing/2014/main" id="{BA0DCF4C-5E4C-49DE-8C09-3C2978C57001}"/>
              </a:ext>
            </a:extLst>
          </p:cNvPr>
          <p:cNvSpPr>
            <a:spLocks noGrp="1"/>
          </p:cNvSpPr>
          <p:nvPr>
            <p:ph idx="1"/>
          </p:nvPr>
        </p:nvSpPr>
        <p:spPr/>
        <p:txBody>
          <a:bodyPr>
            <a:normAutofit lnSpcReduction="10000"/>
          </a:bodyPr>
          <a:lstStyle/>
          <a:p>
            <a:r>
              <a:rPr lang="en-US" dirty="0" smtClean="0"/>
              <a:t>Monitors basic SCADA data</a:t>
            </a:r>
          </a:p>
          <a:p>
            <a:pPr lvl="1"/>
            <a:r>
              <a:rPr lang="en-US" dirty="0" smtClean="0"/>
              <a:t>Binary, analog &amp; counter values</a:t>
            </a:r>
          </a:p>
          <a:p>
            <a:r>
              <a:rPr lang="en-US" dirty="0" smtClean="0"/>
              <a:t>Performs control commands</a:t>
            </a:r>
          </a:p>
          <a:p>
            <a:pPr lvl="1"/>
            <a:r>
              <a:rPr lang="en-US" dirty="0" smtClean="0"/>
              <a:t>Binary &amp; analog controls</a:t>
            </a:r>
          </a:p>
          <a:p>
            <a:r>
              <a:rPr lang="en-US" dirty="0" smtClean="0"/>
              <a:t>Designed to</a:t>
            </a:r>
          </a:p>
          <a:p>
            <a:pPr lvl="1"/>
            <a:r>
              <a:rPr lang="en-US" dirty="0" smtClean="0"/>
              <a:t>Minimize volume of message traffic</a:t>
            </a:r>
          </a:p>
          <a:p>
            <a:pPr lvl="1"/>
            <a:r>
              <a:rPr lang="en-US" dirty="0" smtClean="0"/>
              <a:t>Have high data integrity and very high control integrity</a:t>
            </a:r>
          </a:p>
          <a:p>
            <a:pPr lvl="2"/>
            <a:r>
              <a:rPr lang="en-US" dirty="0" smtClean="0"/>
              <a:t>R</a:t>
            </a:r>
            <a:r>
              <a:rPr lang="en-US" dirty="0" smtClean="0"/>
              <a:t>esilient </a:t>
            </a:r>
            <a:r>
              <a:rPr lang="en-US" dirty="0" smtClean="0"/>
              <a:t>against </a:t>
            </a:r>
            <a:r>
              <a:rPr lang="en-US" dirty="0" smtClean="0"/>
              <a:t>communication system errors</a:t>
            </a:r>
            <a:endParaRPr lang="en-US" dirty="0" smtClean="0"/>
          </a:p>
          <a:p>
            <a:pPr lvl="1"/>
            <a:r>
              <a:rPr lang="en-US" dirty="0" smtClean="0"/>
              <a:t>Meet all basic SCADA functionality</a:t>
            </a:r>
          </a:p>
        </p:txBody>
      </p:sp>
      <p:grpSp>
        <p:nvGrpSpPr>
          <p:cNvPr id="6" name="Group 5">
            <a:extLst>
              <a:ext uri="{FF2B5EF4-FFF2-40B4-BE49-F238E27FC236}">
                <a16:creationId xmlns="" xmlns:a16="http://schemas.microsoft.com/office/drawing/2014/main" id="{785BFD60-1349-4757-A984-4EB18D79E67E}"/>
              </a:ext>
            </a:extLst>
          </p:cNvPr>
          <p:cNvGrpSpPr>
            <a:grpSpLocks/>
          </p:cNvGrpSpPr>
          <p:nvPr/>
        </p:nvGrpSpPr>
        <p:grpSpPr bwMode="auto">
          <a:xfrm>
            <a:off x="7181851" y="1600200"/>
            <a:ext cx="3084513" cy="1866900"/>
            <a:chOff x="3564" y="1008"/>
            <a:chExt cx="1943" cy="1176"/>
          </a:xfrm>
        </p:grpSpPr>
        <p:sp>
          <p:nvSpPr>
            <p:cNvPr id="7" name="Line 6">
              <a:extLst>
                <a:ext uri="{FF2B5EF4-FFF2-40B4-BE49-F238E27FC236}">
                  <a16:creationId xmlns="" xmlns:a16="http://schemas.microsoft.com/office/drawing/2014/main" id="{E3765F97-FB04-4190-A0D4-A4D8D74424BD}"/>
                </a:ext>
              </a:extLst>
            </p:cNvPr>
            <p:cNvSpPr>
              <a:spLocks noChangeAspect="1" noChangeShapeType="1"/>
            </p:cNvSpPr>
            <p:nvPr/>
          </p:nvSpPr>
          <p:spPr bwMode="auto">
            <a:xfrm>
              <a:off x="3948" y="1608"/>
              <a:ext cx="0" cy="216"/>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8" name="Group 7">
              <a:extLst>
                <a:ext uri="{FF2B5EF4-FFF2-40B4-BE49-F238E27FC236}">
                  <a16:creationId xmlns="" xmlns:a16="http://schemas.microsoft.com/office/drawing/2014/main" id="{1CE06EFA-81BB-4CF5-948F-E4B6D6E56391}"/>
                </a:ext>
              </a:extLst>
            </p:cNvPr>
            <p:cNvGrpSpPr>
              <a:grpSpLocks noChangeAspect="1"/>
            </p:cNvGrpSpPr>
            <p:nvPr/>
          </p:nvGrpSpPr>
          <p:grpSpPr bwMode="auto">
            <a:xfrm>
              <a:off x="3564" y="1104"/>
              <a:ext cx="697" cy="548"/>
              <a:chOff x="4066" y="857"/>
              <a:chExt cx="811" cy="547"/>
            </a:xfrm>
          </p:grpSpPr>
          <p:pic>
            <p:nvPicPr>
              <p:cNvPr id="20" name="Picture 8">
                <a:extLst>
                  <a:ext uri="{FF2B5EF4-FFF2-40B4-BE49-F238E27FC236}">
                    <a16:creationId xmlns="" xmlns:a16="http://schemas.microsoft.com/office/drawing/2014/main" id="{FBC58F75-C567-458F-AE02-39CF6B684F0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6" y="857"/>
                <a:ext cx="811"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 name="Picture 9" descr="EMED">
                <a:extLst>
                  <a:ext uri="{FF2B5EF4-FFF2-40B4-BE49-F238E27FC236}">
                    <a16:creationId xmlns="" xmlns:a16="http://schemas.microsoft.com/office/drawing/2014/main" id="{57FAF99B-8F93-4622-BC72-91E0FF1032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3" y="935"/>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Line 10">
              <a:extLst>
                <a:ext uri="{FF2B5EF4-FFF2-40B4-BE49-F238E27FC236}">
                  <a16:creationId xmlns="" xmlns:a16="http://schemas.microsoft.com/office/drawing/2014/main" id="{1BD5179E-1B14-4B13-BC24-BC172D07604D}"/>
                </a:ext>
              </a:extLst>
            </p:cNvPr>
            <p:cNvSpPr>
              <a:spLocks noChangeAspect="1" noChangeShapeType="1"/>
            </p:cNvSpPr>
            <p:nvPr/>
          </p:nvSpPr>
          <p:spPr bwMode="auto">
            <a:xfrm>
              <a:off x="3948" y="1824"/>
              <a:ext cx="419"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10" name="Line 11">
              <a:extLst>
                <a:ext uri="{FF2B5EF4-FFF2-40B4-BE49-F238E27FC236}">
                  <a16:creationId xmlns="" xmlns:a16="http://schemas.microsoft.com/office/drawing/2014/main" id="{16FFFF02-625B-41BA-8F03-B881CB14AC07}"/>
                </a:ext>
              </a:extLst>
            </p:cNvPr>
            <p:cNvSpPr>
              <a:spLocks noChangeShapeType="1"/>
            </p:cNvSpPr>
            <p:nvPr/>
          </p:nvSpPr>
          <p:spPr bwMode="auto">
            <a:xfrm>
              <a:off x="4835" y="1582"/>
              <a:ext cx="0" cy="5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11" name="Line 12">
              <a:extLst>
                <a:ext uri="{FF2B5EF4-FFF2-40B4-BE49-F238E27FC236}">
                  <a16:creationId xmlns="" xmlns:a16="http://schemas.microsoft.com/office/drawing/2014/main" id="{9D531BB4-438E-4354-AD71-ABB1F23950D6}"/>
                </a:ext>
              </a:extLst>
            </p:cNvPr>
            <p:cNvSpPr>
              <a:spLocks noChangeAspect="1" noChangeShapeType="1"/>
            </p:cNvSpPr>
            <p:nvPr/>
          </p:nvSpPr>
          <p:spPr bwMode="auto">
            <a:xfrm>
              <a:off x="5329" y="1824"/>
              <a:ext cx="178" cy="0"/>
            </a:xfrm>
            <a:prstGeom prst="line">
              <a:avLst/>
            </a:prstGeom>
            <a:noFill/>
            <a:ln w="15875">
              <a:solidFill>
                <a:srgbClr val="C0C0C0"/>
              </a:solidFill>
              <a:prstDash val="sysDot"/>
              <a:round/>
              <a:headEnd/>
              <a:tailEnd type="stealth" w="lg" len="me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12" name="Group 13">
              <a:extLst>
                <a:ext uri="{FF2B5EF4-FFF2-40B4-BE49-F238E27FC236}">
                  <a16:creationId xmlns="" xmlns:a16="http://schemas.microsoft.com/office/drawing/2014/main" id="{9CA9D70F-3FC0-40CE-8406-F8D75F5C3171}"/>
                </a:ext>
              </a:extLst>
            </p:cNvPr>
            <p:cNvGrpSpPr>
              <a:grpSpLocks noChangeAspect="1"/>
            </p:cNvGrpSpPr>
            <p:nvPr/>
          </p:nvGrpSpPr>
          <p:grpSpPr bwMode="auto">
            <a:xfrm>
              <a:off x="4763" y="1008"/>
              <a:ext cx="456" cy="576"/>
              <a:chOff x="2868" y="104"/>
              <a:chExt cx="2175" cy="2640"/>
            </a:xfrm>
          </p:grpSpPr>
          <p:graphicFrame>
            <p:nvGraphicFramePr>
              <p:cNvPr id="14" name="Object 14">
                <a:extLst>
                  <a:ext uri="{FF2B5EF4-FFF2-40B4-BE49-F238E27FC236}">
                    <a16:creationId xmlns="" xmlns:a16="http://schemas.microsoft.com/office/drawing/2014/main" id="{791E32F9-1BD9-45D9-B6F0-6615BAFF1B49}"/>
                  </a:ext>
                </a:extLst>
              </p:cNvPr>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4414" name="VISIO" r:id="rId5" imgW="5076360" imgH="6156360" progId="">
                      <p:embed/>
                    </p:oleObj>
                  </mc:Choice>
                  <mc:Fallback>
                    <p:oleObj name="VISIO" r:id="rId5" imgW="5076360" imgH="615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5">
                <a:extLst>
                  <a:ext uri="{FF2B5EF4-FFF2-40B4-BE49-F238E27FC236}">
                    <a16:creationId xmlns="" xmlns:a16="http://schemas.microsoft.com/office/drawing/2014/main" id="{0156676B-BCBA-4F19-B161-096A0D8667A7}"/>
                  </a:ext>
                </a:extLst>
              </p:cNvPr>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4415" name="VISIO" r:id="rId7" imgW="720000" imgH="5760000" progId="">
                      <p:embed/>
                    </p:oleObj>
                  </mc:Choice>
                  <mc:Fallback>
                    <p:oleObj name="VISIO" r:id="rId7" imgW="720000" imgH="576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6">
                <a:extLst>
                  <a:ext uri="{FF2B5EF4-FFF2-40B4-BE49-F238E27FC236}">
                    <a16:creationId xmlns="" xmlns:a16="http://schemas.microsoft.com/office/drawing/2014/main" id="{BEB7AAB9-0B49-4CA5-95A2-845A2808CF7C}"/>
                  </a:ext>
                </a:extLst>
              </p:cNvPr>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4416" name="VISIO" r:id="rId9" imgW="720000" imgH="5760000" progId="">
                      <p:embed/>
                    </p:oleObj>
                  </mc:Choice>
                  <mc:Fallback>
                    <p:oleObj name="VISIO" r:id="rId9" imgW="720000" imgH="576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7">
                <a:extLst>
                  <a:ext uri="{FF2B5EF4-FFF2-40B4-BE49-F238E27FC236}">
                    <a16:creationId xmlns="" xmlns:a16="http://schemas.microsoft.com/office/drawing/2014/main" id="{12C4431D-C628-4AC9-9566-D27420E7840F}"/>
                  </a:ext>
                </a:extLst>
              </p:cNvPr>
              <p:cNvGraphicFramePr>
                <a:graphicFrameLocks noChangeAspect="1"/>
              </p:cNvGraphicFramePr>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4417" name="VISIO" r:id="rId11" imgW="720000" imgH="5760000" progId="">
                      <p:embed/>
                    </p:oleObj>
                  </mc:Choice>
                  <mc:Fallback>
                    <p:oleObj name="VISIO" r:id="rId11" imgW="720000" imgH="5760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 name="Picture 18">
                <a:extLst>
                  <a:ext uri="{FF2B5EF4-FFF2-40B4-BE49-F238E27FC236}">
                    <a16:creationId xmlns="" xmlns:a16="http://schemas.microsoft.com/office/drawing/2014/main" id="{DFEF9CC1-1BA2-4CB4-8983-2E73770425E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a:extLst>
                  <a:ext uri="{FF2B5EF4-FFF2-40B4-BE49-F238E27FC236}">
                    <a16:creationId xmlns="" xmlns:a16="http://schemas.microsoft.com/office/drawing/2014/main" id="{C1E62344-2BFC-403C-B163-444A2227854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AutoShape 20">
              <a:extLst>
                <a:ext uri="{FF2B5EF4-FFF2-40B4-BE49-F238E27FC236}">
                  <a16:creationId xmlns="" xmlns:a16="http://schemas.microsoft.com/office/drawing/2014/main" id="{077FED31-AF5E-4E2A-B3D2-2F2CFD4221A6}"/>
                </a:ext>
              </a:extLst>
            </p:cNvPr>
            <p:cNvSpPr>
              <a:spLocks noChangeAspect="1" noChangeArrowheads="1"/>
            </p:cNvSpPr>
            <p:nvPr/>
          </p:nvSpPr>
          <p:spPr bwMode="auto">
            <a:xfrm>
              <a:off x="4332" y="1608"/>
              <a:ext cx="1031" cy="576"/>
            </a:xfrm>
            <a:prstGeom prst="cloudCallout">
              <a:avLst>
                <a:gd name="adj1" fmla="val 42588"/>
                <a:gd name="adj2" fmla="val 26648"/>
              </a:avLst>
            </a:prstGeom>
            <a:solidFill>
              <a:srgbClr val="C0C0C0">
                <a:alpha val="25098"/>
              </a:srgbClr>
            </a:solidFill>
            <a:ln w="9525">
              <a:solidFill>
                <a:schemeClr val="bg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AU" altLang="en-US" sz="2400" b="1" dirty="0">
                <a:latin typeface="Times New Roman" pitchFamily="18" charset="0"/>
              </a:endParaRPr>
            </a:p>
          </p:txBody>
        </p:sp>
      </p:grpSp>
      <p:sp>
        <p:nvSpPr>
          <p:cNvPr id="23" name="Slide Number Placeholder 4">
            <a:extLst>
              <a:ext uri="{FF2B5EF4-FFF2-40B4-BE49-F238E27FC236}">
                <a16:creationId xmlns="" xmlns:a16="http://schemas.microsoft.com/office/drawing/2014/main" id="{09EB9107-A860-452F-98D5-95CCEEDDD607}"/>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DD39A3-CB09-4656-919B-B0D0B5D41CEA}" type="slidenum">
              <a:rPr lang="en-US" smtClean="0"/>
              <a:pPr/>
              <a:t>11</a:t>
            </a:fld>
            <a:endParaRPr lang="en-US" dirty="0"/>
          </a:p>
        </p:txBody>
      </p:sp>
      <p:sp>
        <p:nvSpPr>
          <p:cNvPr id="24" name="AutoShape 22">
            <a:extLst>
              <a:ext uri="{FF2B5EF4-FFF2-40B4-BE49-F238E27FC236}">
                <a16:creationId xmlns="" xmlns:a16="http://schemas.microsoft.com/office/drawing/2014/main" id="{857DE068-2087-41F9-8044-F7EA2E6EFF31}"/>
              </a:ext>
            </a:extLst>
          </p:cNvPr>
          <p:cNvSpPr>
            <a:spLocks noChangeArrowheads="1"/>
          </p:cNvSpPr>
          <p:nvPr/>
        </p:nvSpPr>
        <p:spPr bwMode="auto">
          <a:xfrm>
            <a:off x="7565233" y="2150454"/>
            <a:ext cx="3273095" cy="1426464"/>
          </a:xfrm>
          <a:prstGeom prst="wedgeEllipseCallout">
            <a:avLst>
              <a:gd name="adj1" fmla="val -106602"/>
              <a:gd name="adj2" fmla="val -68610"/>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AU" altLang="en-US" sz="2400" dirty="0"/>
          </a:p>
        </p:txBody>
      </p:sp>
    </p:spTree>
    <p:extLst>
      <p:ext uri="{BB962C8B-B14F-4D97-AF65-F5344CB8AC3E}">
        <p14:creationId xmlns:p14="http://schemas.microsoft.com/office/powerpoint/2010/main" val="3384546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9051F1F-B75D-4EE7-A969-DF0F03E3EB54}"/>
              </a:ext>
            </a:extLst>
          </p:cNvPr>
          <p:cNvSpPr>
            <a:spLocks noGrp="1"/>
          </p:cNvSpPr>
          <p:nvPr>
            <p:ph type="title"/>
          </p:nvPr>
        </p:nvSpPr>
        <p:spPr/>
        <p:txBody>
          <a:bodyPr/>
          <a:lstStyle/>
          <a:p>
            <a:r>
              <a:rPr lang="en-US" dirty="0"/>
              <a:t>Programmers beware!</a:t>
            </a:r>
          </a:p>
        </p:txBody>
      </p:sp>
      <p:sp>
        <p:nvSpPr>
          <p:cNvPr id="5" name="Content Placeholder 4">
            <a:extLst>
              <a:ext uri="{FF2B5EF4-FFF2-40B4-BE49-F238E27FC236}">
                <a16:creationId xmlns="" xmlns:a16="http://schemas.microsoft.com/office/drawing/2014/main" id="{41E4CE9C-37C6-4622-B2CC-05FD4DCABCDD}"/>
              </a:ext>
            </a:extLst>
          </p:cNvPr>
          <p:cNvSpPr>
            <a:spLocks noGrp="1"/>
          </p:cNvSpPr>
          <p:nvPr>
            <p:ph idx="1"/>
          </p:nvPr>
        </p:nvSpPr>
        <p:spPr/>
        <p:txBody>
          <a:bodyPr>
            <a:normAutofit fontScale="92500"/>
          </a:bodyPr>
          <a:lstStyle/>
          <a:p>
            <a:r>
              <a:rPr lang="en-US" dirty="0"/>
              <a:t>DNP3 terminology uses terms differently from their meanings in common object-oriented programming languages</a:t>
            </a:r>
          </a:p>
          <a:p>
            <a:r>
              <a:rPr lang="en-US" dirty="0"/>
              <a:t>Also: Different protocols use terms differently</a:t>
            </a:r>
          </a:p>
          <a:p>
            <a:pPr lvl="1"/>
            <a:r>
              <a:rPr lang="en-US" dirty="0"/>
              <a:t>Familiarity with one protocol can lead to confusion when looking at others</a:t>
            </a:r>
          </a:p>
          <a:p>
            <a:pPr lvl="1"/>
            <a:r>
              <a:rPr lang="en-US" dirty="0"/>
              <a:t>IEC 60870-5 is confusingly similar to (and yet different from) DNP3</a:t>
            </a:r>
          </a:p>
          <a:p>
            <a:r>
              <a:rPr lang="en-US" dirty="0"/>
              <a:t>Confusion often occurs with:</a:t>
            </a:r>
          </a:p>
          <a:p>
            <a:pPr lvl="1"/>
            <a:r>
              <a:rPr lang="en-US" dirty="0"/>
              <a:t>Objects</a:t>
            </a:r>
          </a:p>
          <a:p>
            <a:pPr lvl="1"/>
            <a:r>
              <a:rPr lang="en-US" dirty="0"/>
              <a:t>Types</a:t>
            </a:r>
          </a:p>
          <a:p>
            <a:pPr lvl="1"/>
            <a:r>
              <a:rPr lang="en-US" dirty="0"/>
              <a:t>Classes</a:t>
            </a:r>
          </a:p>
        </p:txBody>
      </p:sp>
      <p:sp>
        <p:nvSpPr>
          <p:cNvPr id="6" name="Slide Number Placeholder 4">
            <a:extLst>
              <a:ext uri="{FF2B5EF4-FFF2-40B4-BE49-F238E27FC236}">
                <a16:creationId xmlns="" xmlns:a16="http://schemas.microsoft.com/office/drawing/2014/main" id="{9EA0A7DB-6139-4B96-849D-73E8B6CEA883}"/>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12</a:t>
            </a:fld>
            <a:endParaRPr lang="en-US" dirty="0"/>
          </a:p>
        </p:txBody>
      </p:sp>
    </p:spTree>
    <p:extLst>
      <p:ext uri="{BB962C8B-B14F-4D97-AF65-F5344CB8AC3E}">
        <p14:creationId xmlns:p14="http://schemas.microsoft.com/office/powerpoint/2010/main" val="2605791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4"/>
          <p:cNvSpPr>
            <a:spLocks noGrp="1"/>
          </p:cNvSpPr>
          <p:nvPr>
            <p:ph type="title"/>
          </p:nvPr>
        </p:nvSpPr>
        <p:spPr/>
        <p:txBody>
          <a:bodyPr/>
          <a:lstStyle/>
          <a:p>
            <a:r>
              <a:rPr lang="en-AU" altLang="en-US" dirty="0"/>
              <a:t>Terminology: </a:t>
            </a:r>
            <a:r>
              <a:rPr lang="en-AU" altLang="en-US" dirty="0" smtClean="0"/>
              <a:t>Controlling System / Head End</a:t>
            </a:r>
            <a:endParaRPr lang="en-AU" altLang="en-US" dirty="0"/>
          </a:p>
        </p:txBody>
      </p:sp>
      <p:sp>
        <p:nvSpPr>
          <p:cNvPr id="21507" name="Rectangle 21"/>
          <p:cNvSpPr>
            <a:spLocks noGrp="1" noChangeArrowheads="1"/>
          </p:cNvSpPr>
          <p:nvPr>
            <p:ph idx="1"/>
          </p:nvPr>
        </p:nvSpPr>
        <p:spPr/>
        <p:txBody>
          <a:bodyPr/>
          <a:lstStyle/>
          <a:p>
            <a:r>
              <a:rPr lang="en-AU" altLang="en-US" sz="2400" dirty="0"/>
              <a:t>Master</a:t>
            </a:r>
          </a:p>
          <a:p>
            <a:r>
              <a:rPr lang="en-AU" altLang="en-US" sz="2400" dirty="0"/>
              <a:t>Master Terminal Unit (MTU)</a:t>
            </a:r>
          </a:p>
          <a:p>
            <a:r>
              <a:rPr lang="en-AU" altLang="en-US" sz="2400" dirty="0"/>
              <a:t>Human Machine Interface (HMI)</a:t>
            </a:r>
          </a:p>
          <a:p>
            <a:pPr lvl="2"/>
            <a:r>
              <a:rPr lang="en-AU" altLang="en-US" sz="1800" dirty="0"/>
              <a:t>(previously MMI: Man Machine Interface)</a:t>
            </a:r>
          </a:p>
          <a:p>
            <a:r>
              <a:rPr lang="en-AU" altLang="en-US" sz="2400" dirty="0"/>
              <a:t>Controlling Station</a:t>
            </a:r>
          </a:p>
          <a:p>
            <a:r>
              <a:rPr lang="en-AU" altLang="en-US" sz="2400" dirty="0"/>
              <a:t>Control Centre Equipment</a:t>
            </a:r>
          </a:p>
          <a:p>
            <a:r>
              <a:rPr lang="en-AU" altLang="en-US" sz="2400" dirty="0"/>
              <a:t>Front-End Processor</a:t>
            </a:r>
          </a:p>
          <a:p>
            <a:pPr lvl="2"/>
            <a:r>
              <a:rPr lang="en-AU" altLang="en-US" sz="1800" dirty="0"/>
              <a:t>Typically the communications interface</a:t>
            </a:r>
          </a:p>
          <a:p>
            <a:r>
              <a:rPr lang="en-AU" altLang="en-US" sz="2400" dirty="0"/>
              <a:t>SCADA Client</a:t>
            </a:r>
          </a:p>
        </p:txBody>
      </p:sp>
      <p:sp>
        <p:nvSpPr>
          <p:cNvPr id="26" name="Slide Number Placeholder 4">
            <a:extLst>
              <a:ext uri="{FF2B5EF4-FFF2-40B4-BE49-F238E27FC236}">
                <a16:creationId xmlns="" xmlns:a16="http://schemas.microsoft.com/office/drawing/2014/main" id="{93739191-3AC9-4ACD-8602-BCD020B84575}"/>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13</a:t>
            </a:fld>
            <a:endParaRPr lang="en-US" dirty="0"/>
          </a:p>
        </p:txBody>
      </p:sp>
      <p:sp>
        <p:nvSpPr>
          <p:cNvPr id="256003" name="Oval 3"/>
          <p:cNvSpPr>
            <a:spLocks noChangeArrowheads="1"/>
          </p:cNvSpPr>
          <p:nvPr/>
        </p:nvSpPr>
        <p:spPr bwMode="auto">
          <a:xfrm>
            <a:off x="809500" y="1571172"/>
            <a:ext cx="1447800" cy="508858"/>
          </a:xfrm>
          <a:prstGeom prst="ellipse">
            <a:avLst/>
          </a:prstGeom>
          <a:solidFill>
            <a:schemeClr val="folHlink">
              <a:alpha val="25098"/>
            </a:schemeClr>
          </a:solidFill>
          <a:ln w="19050" algn="ctr">
            <a:solidFill>
              <a:schemeClr val="folHlink"/>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56002" name="AutoShape 2"/>
          <p:cNvSpPr>
            <a:spLocks noChangeArrowheads="1"/>
          </p:cNvSpPr>
          <p:nvPr/>
        </p:nvSpPr>
        <p:spPr bwMode="auto">
          <a:xfrm>
            <a:off x="3482789" y="1371600"/>
            <a:ext cx="2656754" cy="546374"/>
          </a:xfrm>
          <a:prstGeom prst="wedgeRoundRectCallout">
            <a:avLst>
              <a:gd name="adj1" fmla="val -94712"/>
              <a:gd name="adj2" fmla="val 19917"/>
              <a:gd name="adj3" fmla="val 16667"/>
            </a:avLst>
          </a:prstGeom>
          <a:noFill/>
          <a:ln w="9525"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2000" dirty="0" smtClean="0">
                <a:solidFill>
                  <a:schemeClr val="folHlink"/>
                </a:solidFill>
              </a:rPr>
              <a:t>Original DNP3 term</a:t>
            </a:r>
            <a:endParaRPr lang="en-AU" altLang="en-US" sz="2000" dirty="0">
              <a:solidFill>
                <a:schemeClr val="folHlink"/>
              </a:solidFill>
            </a:endParaRPr>
          </a:p>
        </p:txBody>
      </p:sp>
      <p:grpSp>
        <p:nvGrpSpPr>
          <p:cNvPr id="21512" name="Group 5"/>
          <p:cNvGrpSpPr>
            <a:grpSpLocks/>
          </p:cNvGrpSpPr>
          <p:nvPr/>
        </p:nvGrpSpPr>
        <p:grpSpPr bwMode="auto">
          <a:xfrm>
            <a:off x="7181851" y="1600200"/>
            <a:ext cx="3084513" cy="1866900"/>
            <a:chOff x="3564" y="1008"/>
            <a:chExt cx="1943" cy="1176"/>
          </a:xfrm>
        </p:grpSpPr>
        <p:sp>
          <p:nvSpPr>
            <p:cNvPr id="21515" name="Line 6"/>
            <p:cNvSpPr>
              <a:spLocks noChangeAspect="1" noChangeShapeType="1"/>
            </p:cNvSpPr>
            <p:nvPr/>
          </p:nvSpPr>
          <p:spPr bwMode="auto">
            <a:xfrm>
              <a:off x="3948" y="1608"/>
              <a:ext cx="0" cy="216"/>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21516" name="Group 7"/>
            <p:cNvGrpSpPr>
              <a:grpSpLocks noChangeAspect="1"/>
            </p:cNvGrpSpPr>
            <p:nvPr/>
          </p:nvGrpSpPr>
          <p:grpSpPr bwMode="auto">
            <a:xfrm>
              <a:off x="3564" y="1104"/>
              <a:ext cx="697" cy="548"/>
              <a:chOff x="4066" y="857"/>
              <a:chExt cx="811" cy="547"/>
            </a:xfrm>
          </p:grpSpPr>
          <p:pic>
            <p:nvPicPr>
              <p:cNvPr id="21528"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6" y="857"/>
                <a:ext cx="811"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29" name="Picture 9" descr="EM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3" y="935"/>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7" name="Line 10"/>
            <p:cNvSpPr>
              <a:spLocks noChangeAspect="1" noChangeShapeType="1"/>
            </p:cNvSpPr>
            <p:nvPr/>
          </p:nvSpPr>
          <p:spPr bwMode="auto">
            <a:xfrm>
              <a:off x="3948" y="1824"/>
              <a:ext cx="419"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21518" name="Line 11"/>
            <p:cNvSpPr>
              <a:spLocks noChangeShapeType="1"/>
            </p:cNvSpPr>
            <p:nvPr/>
          </p:nvSpPr>
          <p:spPr bwMode="auto">
            <a:xfrm>
              <a:off x="4835" y="1582"/>
              <a:ext cx="0" cy="5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21519" name="Line 12"/>
            <p:cNvSpPr>
              <a:spLocks noChangeAspect="1" noChangeShapeType="1"/>
            </p:cNvSpPr>
            <p:nvPr/>
          </p:nvSpPr>
          <p:spPr bwMode="auto">
            <a:xfrm>
              <a:off x="5329" y="1824"/>
              <a:ext cx="178" cy="0"/>
            </a:xfrm>
            <a:prstGeom prst="line">
              <a:avLst/>
            </a:prstGeom>
            <a:noFill/>
            <a:ln w="15875">
              <a:solidFill>
                <a:srgbClr val="C0C0C0"/>
              </a:solidFill>
              <a:prstDash val="sysDot"/>
              <a:round/>
              <a:headEnd/>
              <a:tailEnd type="stealth" w="lg" len="me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21520" name="Group 13"/>
            <p:cNvGrpSpPr>
              <a:grpSpLocks noChangeAspect="1"/>
            </p:cNvGrpSpPr>
            <p:nvPr/>
          </p:nvGrpSpPr>
          <p:grpSpPr bwMode="auto">
            <a:xfrm>
              <a:off x="4763" y="1008"/>
              <a:ext cx="456" cy="576"/>
              <a:chOff x="2868" y="104"/>
              <a:chExt cx="2175" cy="2640"/>
            </a:xfrm>
          </p:grpSpPr>
          <p:graphicFrame>
            <p:nvGraphicFramePr>
              <p:cNvPr id="21522" name="Object 14"/>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5438" name="VISIO" r:id="rId6" imgW="5076360" imgH="6156360" progId="">
                      <p:embed/>
                    </p:oleObj>
                  </mc:Choice>
                  <mc:Fallback>
                    <p:oleObj name="VISIO" r:id="rId6" imgW="5076360" imgH="6156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23" name="Object 15"/>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5439" name="VISIO" r:id="rId8" imgW="720000" imgH="5760000" progId="">
                      <p:embed/>
                    </p:oleObj>
                  </mc:Choice>
                  <mc:Fallback>
                    <p:oleObj name="VISIO" r:id="rId8" imgW="720000" imgH="57600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24" name="Object 16"/>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5440" name="VISIO" r:id="rId10" imgW="720000" imgH="5760000" progId="">
                      <p:embed/>
                    </p:oleObj>
                  </mc:Choice>
                  <mc:Fallback>
                    <p:oleObj name="VISIO" r:id="rId10" imgW="720000" imgH="57600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25" name="Object 17"/>
              <p:cNvGraphicFramePr>
                <a:graphicFrameLocks noChangeAspect="1"/>
              </p:cNvGraphicFramePr>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5441" name="VISIO" r:id="rId12" imgW="720000" imgH="5760000" progId="">
                      <p:embed/>
                    </p:oleObj>
                  </mc:Choice>
                  <mc:Fallback>
                    <p:oleObj name="VISIO" r:id="rId12" imgW="720000" imgH="57600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26"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1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21" name="AutoShape 20"/>
            <p:cNvSpPr>
              <a:spLocks noChangeAspect="1" noChangeArrowheads="1"/>
            </p:cNvSpPr>
            <p:nvPr/>
          </p:nvSpPr>
          <p:spPr bwMode="auto">
            <a:xfrm>
              <a:off x="4332" y="1608"/>
              <a:ext cx="1031" cy="576"/>
            </a:xfrm>
            <a:prstGeom prst="cloudCallout">
              <a:avLst>
                <a:gd name="adj1" fmla="val 42588"/>
                <a:gd name="adj2" fmla="val 26648"/>
              </a:avLst>
            </a:prstGeom>
            <a:solidFill>
              <a:srgbClr val="C0C0C0">
                <a:alpha val="25098"/>
              </a:srgbClr>
            </a:solidFill>
            <a:ln w="9525">
              <a:solidFill>
                <a:schemeClr val="bg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AU" altLang="en-US" sz="2400" b="1" dirty="0">
                <a:latin typeface="Times New Roman" pitchFamily="18" charset="0"/>
              </a:endParaRPr>
            </a:p>
          </p:txBody>
        </p:sp>
      </p:grpSp>
      <p:sp>
        <p:nvSpPr>
          <p:cNvPr id="21513" name="AutoShape 22"/>
          <p:cNvSpPr>
            <a:spLocks noChangeArrowheads="1"/>
          </p:cNvSpPr>
          <p:nvPr/>
        </p:nvSpPr>
        <p:spPr bwMode="auto">
          <a:xfrm>
            <a:off x="6862764" y="1600200"/>
            <a:ext cx="1690687" cy="1150938"/>
          </a:xfrm>
          <a:prstGeom prst="wedgeEllipseCallout">
            <a:avLst>
              <a:gd name="adj1" fmla="val -91510"/>
              <a:gd name="adj2" fmla="val -80027"/>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AU" altLang="en-US" sz="2400" dirty="0"/>
          </a:p>
        </p:txBody>
      </p:sp>
      <p:sp>
        <p:nvSpPr>
          <p:cNvPr id="23" name="Oval 3">
            <a:extLst>
              <a:ext uri="{FF2B5EF4-FFF2-40B4-BE49-F238E27FC236}">
                <a16:creationId xmlns="" xmlns:a16="http://schemas.microsoft.com/office/drawing/2014/main" id="{2DDB53AA-D50E-45DD-A9F4-3231C92612C7}"/>
              </a:ext>
            </a:extLst>
          </p:cNvPr>
          <p:cNvSpPr>
            <a:spLocks noChangeArrowheads="1"/>
          </p:cNvSpPr>
          <p:nvPr/>
        </p:nvSpPr>
        <p:spPr bwMode="auto">
          <a:xfrm>
            <a:off x="809500" y="3200400"/>
            <a:ext cx="2819400" cy="547383"/>
          </a:xfrm>
          <a:prstGeom prst="ellipse">
            <a:avLst/>
          </a:prstGeom>
          <a:solidFill>
            <a:schemeClr val="folHlink">
              <a:alpha val="25098"/>
            </a:schemeClr>
          </a:solidFill>
          <a:ln w="19050" algn="ctr">
            <a:solidFill>
              <a:schemeClr val="folHlink"/>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5" name="Speech Bubble: Oval 24">
            <a:extLst>
              <a:ext uri="{FF2B5EF4-FFF2-40B4-BE49-F238E27FC236}">
                <a16:creationId xmlns="" xmlns:a16="http://schemas.microsoft.com/office/drawing/2014/main" id="{CAB44EEB-14D0-4F22-B52A-92B32C694A57}"/>
              </a:ext>
            </a:extLst>
          </p:cNvPr>
          <p:cNvSpPr/>
          <p:nvPr/>
        </p:nvSpPr>
        <p:spPr>
          <a:xfrm>
            <a:off x="4594450" y="3372895"/>
            <a:ext cx="5110040" cy="794175"/>
          </a:xfrm>
          <a:prstGeom prst="wedgeEllipseCallout">
            <a:avLst>
              <a:gd name="adj1" fmla="val -68067"/>
              <a:gd name="adj2" fmla="val -36627"/>
            </a:avLst>
          </a:prstGeom>
          <a:noFill/>
          <a:ln>
            <a:solidFill>
              <a:srgbClr val="954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en-US" sz="2000" dirty="0" smtClean="0">
                <a:solidFill>
                  <a:schemeClr val="folHlink"/>
                </a:solidFill>
                <a:latin typeface="Arial" panose="020B0604020202020204" pitchFamily="34" charset="0"/>
                <a:cs typeface="Arial" panose="020B0604020202020204" pitchFamily="34" charset="0"/>
              </a:rPr>
              <a:t>Replacement for “Master” in all new DNP3 documentation</a:t>
            </a:r>
            <a:endParaRPr lang="en-AU" altLang="en-US" sz="2000" dirty="0">
              <a:solidFill>
                <a:schemeClr val="folHlin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9171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03"/>
                                        </p:tgtEl>
                                        <p:attrNameLst>
                                          <p:attrName>style.visibility</p:attrName>
                                        </p:attrNameLst>
                                      </p:cBhvr>
                                      <p:to>
                                        <p:strVal val="visible"/>
                                      </p:to>
                                    </p:set>
                                    <p:animEffect transition="in" filter="fade">
                                      <p:cBhvr>
                                        <p:cTn id="7" dur="2000"/>
                                        <p:tgtEl>
                                          <p:spTgt spid="2560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02"/>
                                        </p:tgtEl>
                                        <p:attrNameLst>
                                          <p:attrName>style.visibility</p:attrName>
                                        </p:attrNameLst>
                                      </p:cBhvr>
                                      <p:to>
                                        <p:strVal val="visible"/>
                                      </p:to>
                                    </p:set>
                                    <p:animEffect transition="in" filter="fade">
                                      <p:cBhvr>
                                        <p:cTn id="10" dur="2000"/>
                                        <p:tgtEl>
                                          <p:spTgt spid="2560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animBg="1"/>
      <p:bldP spid="256002"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530" name="Group 5"/>
          <p:cNvGrpSpPr>
            <a:grpSpLocks/>
          </p:cNvGrpSpPr>
          <p:nvPr/>
        </p:nvGrpSpPr>
        <p:grpSpPr bwMode="auto">
          <a:xfrm>
            <a:off x="7181851" y="1600200"/>
            <a:ext cx="3084513" cy="1866900"/>
            <a:chOff x="3564" y="1008"/>
            <a:chExt cx="1943" cy="1176"/>
          </a:xfrm>
        </p:grpSpPr>
        <p:sp>
          <p:nvSpPr>
            <p:cNvPr id="22539" name="Line 6"/>
            <p:cNvSpPr>
              <a:spLocks noChangeAspect="1" noChangeShapeType="1"/>
            </p:cNvSpPr>
            <p:nvPr/>
          </p:nvSpPr>
          <p:spPr bwMode="auto">
            <a:xfrm>
              <a:off x="3948" y="1608"/>
              <a:ext cx="0" cy="216"/>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22540" name="Group 7"/>
            <p:cNvGrpSpPr>
              <a:grpSpLocks noChangeAspect="1"/>
            </p:cNvGrpSpPr>
            <p:nvPr/>
          </p:nvGrpSpPr>
          <p:grpSpPr bwMode="auto">
            <a:xfrm>
              <a:off x="3564" y="1104"/>
              <a:ext cx="697" cy="548"/>
              <a:chOff x="4066" y="857"/>
              <a:chExt cx="811" cy="547"/>
            </a:xfrm>
          </p:grpSpPr>
          <p:pic>
            <p:nvPicPr>
              <p:cNvPr id="22552"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6" y="857"/>
                <a:ext cx="811"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53" name="Picture 9" descr="EM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3" y="935"/>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41" name="Line 10"/>
            <p:cNvSpPr>
              <a:spLocks noChangeAspect="1" noChangeShapeType="1"/>
            </p:cNvSpPr>
            <p:nvPr/>
          </p:nvSpPr>
          <p:spPr bwMode="auto">
            <a:xfrm>
              <a:off x="3948" y="1824"/>
              <a:ext cx="419"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22542" name="Line 11"/>
            <p:cNvSpPr>
              <a:spLocks noChangeShapeType="1"/>
            </p:cNvSpPr>
            <p:nvPr/>
          </p:nvSpPr>
          <p:spPr bwMode="auto">
            <a:xfrm>
              <a:off x="4835" y="1582"/>
              <a:ext cx="0" cy="5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22543" name="Line 12"/>
            <p:cNvSpPr>
              <a:spLocks noChangeAspect="1" noChangeShapeType="1"/>
            </p:cNvSpPr>
            <p:nvPr/>
          </p:nvSpPr>
          <p:spPr bwMode="auto">
            <a:xfrm>
              <a:off x="5329" y="1824"/>
              <a:ext cx="178" cy="0"/>
            </a:xfrm>
            <a:prstGeom prst="line">
              <a:avLst/>
            </a:prstGeom>
            <a:noFill/>
            <a:ln w="15875">
              <a:solidFill>
                <a:srgbClr val="C0C0C0"/>
              </a:solidFill>
              <a:prstDash val="sysDot"/>
              <a:round/>
              <a:headEnd/>
              <a:tailEnd type="stealth" w="lg" len="me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22544" name="Group 13"/>
            <p:cNvGrpSpPr>
              <a:grpSpLocks noChangeAspect="1"/>
            </p:cNvGrpSpPr>
            <p:nvPr/>
          </p:nvGrpSpPr>
          <p:grpSpPr bwMode="auto">
            <a:xfrm>
              <a:off x="4763" y="1008"/>
              <a:ext cx="456" cy="576"/>
              <a:chOff x="2868" y="104"/>
              <a:chExt cx="2175" cy="2640"/>
            </a:xfrm>
          </p:grpSpPr>
          <p:graphicFrame>
            <p:nvGraphicFramePr>
              <p:cNvPr id="22546" name="Object 14"/>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6462" name="VISIO" r:id="rId6" imgW="5076360" imgH="6156360" progId="">
                      <p:embed/>
                    </p:oleObj>
                  </mc:Choice>
                  <mc:Fallback>
                    <p:oleObj name="VISIO" r:id="rId6" imgW="5076360" imgH="6156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7" name="Object 15"/>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6463" name="VISIO" r:id="rId8" imgW="720000" imgH="5760000" progId="">
                      <p:embed/>
                    </p:oleObj>
                  </mc:Choice>
                  <mc:Fallback>
                    <p:oleObj name="VISIO" r:id="rId8" imgW="720000" imgH="57600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8" name="Object 16"/>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6464" name="VISIO" r:id="rId10" imgW="720000" imgH="5760000" progId="">
                      <p:embed/>
                    </p:oleObj>
                  </mc:Choice>
                  <mc:Fallback>
                    <p:oleObj name="VISIO" r:id="rId10" imgW="720000" imgH="57600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9" name="Object 17"/>
              <p:cNvGraphicFramePr>
                <a:graphicFrameLocks noChangeAspect="1"/>
              </p:cNvGraphicFramePr>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6465" name="VISIO" r:id="rId12" imgW="720000" imgH="5760000" progId="">
                      <p:embed/>
                    </p:oleObj>
                  </mc:Choice>
                  <mc:Fallback>
                    <p:oleObj name="VISIO" r:id="rId12" imgW="720000" imgH="57600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550"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45" name="AutoShape 20"/>
            <p:cNvSpPr>
              <a:spLocks noChangeAspect="1" noChangeArrowheads="1"/>
            </p:cNvSpPr>
            <p:nvPr/>
          </p:nvSpPr>
          <p:spPr bwMode="auto">
            <a:xfrm>
              <a:off x="4332" y="1608"/>
              <a:ext cx="1031" cy="576"/>
            </a:xfrm>
            <a:prstGeom prst="cloudCallout">
              <a:avLst>
                <a:gd name="adj1" fmla="val 42588"/>
                <a:gd name="adj2" fmla="val 26648"/>
              </a:avLst>
            </a:prstGeom>
            <a:solidFill>
              <a:srgbClr val="C0C0C0">
                <a:alpha val="25098"/>
              </a:srgbClr>
            </a:solidFill>
            <a:ln w="9525">
              <a:solidFill>
                <a:schemeClr val="bg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AU" altLang="en-US" sz="2400" b="1" dirty="0">
                <a:latin typeface="Times New Roman" pitchFamily="18" charset="0"/>
              </a:endParaRPr>
            </a:p>
          </p:txBody>
        </p:sp>
      </p:grpSp>
      <p:sp>
        <p:nvSpPr>
          <p:cNvPr id="22531" name="Rectangle 3"/>
          <p:cNvSpPr>
            <a:spLocks noGrp="1"/>
          </p:cNvSpPr>
          <p:nvPr>
            <p:ph type="title"/>
          </p:nvPr>
        </p:nvSpPr>
        <p:spPr/>
        <p:txBody>
          <a:bodyPr/>
          <a:lstStyle/>
          <a:p>
            <a:r>
              <a:rPr lang="en-AU" altLang="en-US" dirty="0"/>
              <a:t>Terminology: Field Equipment</a:t>
            </a:r>
          </a:p>
        </p:txBody>
      </p:sp>
      <p:sp>
        <p:nvSpPr>
          <p:cNvPr id="258052" name="Rectangle 4"/>
          <p:cNvSpPr>
            <a:spLocks noGrp="1" noChangeArrowheads="1"/>
          </p:cNvSpPr>
          <p:nvPr>
            <p:ph idx="1"/>
          </p:nvPr>
        </p:nvSpPr>
        <p:spPr/>
        <p:txBody>
          <a:bodyPr/>
          <a:lstStyle/>
          <a:p>
            <a:r>
              <a:rPr lang="en-AU" sz="2400" dirty="0"/>
              <a:t>Remote Terminal Unit (RTU)</a:t>
            </a:r>
          </a:p>
          <a:p>
            <a:r>
              <a:rPr lang="en-AU" sz="2400" dirty="0"/>
              <a:t>Remote</a:t>
            </a:r>
          </a:p>
          <a:p>
            <a:r>
              <a:rPr lang="en-AU" sz="2400" dirty="0"/>
              <a:t>Slave</a:t>
            </a:r>
          </a:p>
          <a:p>
            <a:r>
              <a:rPr lang="en-AU" sz="2400" dirty="0"/>
              <a:t>Controlled Station</a:t>
            </a:r>
          </a:p>
          <a:p>
            <a:r>
              <a:rPr lang="en-AU" sz="2400" dirty="0"/>
              <a:t>Outstation</a:t>
            </a:r>
          </a:p>
          <a:p>
            <a:r>
              <a:rPr lang="en-AU" sz="2400" dirty="0"/>
              <a:t>Data </a:t>
            </a:r>
            <a:r>
              <a:rPr lang="en-AU" sz="2400" dirty="0" smtClean="0"/>
              <a:t>Concentrator</a:t>
            </a:r>
            <a:endParaRPr lang="en-AU" sz="2400" dirty="0"/>
          </a:p>
          <a:p>
            <a:r>
              <a:rPr lang="en-AU" sz="2400" dirty="0"/>
              <a:t>SCADA Server</a:t>
            </a:r>
          </a:p>
          <a:p>
            <a:r>
              <a:rPr lang="en-AU" sz="2400" dirty="0"/>
              <a:t>IED: Intelligent Electronic Device</a:t>
            </a:r>
          </a:p>
          <a:p>
            <a:r>
              <a:rPr lang="en-AU" sz="2400" dirty="0"/>
              <a:t>PLC: Programmable Logic Controller</a:t>
            </a:r>
          </a:p>
        </p:txBody>
      </p:sp>
      <p:sp>
        <p:nvSpPr>
          <p:cNvPr id="26" name="Slide Number Placeholder 4">
            <a:extLst>
              <a:ext uri="{FF2B5EF4-FFF2-40B4-BE49-F238E27FC236}">
                <a16:creationId xmlns="" xmlns:a16="http://schemas.microsoft.com/office/drawing/2014/main" id="{09A02DDC-C2C6-4D6D-9EB2-A74D615F44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14</a:t>
            </a:fld>
            <a:endParaRPr lang="en-US" dirty="0"/>
          </a:p>
        </p:txBody>
      </p:sp>
      <p:sp>
        <p:nvSpPr>
          <p:cNvPr id="258050" name="Oval 2"/>
          <p:cNvSpPr>
            <a:spLocks noChangeArrowheads="1"/>
          </p:cNvSpPr>
          <p:nvPr/>
        </p:nvSpPr>
        <p:spPr bwMode="auto">
          <a:xfrm>
            <a:off x="856807" y="3316713"/>
            <a:ext cx="1828800" cy="540911"/>
          </a:xfrm>
          <a:prstGeom prst="ellipse">
            <a:avLst/>
          </a:prstGeom>
          <a:solidFill>
            <a:schemeClr val="folHlink">
              <a:alpha val="25098"/>
            </a:schemeClr>
          </a:solidFill>
          <a:ln w="19050" algn="ctr">
            <a:solidFill>
              <a:schemeClr val="folHlink"/>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58053" name="AutoShape 5"/>
          <p:cNvSpPr>
            <a:spLocks noChangeArrowheads="1"/>
          </p:cNvSpPr>
          <p:nvPr/>
        </p:nvSpPr>
        <p:spPr bwMode="auto">
          <a:xfrm>
            <a:off x="4133407" y="3048000"/>
            <a:ext cx="990600" cy="338138"/>
          </a:xfrm>
          <a:prstGeom prst="wedgeRoundRectCallout">
            <a:avLst>
              <a:gd name="adj1" fmla="val -195491"/>
              <a:gd name="adj2" fmla="val 86080"/>
              <a:gd name="adj3" fmla="val 16667"/>
            </a:avLst>
          </a:prstGeom>
          <a:noFill/>
          <a:ln w="9525"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altLang="en-US" sz="2000" dirty="0">
                <a:solidFill>
                  <a:schemeClr val="folHlink"/>
                </a:solidFill>
              </a:rPr>
              <a:t>DNP3</a:t>
            </a:r>
          </a:p>
        </p:txBody>
      </p:sp>
      <p:sp>
        <p:nvSpPr>
          <p:cNvPr id="22537" name="AutoShape 22"/>
          <p:cNvSpPr>
            <a:spLocks noChangeArrowheads="1"/>
          </p:cNvSpPr>
          <p:nvPr/>
        </p:nvSpPr>
        <p:spPr bwMode="auto">
          <a:xfrm>
            <a:off x="8793163" y="1357313"/>
            <a:ext cx="1274762" cy="1371600"/>
          </a:xfrm>
          <a:prstGeom prst="wedgeEllipseCallout">
            <a:avLst>
              <a:gd name="adj1" fmla="val -158241"/>
              <a:gd name="adj2" fmla="val -60148"/>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AU" altLang="en-US" sz="2400" dirty="0"/>
          </a:p>
        </p:txBody>
      </p:sp>
      <p:sp>
        <p:nvSpPr>
          <p:cNvPr id="23" name="Oval 2">
            <a:extLst>
              <a:ext uri="{FF2B5EF4-FFF2-40B4-BE49-F238E27FC236}">
                <a16:creationId xmlns="" xmlns:a16="http://schemas.microsoft.com/office/drawing/2014/main" id="{C29E322F-3C2E-4A3C-B6D5-CB62D5D4705B}"/>
              </a:ext>
            </a:extLst>
          </p:cNvPr>
          <p:cNvSpPr>
            <a:spLocks noChangeArrowheads="1"/>
          </p:cNvSpPr>
          <p:nvPr/>
        </p:nvSpPr>
        <p:spPr bwMode="auto">
          <a:xfrm>
            <a:off x="867652" y="2443335"/>
            <a:ext cx="1179515" cy="540911"/>
          </a:xfrm>
          <a:prstGeom prst="ellipse">
            <a:avLst/>
          </a:prstGeom>
          <a:solidFill>
            <a:schemeClr val="folHlink">
              <a:alpha val="25098"/>
            </a:schemeClr>
          </a:solidFill>
          <a:ln w="19050" algn="ctr">
            <a:solidFill>
              <a:schemeClr val="folHlink"/>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 name="Speech Bubble: Oval 1">
            <a:extLst>
              <a:ext uri="{FF2B5EF4-FFF2-40B4-BE49-F238E27FC236}">
                <a16:creationId xmlns="" xmlns:a16="http://schemas.microsoft.com/office/drawing/2014/main" id="{E51CC23E-965F-4B78-9793-C9AD008DF052}"/>
              </a:ext>
            </a:extLst>
          </p:cNvPr>
          <p:cNvSpPr/>
          <p:nvPr/>
        </p:nvSpPr>
        <p:spPr>
          <a:xfrm>
            <a:off x="2656766" y="2057400"/>
            <a:ext cx="4441825" cy="869950"/>
          </a:xfrm>
          <a:prstGeom prst="wedgeEllipseCallout">
            <a:avLst>
              <a:gd name="adj1" fmla="val -62659"/>
              <a:gd name="adj2" fmla="val 24702"/>
            </a:avLst>
          </a:prstGeom>
          <a:noFill/>
          <a:ln>
            <a:solidFill>
              <a:srgbClr val="954F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en-US" sz="2000" dirty="0">
                <a:solidFill>
                  <a:schemeClr val="folHlink"/>
                </a:solidFill>
                <a:latin typeface="Arial" panose="020B0604020202020204" pitchFamily="34" charset="0"/>
                <a:cs typeface="Arial" panose="020B0604020202020204" pitchFamily="34" charset="0"/>
              </a:rPr>
              <a:t>Used in old DNP3</a:t>
            </a:r>
            <a:br>
              <a:rPr lang="en-AU" altLang="en-US" sz="2000" dirty="0">
                <a:solidFill>
                  <a:schemeClr val="folHlink"/>
                </a:solidFill>
                <a:latin typeface="Arial" panose="020B0604020202020204" pitchFamily="34" charset="0"/>
                <a:cs typeface="Arial" panose="020B0604020202020204" pitchFamily="34" charset="0"/>
              </a:rPr>
            </a:br>
            <a:r>
              <a:rPr lang="en-AU" altLang="en-US" sz="2000" dirty="0">
                <a:solidFill>
                  <a:schemeClr val="folHlink"/>
                </a:solidFill>
                <a:latin typeface="Arial" panose="020B0604020202020204" pitchFamily="34" charset="0"/>
                <a:cs typeface="Arial" panose="020B0604020202020204" pitchFamily="34" charset="0"/>
              </a:rPr>
              <a:t>documentation (pre-2000)</a:t>
            </a:r>
          </a:p>
        </p:txBody>
      </p:sp>
    </p:spTree>
    <p:extLst>
      <p:ext uri="{BB962C8B-B14F-4D97-AF65-F5344CB8AC3E}">
        <p14:creationId xmlns:p14="http://schemas.microsoft.com/office/powerpoint/2010/main" val="39849609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8053"/>
                                        </p:tgtEl>
                                        <p:attrNameLst>
                                          <p:attrName>style.visibility</p:attrName>
                                        </p:attrNameLst>
                                      </p:cBhvr>
                                      <p:to>
                                        <p:strVal val="visible"/>
                                      </p:to>
                                    </p:set>
                                    <p:animEffect transition="in" filter="fade">
                                      <p:cBhvr>
                                        <p:cTn id="7" dur="2000"/>
                                        <p:tgtEl>
                                          <p:spTgt spid="2580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8050"/>
                                        </p:tgtEl>
                                        <p:attrNameLst>
                                          <p:attrName>style.visibility</p:attrName>
                                        </p:attrNameLst>
                                      </p:cBhvr>
                                      <p:to>
                                        <p:strVal val="visible"/>
                                      </p:to>
                                    </p:set>
                                    <p:animEffect transition="in" filter="fade">
                                      <p:cBhvr>
                                        <p:cTn id="10" dur="2000"/>
                                        <p:tgtEl>
                                          <p:spTgt spid="258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animBg="1"/>
      <p:bldP spid="258053" grpId="0" animBg="1"/>
      <p:bldP spid="23"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530" name="Group 5"/>
          <p:cNvGrpSpPr>
            <a:grpSpLocks/>
          </p:cNvGrpSpPr>
          <p:nvPr/>
        </p:nvGrpSpPr>
        <p:grpSpPr bwMode="auto">
          <a:xfrm>
            <a:off x="7181851" y="1600200"/>
            <a:ext cx="3084513" cy="1866900"/>
            <a:chOff x="3564" y="1008"/>
            <a:chExt cx="1943" cy="1176"/>
          </a:xfrm>
        </p:grpSpPr>
        <p:sp>
          <p:nvSpPr>
            <p:cNvPr id="22539" name="Line 6"/>
            <p:cNvSpPr>
              <a:spLocks noChangeAspect="1" noChangeShapeType="1"/>
            </p:cNvSpPr>
            <p:nvPr/>
          </p:nvSpPr>
          <p:spPr bwMode="auto">
            <a:xfrm>
              <a:off x="3948" y="1608"/>
              <a:ext cx="0" cy="216"/>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22540" name="Group 7"/>
            <p:cNvGrpSpPr>
              <a:grpSpLocks noChangeAspect="1"/>
            </p:cNvGrpSpPr>
            <p:nvPr/>
          </p:nvGrpSpPr>
          <p:grpSpPr bwMode="auto">
            <a:xfrm>
              <a:off x="3564" y="1104"/>
              <a:ext cx="697" cy="548"/>
              <a:chOff x="4066" y="857"/>
              <a:chExt cx="811" cy="547"/>
            </a:xfrm>
          </p:grpSpPr>
          <p:pic>
            <p:nvPicPr>
              <p:cNvPr id="22552"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6" y="857"/>
                <a:ext cx="811"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53" name="Picture 9" descr="EM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3" y="935"/>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41" name="Line 10"/>
            <p:cNvSpPr>
              <a:spLocks noChangeAspect="1" noChangeShapeType="1"/>
            </p:cNvSpPr>
            <p:nvPr/>
          </p:nvSpPr>
          <p:spPr bwMode="auto">
            <a:xfrm>
              <a:off x="3948" y="1824"/>
              <a:ext cx="419"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22542" name="Line 11"/>
            <p:cNvSpPr>
              <a:spLocks noChangeShapeType="1"/>
            </p:cNvSpPr>
            <p:nvPr/>
          </p:nvSpPr>
          <p:spPr bwMode="auto">
            <a:xfrm>
              <a:off x="4835" y="1582"/>
              <a:ext cx="0" cy="5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22543" name="Line 12"/>
            <p:cNvSpPr>
              <a:spLocks noChangeAspect="1" noChangeShapeType="1"/>
            </p:cNvSpPr>
            <p:nvPr/>
          </p:nvSpPr>
          <p:spPr bwMode="auto">
            <a:xfrm>
              <a:off x="5329" y="1824"/>
              <a:ext cx="178" cy="0"/>
            </a:xfrm>
            <a:prstGeom prst="line">
              <a:avLst/>
            </a:prstGeom>
            <a:noFill/>
            <a:ln w="15875">
              <a:solidFill>
                <a:srgbClr val="C0C0C0"/>
              </a:solidFill>
              <a:prstDash val="sysDot"/>
              <a:round/>
              <a:headEnd/>
              <a:tailEnd type="stealth" w="lg" len="me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22544" name="Group 13"/>
            <p:cNvGrpSpPr>
              <a:grpSpLocks noChangeAspect="1"/>
            </p:cNvGrpSpPr>
            <p:nvPr/>
          </p:nvGrpSpPr>
          <p:grpSpPr bwMode="auto">
            <a:xfrm>
              <a:off x="4763" y="1008"/>
              <a:ext cx="456" cy="576"/>
              <a:chOff x="2868" y="104"/>
              <a:chExt cx="2175" cy="2640"/>
            </a:xfrm>
          </p:grpSpPr>
          <p:graphicFrame>
            <p:nvGraphicFramePr>
              <p:cNvPr id="22546" name="Object 14"/>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7486" name="VISIO" r:id="rId6" imgW="5076360" imgH="6156360" progId="">
                      <p:embed/>
                    </p:oleObj>
                  </mc:Choice>
                  <mc:Fallback>
                    <p:oleObj name="VISIO" r:id="rId6" imgW="5076360" imgH="6156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7" name="Object 15"/>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7487" name="VISIO" r:id="rId8" imgW="720000" imgH="5760000" progId="">
                      <p:embed/>
                    </p:oleObj>
                  </mc:Choice>
                  <mc:Fallback>
                    <p:oleObj name="VISIO" r:id="rId8" imgW="720000" imgH="57600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8" name="Object 16"/>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7488" name="VISIO" r:id="rId10" imgW="720000" imgH="5760000" progId="">
                      <p:embed/>
                    </p:oleObj>
                  </mc:Choice>
                  <mc:Fallback>
                    <p:oleObj name="VISIO" r:id="rId10" imgW="720000" imgH="57600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9" name="Object 17"/>
              <p:cNvGraphicFramePr>
                <a:graphicFrameLocks noChangeAspect="1"/>
              </p:cNvGraphicFramePr>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7489" name="VISIO" r:id="rId12" imgW="720000" imgH="5760000" progId="">
                      <p:embed/>
                    </p:oleObj>
                  </mc:Choice>
                  <mc:Fallback>
                    <p:oleObj name="VISIO" r:id="rId12" imgW="720000" imgH="576000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550"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45" name="AutoShape 20"/>
            <p:cNvSpPr>
              <a:spLocks noChangeAspect="1" noChangeArrowheads="1"/>
            </p:cNvSpPr>
            <p:nvPr/>
          </p:nvSpPr>
          <p:spPr bwMode="auto">
            <a:xfrm>
              <a:off x="4332" y="1608"/>
              <a:ext cx="1031" cy="576"/>
            </a:xfrm>
            <a:prstGeom prst="cloudCallout">
              <a:avLst>
                <a:gd name="adj1" fmla="val 42588"/>
                <a:gd name="adj2" fmla="val 26648"/>
              </a:avLst>
            </a:prstGeom>
            <a:solidFill>
              <a:srgbClr val="C0C0C0">
                <a:alpha val="25098"/>
              </a:srgbClr>
            </a:solidFill>
            <a:ln w="9525">
              <a:solidFill>
                <a:schemeClr val="bg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AU" altLang="en-US" sz="2400" b="1" dirty="0">
                <a:latin typeface="Times New Roman" pitchFamily="18" charset="0"/>
              </a:endParaRPr>
            </a:p>
          </p:txBody>
        </p:sp>
      </p:grpSp>
      <p:sp>
        <p:nvSpPr>
          <p:cNvPr id="22531" name="Rectangle 3"/>
          <p:cNvSpPr>
            <a:spLocks noGrp="1"/>
          </p:cNvSpPr>
          <p:nvPr>
            <p:ph type="title"/>
          </p:nvPr>
        </p:nvSpPr>
        <p:spPr/>
        <p:txBody>
          <a:bodyPr/>
          <a:lstStyle/>
          <a:p>
            <a:r>
              <a:rPr lang="en-AU" altLang="en-US" dirty="0" smtClean="0"/>
              <a:t>Terminology: Association</a:t>
            </a:r>
            <a:endParaRPr lang="en-AU" altLang="en-US" dirty="0"/>
          </a:p>
        </p:txBody>
      </p:sp>
      <p:sp>
        <p:nvSpPr>
          <p:cNvPr id="258052" name="Rectangle 4"/>
          <p:cNvSpPr>
            <a:spLocks noGrp="1" noChangeArrowheads="1"/>
          </p:cNvSpPr>
          <p:nvPr>
            <p:ph idx="1"/>
          </p:nvPr>
        </p:nvSpPr>
        <p:spPr/>
        <p:txBody>
          <a:bodyPr>
            <a:normAutofit fontScale="85000" lnSpcReduction="10000"/>
          </a:bodyPr>
          <a:lstStyle/>
          <a:p>
            <a:r>
              <a:rPr lang="en-AU" dirty="0" smtClean="0"/>
              <a:t>DNP3 communication is between a</a:t>
            </a:r>
            <a:br>
              <a:rPr lang="en-AU" dirty="0" smtClean="0"/>
            </a:br>
            <a:r>
              <a:rPr lang="en-AU" dirty="0" smtClean="0"/>
              <a:t>Controlling Station and an Outstation</a:t>
            </a:r>
          </a:p>
          <a:p>
            <a:pPr lvl="1"/>
            <a:r>
              <a:rPr lang="en-AU" dirty="0" smtClean="0"/>
              <a:t>Each Controlling Station can (and usually does)</a:t>
            </a:r>
            <a:br>
              <a:rPr lang="en-AU" dirty="0" smtClean="0"/>
            </a:br>
            <a:r>
              <a:rPr lang="en-AU" dirty="0" smtClean="0"/>
              <a:t>communicate with multiple outstations</a:t>
            </a:r>
          </a:p>
          <a:p>
            <a:pPr lvl="1"/>
            <a:r>
              <a:rPr lang="en-AU" dirty="0" smtClean="0"/>
              <a:t>Each Outstation may communicate with one or more controlling stations</a:t>
            </a:r>
          </a:p>
          <a:p>
            <a:pPr lvl="2"/>
            <a:r>
              <a:rPr lang="en-AU" dirty="0" smtClean="0"/>
              <a:t>Multiple independent controlling stations</a:t>
            </a:r>
          </a:p>
          <a:p>
            <a:pPr lvl="2"/>
            <a:r>
              <a:rPr lang="en-AU" dirty="0" smtClean="0"/>
              <a:t>Redundant sets of controlling stations</a:t>
            </a:r>
          </a:p>
          <a:p>
            <a:pPr lvl="1"/>
            <a:r>
              <a:rPr lang="en-AU" dirty="0" smtClean="0"/>
              <a:t>A Controlling Station and an Outstation that communicate with each other have</a:t>
            </a:r>
            <a:br>
              <a:rPr lang="en-AU" dirty="0" smtClean="0"/>
            </a:br>
            <a:r>
              <a:rPr lang="en-AU" dirty="0" smtClean="0"/>
              <a:t>an “Association”</a:t>
            </a:r>
          </a:p>
          <a:p>
            <a:pPr lvl="1"/>
            <a:r>
              <a:rPr lang="en-AU" dirty="0" smtClean="0"/>
              <a:t>Devices might be both Controlling Stations and Outstations and communicate in</a:t>
            </a:r>
            <a:br>
              <a:rPr lang="en-AU" dirty="0" smtClean="0"/>
            </a:br>
            <a:r>
              <a:rPr lang="en-AU" dirty="0" smtClean="0"/>
              <a:t>a symmetric manner (sometimes termed “peer-to-peer”)</a:t>
            </a:r>
          </a:p>
          <a:p>
            <a:pPr lvl="2"/>
            <a:r>
              <a:rPr lang="en-AU" dirty="0" smtClean="0"/>
              <a:t>A separate association exists for each “direction”</a:t>
            </a:r>
            <a:endParaRPr lang="en-AU" dirty="0"/>
          </a:p>
        </p:txBody>
      </p:sp>
      <p:sp>
        <p:nvSpPr>
          <p:cNvPr id="23" name="Slide Number Placeholder 4">
            <a:extLst>
              <a:ext uri="{FF2B5EF4-FFF2-40B4-BE49-F238E27FC236}">
                <a16:creationId xmlns="" xmlns:a16="http://schemas.microsoft.com/office/drawing/2014/main" id="{42048561-81FD-4C2D-B86C-557BF299B8C6}"/>
              </a:ext>
            </a:extLst>
          </p:cNvPr>
          <p:cNvSpPr>
            <a:spLocks noGrp="1"/>
          </p:cNvSpPr>
          <p:nvPr>
            <p:ph type="sldNum" sz="quarter" idx="12"/>
          </p:nvPr>
        </p:nvSpPr>
        <p:spPr/>
        <p:txBody>
          <a:bodyPr/>
          <a:lstStyle>
            <a:lvl1pPr algn="l">
              <a:defRPr sz="1200">
                <a:solidFill>
                  <a:schemeClr val="tx1">
                    <a:tint val="75000"/>
                  </a:schemeClr>
                </a:solidFill>
              </a:defRPr>
            </a:lvl1pPr>
          </a:lstStyle>
          <a:p>
            <a:fld id="{3BDD39A3-CB09-4656-919B-B0D0B5D41CEA}" type="slidenum">
              <a:rPr lang="en-US" smtClean="0"/>
              <a:pPr/>
              <a:t>15</a:t>
            </a:fld>
            <a:endParaRPr lang="en-US" dirty="0"/>
          </a:p>
        </p:txBody>
      </p:sp>
      <p:sp>
        <p:nvSpPr>
          <p:cNvPr id="22537" name="AutoShape 22"/>
          <p:cNvSpPr>
            <a:spLocks noChangeArrowheads="1"/>
          </p:cNvSpPr>
          <p:nvPr/>
        </p:nvSpPr>
        <p:spPr bwMode="auto">
          <a:xfrm>
            <a:off x="7006328" y="1219201"/>
            <a:ext cx="3260036" cy="1790700"/>
          </a:xfrm>
          <a:prstGeom prst="wedgeEllipseCallout">
            <a:avLst>
              <a:gd name="adj1" fmla="val -62200"/>
              <a:gd name="adj2" fmla="val -50442"/>
            </a:avLst>
          </a:prstGeom>
          <a:noFill/>
          <a:ln w="127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AU" altLang="en-US" sz="2400" dirty="0"/>
          </a:p>
        </p:txBody>
      </p:sp>
      <p:sp>
        <p:nvSpPr>
          <p:cNvPr id="26" name="Slide Number Placeholder 4">
            <a:extLst>
              <a:ext uri="{FF2B5EF4-FFF2-40B4-BE49-F238E27FC236}">
                <a16:creationId xmlns="" xmlns:a16="http://schemas.microsoft.com/office/drawing/2014/main" id="{09A02DDC-C2C6-4D6D-9EB2-A74D615F44A4}"/>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kern="0"/>
            </a:defPPr>
            <a:lvl1pPr algn="l">
              <a:defRPr sz="1200">
                <a:solidFill>
                  <a:schemeClr val="tx1">
                    <a:tint val="75000"/>
                  </a:schemeClr>
                </a:solidFill>
              </a:defRPr>
            </a:lvl1pPr>
          </a:lstStyle>
          <a:p>
            <a:fld id="{3BDD39A3-CB09-4656-919B-B0D0B5D41CEA}" type="slidenum">
              <a:rPr lang="en-US" smtClean="0"/>
              <a:pPr/>
              <a:t>15</a:t>
            </a:fld>
            <a:endParaRPr lang="en-US" dirty="0"/>
          </a:p>
        </p:txBody>
      </p:sp>
    </p:spTree>
    <p:extLst>
      <p:ext uri="{BB962C8B-B14F-4D97-AF65-F5344CB8AC3E}">
        <p14:creationId xmlns:p14="http://schemas.microsoft.com/office/powerpoint/2010/main" val="126193094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206EE1-793A-42F2-80E0-1AC03ABC3F10}"/>
              </a:ext>
            </a:extLst>
          </p:cNvPr>
          <p:cNvSpPr>
            <a:spLocks noGrp="1"/>
          </p:cNvSpPr>
          <p:nvPr>
            <p:ph type="title"/>
          </p:nvPr>
        </p:nvSpPr>
        <p:spPr/>
        <p:txBody>
          <a:bodyPr/>
          <a:lstStyle/>
          <a:p>
            <a:r>
              <a:rPr lang="en-US" dirty="0"/>
              <a:t>DNP3 Device identification	</a:t>
            </a:r>
          </a:p>
        </p:txBody>
      </p:sp>
      <p:sp>
        <p:nvSpPr>
          <p:cNvPr id="3" name="Content Placeholder 2">
            <a:extLst>
              <a:ext uri="{FF2B5EF4-FFF2-40B4-BE49-F238E27FC236}">
                <a16:creationId xmlns="" xmlns:a16="http://schemas.microsoft.com/office/drawing/2014/main" id="{B21F7AA7-2A5D-43B6-899A-B6FC9E95ABEB}"/>
              </a:ext>
            </a:extLst>
          </p:cNvPr>
          <p:cNvSpPr>
            <a:spLocks noGrp="1"/>
          </p:cNvSpPr>
          <p:nvPr>
            <p:ph idx="1"/>
          </p:nvPr>
        </p:nvSpPr>
        <p:spPr/>
        <p:txBody>
          <a:bodyPr>
            <a:normAutofit fontScale="92500"/>
          </a:bodyPr>
          <a:lstStyle/>
          <a:p>
            <a:r>
              <a:rPr lang="en-US" dirty="0"/>
              <a:t>Each DNP3 device </a:t>
            </a:r>
            <a:r>
              <a:rPr lang="en-US" dirty="0" smtClean="0"/>
              <a:t>has </a:t>
            </a:r>
            <a:r>
              <a:rPr lang="en-US" dirty="0"/>
              <a:t>a DNP3 address</a:t>
            </a:r>
          </a:p>
          <a:p>
            <a:pPr lvl="1"/>
            <a:r>
              <a:rPr lang="en-US" dirty="0"/>
              <a:t>DNP3 addresses are 2-octets or 16-bits in </a:t>
            </a:r>
            <a:r>
              <a:rPr lang="en-US" dirty="0" smtClean="0"/>
              <a:t>size </a:t>
            </a:r>
            <a:r>
              <a:rPr lang="en-US" dirty="0" smtClean="0"/>
              <a:t>(</a:t>
            </a:r>
            <a:r>
              <a:rPr lang="en-US" dirty="0" smtClean="0"/>
              <a:t>0–65,535 </a:t>
            </a:r>
            <a:r>
              <a:rPr lang="en-US" dirty="0"/>
              <a:t>or </a:t>
            </a:r>
            <a:r>
              <a:rPr lang="en-US" dirty="0" smtClean="0"/>
              <a:t>0x0–0xFFFF</a:t>
            </a:r>
            <a:r>
              <a:rPr lang="en-US" dirty="0"/>
              <a:t>)</a:t>
            </a:r>
          </a:p>
          <a:p>
            <a:pPr lvl="1"/>
            <a:r>
              <a:rPr lang="en-US" dirty="0"/>
              <a:t>Each device is assigned an address in the range 0–65,519 (</a:t>
            </a:r>
            <a:r>
              <a:rPr lang="en-US" dirty="0" smtClean="0"/>
              <a:t>0x0–0xFFEF</a:t>
            </a:r>
            <a:r>
              <a:rPr lang="en-US" dirty="0"/>
              <a:t>)</a:t>
            </a:r>
          </a:p>
          <a:p>
            <a:pPr lvl="1"/>
            <a:r>
              <a:rPr lang="en-US" dirty="0"/>
              <a:t>Addresses 65,520–65,535 (0xFFF0–0xFFFF) are reserved for broadcast and special functions</a:t>
            </a:r>
          </a:p>
          <a:p>
            <a:pPr lvl="2"/>
            <a:r>
              <a:rPr lang="en-US" dirty="0"/>
              <a:t>No device may be assigned one of these addresses</a:t>
            </a:r>
          </a:p>
          <a:p>
            <a:r>
              <a:rPr lang="en-US" dirty="0"/>
              <a:t>DNP3 addresses appear in “source” and “destination” address fields in the DNP3 data link frame of every message</a:t>
            </a:r>
          </a:p>
          <a:p>
            <a:pPr lvl="1"/>
            <a:r>
              <a:rPr lang="en-US" dirty="0"/>
              <a:t>Every message includes both “to” and “from” addresses</a:t>
            </a:r>
          </a:p>
        </p:txBody>
      </p:sp>
      <p:sp>
        <p:nvSpPr>
          <p:cNvPr id="4" name="Slide Number Placeholder 4">
            <a:extLst>
              <a:ext uri="{FF2B5EF4-FFF2-40B4-BE49-F238E27FC236}">
                <a16:creationId xmlns="" xmlns:a16="http://schemas.microsoft.com/office/drawing/2014/main" id="{45608F06-7302-41AA-ADBF-DE99F742450C}"/>
              </a:ext>
            </a:extLst>
          </p:cNvPr>
          <p:cNvSpPr>
            <a:spLocks noGrp="1"/>
          </p:cNvSpPr>
          <p:nvPr>
            <p:ph type="sldNum" sz="quarter" idx="4294967295"/>
          </p:nvPr>
        </p:nvSpPr>
        <p:spPr>
          <a:xfrm>
            <a:off x="11428923" y="384048"/>
            <a:ext cx="414528" cy="365125"/>
          </a:xfrm>
          <a:prstGeom prst="rect">
            <a:avLst/>
          </a:prstGeom>
        </p:spPr>
        <p:txBody>
          <a:bodyPr/>
          <a:lstStyle>
            <a:lvl1pPr algn="l">
              <a:defRPr sz="1200">
                <a:solidFill>
                  <a:schemeClr val="tx1">
                    <a:tint val="75000"/>
                  </a:schemeClr>
                </a:solidFill>
              </a:defRPr>
            </a:lvl1pPr>
          </a:lstStyle>
          <a:p>
            <a:fld id="{3BDD39A3-CB09-4656-919B-B0D0B5D41CEA}" type="slidenum">
              <a:rPr lang="en-US" smtClean="0"/>
              <a:pPr/>
              <a:t>16</a:t>
            </a:fld>
            <a:endParaRPr lang="en-US" dirty="0"/>
          </a:p>
        </p:txBody>
      </p:sp>
    </p:spTree>
    <p:extLst>
      <p:ext uri="{BB962C8B-B14F-4D97-AF65-F5344CB8AC3E}">
        <p14:creationId xmlns:p14="http://schemas.microsoft.com/office/powerpoint/2010/main" val="4213609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206EE1-793A-42F2-80E0-1AC03ABC3F10}"/>
              </a:ext>
            </a:extLst>
          </p:cNvPr>
          <p:cNvSpPr>
            <a:spLocks noGrp="1"/>
          </p:cNvSpPr>
          <p:nvPr>
            <p:ph type="title"/>
          </p:nvPr>
        </p:nvSpPr>
        <p:spPr/>
        <p:txBody>
          <a:bodyPr/>
          <a:lstStyle/>
          <a:p>
            <a:r>
              <a:rPr lang="en-US" dirty="0"/>
              <a:t>DNP3 Device identification	</a:t>
            </a:r>
          </a:p>
        </p:txBody>
      </p:sp>
      <p:sp>
        <p:nvSpPr>
          <p:cNvPr id="3" name="Content Placeholder 2">
            <a:extLst>
              <a:ext uri="{FF2B5EF4-FFF2-40B4-BE49-F238E27FC236}">
                <a16:creationId xmlns="" xmlns:a16="http://schemas.microsoft.com/office/drawing/2014/main" id="{B21F7AA7-2A5D-43B6-899A-B6FC9E95ABEB}"/>
              </a:ext>
            </a:extLst>
          </p:cNvPr>
          <p:cNvSpPr>
            <a:spLocks noGrp="1"/>
          </p:cNvSpPr>
          <p:nvPr>
            <p:ph idx="1"/>
          </p:nvPr>
        </p:nvSpPr>
        <p:spPr/>
        <p:txBody>
          <a:bodyPr>
            <a:normAutofit fontScale="85000" lnSpcReduction="20000"/>
          </a:bodyPr>
          <a:lstStyle/>
          <a:p>
            <a:r>
              <a:rPr lang="en-US" dirty="0"/>
              <a:t>There is no implicit meaning to any address other than the reserved addresses: any </a:t>
            </a:r>
            <a:r>
              <a:rPr lang="en-US" dirty="0" smtClean="0"/>
              <a:t>device may </a:t>
            </a:r>
            <a:r>
              <a:rPr lang="en-US" dirty="0"/>
              <a:t>have any address 0–65,519</a:t>
            </a:r>
          </a:p>
          <a:p>
            <a:r>
              <a:rPr lang="en-US" dirty="0"/>
              <a:t>DNP3 addresses are unique on a serial link</a:t>
            </a:r>
          </a:p>
          <a:p>
            <a:pPr lvl="1"/>
            <a:r>
              <a:rPr lang="en-US" dirty="0"/>
              <a:t>If a single physical device responds to multiple DNP3 addresses, it appears to be several different “logical” devices</a:t>
            </a:r>
          </a:p>
          <a:p>
            <a:r>
              <a:rPr lang="en-US" dirty="0"/>
              <a:t>DNP3 addresses are unique to each logical device that is accessed through a single IP address</a:t>
            </a:r>
          </a:p>
          <a:p>
            <a:pPr lvl="1"/>
            <a:r>
              <a:rPr lang="en-US" dirty="0"/>
              <a:t>Terminal servers may connect multiple serial devices “behind” a single IP address and TCP port or UDP port</a:t>
            </a:r>
          </a:p>
          <a:p>
            <a:pPr lvl="1"/>
            <a:r>
              <a:rPr lang="en-US" dirty="0"/>
              <a:t>A device with a single IP address may contain multiple DNP3 devices, each of which is considered </a:t>
            </a:r>
            <a:r>
              <a:rPr lang="en-US" dirty="0" smtClean="0"/>
              <a:t>to be a </a:t>
            </a:r>
            <a:br>
              <a:rPr lang="en-US" dirty="0" smtClean="0"/>
            </a:br>
            <a:r>
              <a:rPr lang="en-US" dirty="0" smtClean="0"/>
              <a:t>separate </a:t>
            </a:r>
            <a:r>
              <a:rPr lang="en-US" dirty="0"/>
              <a:t>logical device</a:t>
            </a:r>
          </a:p>
        </p:txBody>
      </p:sp>
      <p:sp>
        <p:nvSpPr>
          <p:cNvPr id="4" name="Slide Number Placeholder 4">
            <a:extLst>
              <a:ext uri="{FF2B5EF4-FFF2-40B4-BE49-F238E27FC236}">
                <a16:creationId xmlns="" xmlns:a16="http://schemas.microsoft.com/office/drawing/2014/main" id="{82D1C85E-1E16-40B6-9685-D21AE2528604}"/>
              </a:ext>
            </a:extLst>
          </p:cNvPr>
          <p:cNvSpPr>
            <a:spLocks noGrp="1"/>
          </p:cNvSpPr>
          <p:nvPr>
            <p:ph type="sldNum" sz="quarter" idx="4294967295"/>
          </p:nvPr>
        </p:nvSpPr>
        <p:spPr>
          <a:xfrm>
            <a:off x="11428923" y="384048"/>
            <a:ext cx="414528" cy="365125"/>
          </a:xfrm>
          <a:prstGeom prst="rect">
            <a:avLst/>
          </a:prstGeom>
        </p:spPr>
        <p:txBody>
          <a:bodyPr/>
          <a:lstStyle>
            <a:lvl1pPr algn="l">
              <a:defRPr sz="1200">
                <a:solidFill>
                  <a:schemeClr val="tx1">
                    <a:tint val="75000"/>
                  </a:schemeClr>
                </a:solidFill>
              </a:defRPr>
            </a:lvl1pPr>
          </a:lstStyle>
          <a:p>
            <a:fld id="{3BDD39A3-CB09-4656-919B-B0D0B5D41CEA}" type="slidenum">
              <a:rPr lang="en-US" smtClean="0"/>
              <a:pPr/>
              <a:t>17</a:t>
            </a:fld>
            <a:endParaRPr lang="en-US" dirty="0"/>
          </a:p>
        </p:txBody>
      </p:sp>
    </p:spTree>
    <p:extLst>
      <p:ext uri="{BB962C8B-B14F-4D97-AF65-F5344CB8AC3E}">
        <p14:creationId xmlns:p14="http://schemas.microsoft.com/office/powerpoint/2010/main" val="3885293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206EE1-793A-42F2-80E0-1AC03ABC3F10}"/>
              </a:ext>
            </a:extLst>
          </p:cNvPr>
          <p:cNvSpPr>
            <a:spLocks noGrp="1"/>
          </p:cNvSpPr>
          <p:nvPr>
            <p:ph type="title"/>
          </p:nvPr>
        </p:nvSpPr>
        <p:spPr/>
        <p:txBody>
          <a:bodyPr/>
          <a:lstStyle/>
          <a:p>
            <a:r>
              <a:rPr lang="en-US" dirty="0"/>
              <a:t>DNP3 Device identification	</a:t>
            </a:r>
          </a:p>
        </p:txBody>
      </p:sp>
      <p:sp>
        <p:nvSpPr>
          <p:cNvPr id="3" name="Content Placeholder 2">
            <a:extLst>
              <a:ext uri="{FF2B5EF4-FFF2-40B4-BE49-F238E27FC236}">
                <a16:creationId xmlns="" xmlns:a16="http://schemas.microsoft.com/office/drawing/2014/main" id="{B21F7AA7-2A5D-43B6-899A-B6FC9E95ABEB}"/>
              </a:ext>
            </a:extLst>
          </p:cNvPr>
          <p:cNvSpPr>
            <a:spLocks noGrp="1"/>
          </p:cNvSpPr>
          <p:nvPr>
            <p:ph idx="1"/>
          </p:nvPr>
        </p:nvSpPr>
        <p:spPr/>
        <p:txBody>
          <a:bodyPr>
            <a:normAutofit fontScale="92500" lnSpcReduction="20000"/>
          </a:bodyPr>
          <a:lstStyle/>
          <a:p>
            <a:r>
              <a:rPr lang="en-US" dirty="0"/>
              <a:t>Devices can be uniquely identified by:</a:t>
            </a:r>
          </a:p>
          <a:p>
            <a:pPr lvl="1"/>
            <a:r>
              <a:rPr lang="en-US" dirty="0"/>
              <a:t>Combination of DNP3 address and serial channel</a:t>
            </a:r>
          </a:p>
          <a:p>
            <a:pPr lvl="1"/>
            <a:r>
              <a:rPr lang="en-US" dirty="0"/>
              <a:t>Combination of DNP3 address, IP address and TCP or UDP port number</a:t>
            </a:r>
          </a:p>
          <a:p>
            <a:r>
              <a:rPr lang="en-US" dirty="0"/>
              <a:t>From the </a:t>
            </a:r>
            <a:r>
              <a:rPr lang="en-US" dirty="0" smtClean="0"/>
              <a:t>controlling station’s </a:t>
            </a:r>
            <a:r>
              <a:rPr lang="en-US" dirty="0"/>
              <a:t>viewpoint, each different outstation address on a single serial link or “behind” a single IP address is a different device</a:t>
            </a:r>
          </a:p>
          <a:p>
            <a:r>
              <a:rPr lang="en-US" dirty="0"/>
              <a:t>An “Association” is the combination of a </a:t>
            </a:r>
            <a:r>
              <a:rPr lang="en-US" dirty="0" smtClean="0"/>
              <a:t>controlling station </a:t>
            </a:r>
            <a:r>
              <a:rPr lang="en-US" dirty="0"/>
              <a:t>and an outstation with which it communicates</a:t>
            </a:r>
          </a:p>
          <a:p>
            <a:pPr lvl="1"/>
            <a:r>
              <a:rPr lang="en-US" dirty="0"/>
              <a:t>Each association requires separate “housekeeping”</a:t>
            </a:r>
          </a:p>
          <a:p>
            <a:pPr lvl="2" defTabSz="685800"/>
            <a:r>
              <a:rPr lang="en-US" dirty="0"/>
              <a:t>Initialization status, message </a:t>
            </a:r>
            <a:r>
              <a:rPr lang="en-US" dirty="0" smtClean="0"/>
              <a:t>sequence numbers,</a:t>
            </a:r>
            <a:br>
              <a:rPr lang="en-US" dirty="0" smtClean="0"/>
            </a:br>
            <a:r>
              <a:rPr lang="en-US" dirty="0" smtClean="0"/>
              <a:t>secure </a:t>
            </a:r>
            <a:r>
              <a:rPr lang="en-US" dirty="0"/>
              <a:t>authentication management, </a:t>
            </a:r>
            <a:r>
              <a:rPr lang="en-US" dirty="0" smtClean="0"/>
              <a:t>…</a:t>
            </a:r>
            <a:endParaRPr lang="en-US" dirty="0"/>
          </a:p>
        </p:txBody>
      </p:sp>
      <p:sp>
        <p:nvSpPr>
          <p:cNvPr id="4" name="Slide Number Placeholder 4">
            <a:extLst>
              <a:ext uri="{FF2B5EF4-FFF2-40B4-BE49-F238E27FC236}">
                <a16:creationId xmlns="" xmlns:a16="http://schemas.microsoft.com/office/drawing/2014/main" id="{7F3BD06D-F4CB-40CC-B844-4A95A2579D6D}"/>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18</a:t>
            </a:fld>
            <a:endParaRPr lang="en-US" dirty="0"/>
          </a:p>
        </p:txBody>
      </p:sp>
    </p:spTree>
    <p:extLst>
      <p:ext uri="{BB962C8B-B14F-4D97-AF65-F5344CB8AC3E}">
        <p14:creationId xmlns:p14="http://schemas.microsoft.com/office/powerpoint/2010/main" val="1537382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1B16118-5920-4879-8745-52E1504A3C7C}"/>
              </a:ext>
            </a:extLst>
          </p:cNvPr>
          <p:cNvSpPr>
            <a:spLocks noGrp="1"/>
          </p:cNvSpPr>
          <p:nvPr>
            <p:ph type="title"/>
          </p:nvPr>
        </p:nvSpPr>
        <p:spPr/>
        <p:txBody>
          <a:bodyPr/>
          <a:lstStyle/>
          <a:p>
            <a:r>
              <a:rPr lang="en-US" dirty="0" smtClean="0"/>
              <a:t>Fundamentals of DNP3 design &amp; operation</a:t>
            </a:r>
            <a:endParaRPr lang="en-US" dirty="0"/>
          </a:p>
        </p:txBody>
      </p:sp>
      <p:sp>
        <p:nvSpPr>
          <p:cNvPr id="6" name="Slide Number Placeholder 4">
            <a:extLst>
              <a:ext uri="{FF2B5EF4-FFF2-40B4-BE49-F238E27FC236}">
                <a16:creationId xmlns="" xmlns:a16="http://schemas.microsoft.com/office/drawing/2014/main" id="{92BAAB9B-1F6D-41B7-A727-0261B08BD247}"/>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19</a:t>
            </a:fld>
            <a:endParaRPr lang="en-US" dirty="0"/>
          </a:p>
        </p:txBody>
      </p:sp>
    </p:spTree>
    <p:extLst>
      <p:ext uri="{BB962C8B-B14F-4D97-AF65-F5344CB8AC3E}">
        <p14:creationId xmlns:p14="http://schemas.microsoft.com/office/powerpoint/2010/main" val="2112238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92607" y="316991"/>
            <a:ext cx="2267711" cy="560831"/>
          </a:xfrm>
          <a:prstGeom prst="rect">
            <a:avLst/>
          </a:prstGeom>
        </p:spPr>
      </p:pic>
      <p:sp>
        <p:nvSpPr>
          <p:cNvPr id="3" name="object 3"/>
          <p:cNvSpPr txBox="1">
            <a:spLocks noGrp="1"/>
          </p:cNvSpPr>
          <p:nvPr>
            <p:ph type="title"/>
          </p:nvPr>
        </p:nvSpPr>
        <p:spPr>
          <a:xfrm>
            <a:off x="319938" y="1190663"/>
            <a:ext cx="8458835" cy="628377"/>
          </a:xfrm>
          <a:prstGeom prst="rect">
            <a:avLst/>
          </a:prstGeom>
          <a:solidFill>
            <a:srgbClr val="9086AF"/>
          </a:solidFill>
        </p:spPr>
        <p:txBody>
          <a:bodyPr vert="horz" wrap="square" lIns="0" tIns="73660" rIns="0" bIns="0" rtlCol="0">
            <a:spAutoFit/>
          </a:bodyPr>
          <a:lstStyle/>
          <a:p>
            <a:pPr marL="191770">
              <a:lnSpc>
                <a:spcPct val="100000"/>
              </a:lnSpc>
              <a:spcBef>
                <a:spcPts val="580"/>
              </a:spcBef>
            </a:pPr>
            <a:r>
              <a:rPr lang="en-AU" spc="-120" dirty="0"/>
              <a:t>Utility University UU203</a:t>
            </a:r>
            <a:endParaRPr spc="-20" dirty="0"/>
          </a:p>
        </p:txBody>
      </p:sp>
      <p:sp>
        <p:nvSpPr>
          <p:cNvPr id="6" name="Subtitle 2">
            <a:extLst>
              <a:ext uri="{FF2B5EF4-FFF2-40B4-BE49-F238E27FC236}">
                <a16:creationId xmlns="" xmlns:a16="http://schemas.microsoft.com/office/drawing/2014/main" id="{4A8D08B3-48AD-4EB1-AA01-E9D0F153FB39}"/>
              </a:ext>
            </a:extLst>
          </p:cNvPr>
          <p:cNvSpPr txBox="1">
            <a:spLocks/>
          </p:cNvSpPr>
          <p:nvPr/>
        </p:nvSpPr>
        <p:spPr>
          <a:xfrm>
            <a:off x="1433975" y="3276600"/>
            <a:ext cx="9144000" cy="861774"/>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dirty="0" smtClean="0"/>
              <a:t>Presented by:</a:t>
            </a:r>
          </a:p>
          <a:p>
            <a:r>
              <a:rPr lang="en-US" sz="2800" dirty="0" smtClean="0"/>
              <a:t>Andrew West, Chair, DNP Technical Committee</a:t>
            </a:r>
            <a:endParaRPr lang="en-US" sz="2800" dirty="0"/>
          </a:p>
        </p:txBody>
      </p:sp>
      <p:sp>
        <p:nvSpPr>
          <p:cNvPr id="7" name="Slide Number Placeholder 4">
            <a:extLst>
              <a:ext uri="{FF2B5EF4-FFF2-40B4-BE49-F238E27FC236}">
                <a16:creationId xmlns="" xmlns:a16="http://schemas.microsoft.com/office/drawing/2014/main" id="{92BAAB9B-1F6D-41B7-A727-0261B08BD247}"/>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D39A3-CB09-4656-919B-B0D0B5D41CEA}" type="slidenum">
              <a:rPr lang="en-US" smtClean="0">
                <a:solidFill>
                  <a:srgbClr val="0A0A31">
                    <a:tint val="75000"/>
                  </a:srgbClr>
                </a:solidFill>
              </a:rPr>
              <a:pPr/>
              <a:t>2</a:t>
            </a:fld>
            <a:endParaRPr lang="en-US" dirty="0">
              <a:solidFill>
                <a:srgbClr val="0A0A31">
                  <a:tint val="75000"/>
                </a:srgbClr>
              </a:solidFill>
            </a:endParaRPr>
          </a:p>
        </p:txBody>
      </p:sp>
      <p:grpSp>
        <p:nvGrpSpPr>
          <p:cNvPr id="9" name="Group 8"/>
          <p:cNvGrpSpPr/>
          <p:nvPr/>
        </p:nvGrpSpPr>
        <p:grpSpPr>
          <a:xfrm>
            <a:off x="886422" y="4804723"/>
            <a:ext cx="1728000" cy="1008000"/>
            <a:chOff x="504444" y="4500000"/>
            <a:chExt cx="1728000" cy="100800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 t="1574" r="26276" b="34454"/>
            <a:stretch/>
          </p:blipFill>
          <p:spPr>
            <a:xfrm>
              <a:off x="504444" y="4500000"/>
              <a:ext cx="1728000" cy="1008000"/>
            </a:xfrm>
            <a:prstGeom prst="rect">
              <a:avLst/>
            </a:prstGeom>
          </p:spPr>
        </p:pic>
        <p:sp>
          <p:nvSpPr>
            <p:cNvPr id="11" name="Rectangle 10"/>
            <p:cNvSpPr/>
            <p:nvPr/>
          </p:nvSpPr>
          <p:spPr>
            <a:xfrm>
              <a:off x="1924140" y="5399727"/>
              <a:ext cx="308304" cy="1082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kern="1200" dirty="0">
                <a:solidFill>
                  <a:srgbClr val="00FFA0"/>
                </a:solidFill>
              </a:endParaRPr>
            </a:p>
          </p:txBody>
        </p:sp>
      </p:grpSp>
      <p:sp>
        <p:nvSpPr>
          <p:cNvPr id="12" name="TextBox 11">
            <a:extLst>
              <a:ext uri="{FF2B5EF4-FFF2-40B4-BE49-F238E27FC236}">
                <a16:creationId xmlns="" xmlns:a16="http://schemas.microsoft.com/office/drawing/2014/main" id="{3B06D38B-327B-41FC-A664-6671034155A0}"/>
              </a:ext>
            </a:extLst>
          </p:cNvPr>
          <p:cNvSpPr txBox="1"/>
          <p:nvPr/>
        </p:nvSpPr>
        <p:spPr>
          <a:xfrm>
            <a:off x="147917" y="6051000"/>
            <a:ext cx="4543873" cy="369332"/>
          </a:xfrm>
          <a:prstGeom prst="rect">
            <a:avLst/>
          </a:prstGeom>
          <a:noFill/>
        </p:spPr>
        <p:txBody>
          <a:bodyPr wrap="none" rtlCol="0">
            <a:spAutoFit/>
          </a:bodyPr>
          <a:lstStyle/>
          <a:p>
            <a:pPr algn="l" rtl="0"/>
            <a:r>
              <a:rPr lang="en-US" kern="1200" dirty="0">
                <a:solidFill>
                  <a:srgbClr val="0A0A31"/>
                </a:solidFill>
                <a:latin typeface="Montserrat"/>
                <a:ea typeface="+mn-ea"/>
                <a:cs typeface="+mn-cs"/>
              </a:rPr>
              <a:t>Copyright © 2012–2025 DNP Users Group</a:t>
            </a:r>
          </a:p>
        </p:txBody>
      </p:sp>
      <p:sp>
        <p:nvSpPr>
          <p:cNvPr id="13" name="TextBox 12"/>
          <p:cNvSpPr txBox="1"/>
          <p:nvPr/>
        </p:nvSpPr>
        <p:spPr>
          <a:xfrm>
            <a:off x="292607" y="2285999"/>
            <a:ext cx="11200502" cy="769441"/>
          </a:xfrm>
          <a:prstGeom prst="rect">
            <a:avLst/>
          </a:prstGeom>
          <a:noFill/>
        </p:spPr>
        <p:txBody>
          <a:bodyPr wrap="none" rtlCol="0">
            <a:spAutoFit/>
          </a:bodyPr>
          <a:lstStyle/>
          <a:p>
            <a:r>
              <a:rPr lang="en-AU" sz="4400" dirty="0" smtClean="0"/>
              <a:t>IEEE 1815 (DNP3) — Part 1, Fundamentals</a:t>
            </a:r>
            <a:endParaRPr lang="en-AU"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Line 11">
            <a:extLst>
              <a:ext uri="{FF2B5EF4-FFF2-40B4-BE49-F238E27FC236}">
                <a16:creationId xmlns="" xmlns:a16="http://schemas.microsoft.com/office/drawing/2014/main" id="{D134713F-A7B6-4C77-87CF-552FA57373D5}"/>
              </a:ext>
            </a:extLst>
          </p:cNvPr>
          <p:cNvSpPr>
            <a:spLocks noChangeShapeType="1"/>
          </p:cNvSpPr>
          <p:nvPr/>
        </p:nvSpPr>
        <p:spPr bwMode="auto">
          <a:xfrm>
            <a:off x="3990310" y="4755736"/>
            <a:ext cx="0" cy="345728"/>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2" name="Title 1"/>
          <p:cNvSpPr>
            <a:spLocks noGrp="1"/>
          </p:cNvSpPr>
          <p:nvPr>
            <p:ph type="title"/>
          </p:nvPr>
        </p:nvSpPr>
        <p:spPr/>
        <p:txBody>
          <a:bodyPr/>
          <a:lstStyle/>
          <a:p>
            <a:r>
              <a:rPr lang="en-US" dirty="0"/>
              <a:t>Supported Topologies</a:t>
            </a:r>
          </a:p>
        </p:txBody>
      </p:sp>
      <p:sp>
        <p:nvSpPr>
          <p:cNvPr id="105" name="Slide Number Placeholder 4">
            <a:extLst>
              <a:ext uri="{FF2B5EF4-FFF2-40B4-BE49-F238E27FC236}">
                <a16:creationId xmlns="" xmlns:a16="http://schemas.microsoft.com/office/drawing/2014/main" id="{A515AE9C-8607-4533-8009-5D19350DAFE7}"/>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20</a:t>
            </a:fld>
            <a:endParaRPr lang="en-US" dirty="0"/>
          </a:p>
        </p:txBody>
      </p:sp>
      <p:grpSp>
        <p:nvGrpSpPr>
          <p:cNvPr id="6" name="Group 5">
            <a:extLst>
              <a:ext uri="{FF2B5EF4-FFF2-40B4-BE49-F238E27FC236}">
                <a16:creationId xmlns="" xmlns:a16="http://schemas.microsoft.com/office/drawing/2014/main" id="{E1C672DB-3023-4FC8-A302-01CB0140D230}"/>
              </a:ext>
            </a:extLst>
          </p:cNvPr>
          <p:cNvGrpSpPr>
            <a:grpSpLocks/>
          </p:cNvGrpSpPr>
          <p:nvPr/>
        </p:nvGrpSpPr>
        <p:grpSpPr bwMode="auto">
          <a:xfrm>
            <a:off x="1724948" y="1680086"/>
            <a:ext cx="2627313" cy="1295400"/>
            <a:chOff x="3564" y="1008"/>
            <a:chExt cx="1655" cy="816"/>
          </a:xfrm>
        </p:grpSpPr>
        <p:sp>
          <p:nvSpPr>
            <p:cNvPr id="7" name="Line 6">
              <a:extLst>
                <a:ext uri="{FF2B5EF4-FFF2-40B4-BE49-F238E27FC236}">
                  <a16:creationId xmlns="" xmlns:a16="http://schemas.microsoft.com/office/drawing/2014/main" id="{557EF54A-B379-4AB1-B30F-8672FCA6581E}"/>
                </a:ext>
              </a:extLst>
            </p:cNvPr>
            <p:cNvSpPr>
              <a:spLocks noChangeAspect="1" noChangeShapeType="1"/>
            </p:cNvSpPr>
            <p:nvPr/>
          </p:nvSpPr>
          <p:spPr bwMode="auto">
            <a:xfrm>
              <a:off x="3948" y="1608"/>
              <a:ext cx="0" cy="216"/>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8" name="Group 7">
              <a:extLst>
                <a:ext uri="{FF2B5EF4-FFF2-40B4-BE49-F238E27FC236}">
                  <a16:creationId xmlns="" xmlns:a16="http://schemas.microsoft.com/office/drawing/2014/main" id="{2896C3B7-EC05-4596-B31C-E881897126C3}"/>
                </a:ext>
              </a:extLst>
            </p:cNvPr>
            <p:cNvGrpSpPr>
              <a:grpSpLocks noChangeAspect="1"/>
            </p:cNvGrpSpPr>
            <p:nvPr/>
          </p:nvGrpSpPr>
          <p:grpSpPr bwMode="auto">
            <a:xfrm>
              <a:off x="3564" y="1104"/>
              <a:ext cx="697" cy="548"/>
              <a:chOff x="4066" y="857"/>
              <a:chExt cx="811" cy="547"/>
            </a:xfrm>
          </p:grpSpPr>
          <p:pic>
            <p:nvPicPr>
              <p:cNvPr id="20" name="Picture 8">
                <a:extLst>
                  <a:ext uri="{FF2B5EF4-FFF2-40B4-BE49-F238E27FC236}">
                    <a16:creationId xmlns="" xmlns:a16="http://schemas.microsoft.com/office/drawing/2014/main" id="{E92613E1-990B-44D2-BDFF-78B09865283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6" y="857"/>
                <a:ext cx="811"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 name="Picture 9" descr="EMED">
                <a:extLst>
                  <a:ext uri="{FF2B5EF4-FFF2-40B4-BE49-F238E27FC236}">
                    <a16:creationId xmlns="" xmlns:a16="http://schemas.microsoft.com/office/drawing/2014/main" id="{5B1EC4A7-55D7-4132-847F-97A8D44018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3" y="935"/>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Line 10">
              <a:extLst>
                <a:ext uri="{FF2B5EF4-FFF2-40B4-BE49-F238E27FC236}">
                  <a16:creationId xmlns="" xmlns:a16="http://schemas.microsoft.com/office/drawing/2014/main" id="{2A32C005-7C47-4118-B057-F751ECD3B058}"/>
                </a:ext>
              </a:extLst>
            </p:cNvPr>
            <p:cNvSpPr>
              <a:spLocks noChangeAspect="1" noChangeShapeType="1"/>
            </p:cNvSpPr>
            <p:nvPr/>
          </p:nvSpPr>
          <p:spPr bwMode="auto">
            <a:xfrm>
              <a:off x="3948" y="1824"/>
              <a:ext cx="887"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10" name="Line 11">
              <a:extLst>
                <a:ext uri="{FF2B5EF4-FFF2-40B4-BE49-F238E27FC236}">
                  <a16:creationId xmlns="" xmlns:a16="http://schemas.microsoft.com/office/drawing/2014/main" id="{7495A3B1-18EB-42AC-B859-25B99BD21BB3}"/>
                </a:ext>
              </a:extLst>
            </p:cNvPr>
            <p:cNvSpPr>
              <a:spLocks noChangeShapeType="1"/>
            </p:cNvSpPr>
            <p:nvPr/>
          </p:nvSpPr>
          <p:spPr bwMode="auto">
            <a:xfrm>
              <a:off x="4835" y="1582"/>
              <a:ext cx="0" cy="242"/>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12" name="Group 13">
              <a:extLst>
                <a:ext uri="{FF2B5EF4-FFF2-40B4-BE49-F238E27FC236}">
                  <a16:creationId xmlns="" xmlns:a16="http://schemas.microsoft.com/office/drawing/2014/main" id="{09EED4B5-C2D6-44C8-94F6-A0719B14ECC2}"/>
                </a:ext>
              </a:extLst>
            </p:cNvPr>
            <p:cNvGrpSpPr>
              <a:grpSpLocks noChangeAspect="1"/>
            </p:cNvGrpSpPr>
            <p:nvPr/>
          </p:nvGrpSpPr>
          <p:grpSpPr bwMode="auto">
            <a:xfrm>
              <a:off x="4763" y="1008"/>
              <a:ext cx="456" cy="576"/>
              <a:chOff x="2868" y="104"/>
              <a:chExt cx="2175" cy="2640"/>
            </a:xfrm>
          </p:grpSpPr>
          <p:graphicFrame>
            <p:nvGraphicFramePr>
              <p:cNvPr id="14" name="Object 14">
                <a:extLst>
                  <a:ext uri="{FF2B5EF4-FFF2-40B4-BE49-F238E27FC236}">
                    <a16:creationId xmlns="" xmlns:a16="http://schemas.microsoft.com/office/drawing/2014/main" id="{ED24ECFE-6C20-42DD-A5E3-769D28E9519D}"/>
                  </a:ext>
                </a:extLst>
              </p:cNvPr>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9010" name="VISIO" r:id="rId5" imgW="5076360" imgH="6156360" progId="">
                      <p:embed/>
                    </p:oleObj>
                  </mc:Choice>
                  <mc:Fallback>
                    <p:oleObj name="VISIO" r:id="rId5" imgW="5076360" imgH="615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5">
                <a:extLst>
                  <a:ext uri="{FF2B5EF4-FFF2-40B4-BE49-F238E27FC236}">
                    <a16:creationId xmlns="" xmlns:a16="http://schemas.microsoft.com/office/drawing/2014/main" id="{0880AD68-71E3-4720-A995-FCDD82D36035}"/>
                  </a:ext>
                </a:extLst>
              </p:cNvPr>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9011" name="VISIO" r:id="rId7" imgW="720000" imgH="5760000" progId="">
                      <p:embed/>
                    </p:oleObj>
                  </mc:Choice>
                  <mc:Fallback>
                    <p:oleObj name="VISIO" r:id="rId7" imgW="720000" imgH="576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16">
                <a:extLst>
                  <a:ext uri="{FF2B5EF4-FFF2-40B4-BE49-F238E27FC236}">
                    <a16:creationId xmlns="" xmlns:a16="http://schemas.microsoft.com/office/drawing/2014/main" id="{D0D24B1E-C3EB-4C33-B59E-6D09CD8829C9}"/>
                  </a:ext>
                </a:extLst>
              </p:cNvPr>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9012" name="VISIO" r:id="rId9" imgW="720000" imgH="5760000" progId="">
                      <p:embed/>
                    </p:oleObj>
                  </mc:Choice>
                  <mc:Fallback>
                    <p:oleObj name="VISIO" r:id="rId9" imgW="720000" imgH="576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17">
                <a:extLst>
                  <a:ext uri="{FF2B5EF4-FFF2-40B4-BE49-F238E27FC236}">
                    <a16:creationId xmlns="" xmlns:a16="http://schemas.microsoft.com/office/drawing/2014/main" id="{3350737F-5405-4A8F-AB13-95FFA0435890}"/>
                  </a:ext>
                </a:extLst>
              </p:cNvPr>
              <p:cNvGraphicFramePr>
                <a:graphicFrameLocks noChangeAspect="1"/>
              </p:cNvGraphicFramePr>
              <p:nvPr>
                <p:extLst>
                  <p:ext uri="{D42A27DB-BD31-4B8C-83A1-F6EECF244321}">
                    <p14:modId xmlns:p14="http://schemas.microsoft.com/office/powerpoint/2010/main" val="54333273"/>
                  </p:ext>
                </p:extLst>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9013" name="VISIO" r:id="rId11" imgW="720000" imgH="5760000" progId="">
                      <p:embed/>
                    </p:oleObj>
                  </mc:Choice>
                  <mc:Fallback>
                    <p:oleObj name="VISIO" r:id="rId11" imgW="720000" imgH="5760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 name="Picture 18">
                <a:extLst>
                  <a:ext uri="{FF2B5EF4-FFF2-40B4-BE49-F238E27FC236}">
                    <a16:creationId xmlns="" xmlns:a16="http://schemas.microsoft.com/office/drawing/2014/main" id="{C7F5EC74-657C-473B-A6EF-E21CF6C7BAE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a:extLst>
                  <a:ext uri="{FF2B5EF4-FFF2-40B4-BE49-F238E27FC236}">
                    <a16:creationId xmlns="" xmlns:a16="http://schemas.microsoft.com/office/drawing/2014/main" id="{4A3EC149-B439-4D19-986B-86B77E0A499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TextBox 2">
            <a:extLst>
              <a:ext uri="{FF2B5EF4-FFF2-40B4-BE49-F238E27FC236}">
                <a16:creationId xmlns="" xmlns:a16="http://schemas.microsoft.com/office/drawing/2014/main" id="{67273FCE-1257-427D-A182-158220843F13}"/>
              </a:ext>
            </a:extLst>
          </p:cNvPr>
          <p:cNvSpPr txBox="1"/>
          <p:nvPr/>
        </p:nvSpPr>
        <p:spPr>
          <a:xfrm>
            <a:off x="2405578" y="2970325"/>
            <a:ext cx="1266052" cy="369332"/>
          </a:xfrm>
          <a:prstGeom prst="rect">
            <a:avLst/>
          </a:prstGeom>
          <a:noFill/>
        </p:spPr>
        <p:txBody>
          <a:bodyPr wrap="none" rtlCol="0">
            <a:spAutoFit/>
          </a:bodyPr>
          <a:lstStyle/>
          <a:p>
            <a:r>
              <a:rPr lang="en-US" dirty="0"/>
              <a:t>One to One</a:t>
            </a:r>
          </a:p>
        </p:txBody>
      </p:sp>
      <p:sp>
        <p:nvSpPr>
          <p:cNvPr id="23" name="Line 6">
            <a:extLst>
              <a:ext uri="{FF2B5EF4-FFF2-40B4-BE49-F238E27FC236}">
                <a16:creationId xmlns="" xmlns:a16="http://schemas.microsoft.com/office/drawing/2014/main" id="{812C6E1D-7D5B-40BE-902B-14D913B7EB73}"/>
              </a:ext>
            </a:extLst>
          </p:cNvPr>
          <p:cNvSpPr>
            <a:spLocks noChangeAspect="1" noChangeShapeType="1"/>
          </p:cNvSpPr>
          <p:nvPr/>
        </p:nvSpPr>
        <p:spPr bwMode="auto">
          <a:xfrm>
            <a:off x="2077925" y="4748820"/>
            <a:ext cx="0" cy="34290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25" name="Line 10">
            <a:extLst>
              <a:ext uri="{FF2B5EF4-FFF2-40B4-BE49-F238E27FC236}">
                <a16:creationId xmlns="" xmlns:a16="http://schemas.microsoft.com/office/drawing/2014/main" id="{74BDB8FD-4773-4AEB-839F-2A31C11518FB}"/>
              </a:ext>
            </a:extLst>
          </p:cNvPr>
          <p:cNvSpPr>
            <a:spLocks noChangeAspect="1" noChangeShapeType="1"/>
          </p:cNvSpPr>
          <p:nvPr/>
        </p:nvSpPr>
        <p:spPr bwMode="auto">
          <a:xfrm>
            <a:off x="2091057" y="4755736"/>
            <a:ext cx="1899253"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26" name="Line 11">
            <a:extLst>
              <a:ext uri="{FF2B5EF4-FFF2-40B4-BE49-F238E27FC236}">
                <a16:creationId xmlns="" xmlns:a16="http://schemas.microsoft.com/office/drawing/2014/main" id="{497B489D-96ED-42E3-A4F1-A34704A305D2}"/>
              </a:ext>
            </a:extLst>
          </p:cNvPr>
          <p:cNvSpPr>
            <a:spLocks noChangeShapeType="1"/>
          </p:cNvSpPr>
          <p:nvPr/>
        </p:nvSpPr>
        <p:spPr bwMode="auto">
          <a:xfrm>
            <a:off x="3052934" y="4403092"/>
            <a:ext cx="455" cy="546273"/>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27" name="Group 13">
            <a:extLst>
              <a:ext uri="{FF2B5EF4-FFF2-40B4-BE49-F238E27FC236}">
                <a16:creationId xmlns="" xmlns:a16="http://schemas.microsoft.com/office/drawing/2014/main" id="{0AF17DD4-3784-454A-83DA-C100CC192B6A}"/>
              </a:ext>
            </a:extLst>
          </p:cNvPr>
          <p:cNvGrpSpPr>
            <a:grpSpLocks noChangeAspect="1"/>
          </p:cNvGrpSpPr>
          <p:nvPr/>
        </p:nvGrpSpPr>
        <p:grpSpPr bwMode="auto">
          <a:xfrm>
            <a:off x="3628361" y="4904772"/>
            <a:ext cx="723900" cy="914400"/>
            <a:chOff x="2868" y="104"/>
            <a:chExt cx="2175" cy="2640"/>
          </a:xfrm>
        </p:grpSpPr>
        <p:graphicFrame>
          <p:nvGraphicFramePr>
            <p:cNvPr id="28" name="Object 14">
              <a:extLst>
                <a:ext uri="{FF2B5EF4-FFF2-40B4-BE49-F238E27FC236}">
                  <a16:creationId xmlns="" xmlns:a16="http://schemas.microsoft.com/office/drawing/2014/main" id="{9AACB61F-913B-403D-A758-50394FF893B7}"/>
                </a:ext>
              </a:extLst>
            </p:cNvPr>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9014" name="VISIO" r:id="rId15" imgW="5076360" imgH="6156360" progId="">
                    <p:embed/>
                  </p:oleObj>
                </mc:Choice>
                <mc:Fallback>
                  <p:oleObj name="VISIO" r:id="rId15" imgW="5076360" imgH="615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15">
              <a:extLst>
                <a:ext uri="{FF2B5EF4-FFF2-40B4-BE49-F238E27FC236}">
                  <a16:creationId xmlns="" xmlns:a16="http://schemas.microsoft.com/office/drawing/2014/main" id="{D6D3C912-7E2A-49E6-A7AA-DBADF56A8415}"/>
                </a:ext>
              </a:extLst>
            </p:cNvPr>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9015" name="VISIO" r:id="rId16" imgW="720000" imgH="5760000" progId="">
                    <p:embed/>
                  </p:oleObj>
                </mc:Choice>
                <mc:Fallback>
                  <p:oleObj name="VISIO" r:id="rId16" imgW="720000" imgH="576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16">
              <a:extLst>
                <a:ext uri="{FF2B5EF4-FFF2-40B4-BE49-F238E27FC236}">
                  <a16:creationId xmlns="" xmlns:a16="http://schemas.microsoft.com/office/drawing/2014/main" id="{B0902182-3904-492F-99BF-8956136D9AB3}"/>
                </a:ext>
              </a:extLst>
            </p:cNvPr>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9016" name="VISIO" r:id="rId17" imgW="720000" imgH="5760000" progId="">
                    <p:embed/>
                  </p:oleObj>
                </mc:Choice>
                <mc:Fallback>
                  <p:oleObj name="VISIO" r:id="rId17" imgW="720000" imgH="576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17">
              <a:extLst>
                <a:ext uri="{FF2B5EF4-FFF2-40B4-BE49-F238E27FC236}">
                  <a16:creationId xmlns="" xmlns:a16="http://schemas.microsoft.com/office/drawing/2014/main" id="{D448A1C6-13BE-4A4C-BB6A-AF9B8136725E}"/>
                </a:ext>
              </a:extLst>
            </p:cNvPr>
            <p:cNvGraphicFramePr>
              <a:graphicFrameLocks noChangeAspect="1"/>
            </p:cNvGraphicFramePr>
            <p:nvPr>
              <p:extLst>
                <p:ext uri="{D42A27DB-BD31-4B8C-83A1-F6EECF244321}">
                  <p14:modId xmlns:p14="http://schemas.microsoft.com/office/powerpoint/2010/main" val="929299565"/>
                </p:ext>
              </p:extLst>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9017" name="VISIO" r:id="rId18" imgW="720000" imgH="5760000" progId="">
                    <p:embed/>
                  </p:oleObj>
                </mc:Choice>
                <mc:Fallback>
                  <p:oleObj name="VISIO" r:id="rId18" imgW="720000" imgH="5760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2" name="Picture 18">
              <a:extLst>
                <a:ext uri="{FF2B5EF4-FFF2-40B4-BE49-F238E27FC236}">
                  <a16:creationId xmlns="" xmlns:a16="http://schemas.microsoft.com/office/drawing/2014/main" id="{1EAF2DC9-7438-43D7-B943-AD331724A8D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9">
              <a:extLst>
                <a:ext uri="{FF2B5EF4-FFF2-40B4-BE49-F238E27FC236}">
                  <a16:creationId xmlns="" xmlns:a16="http://schemas.microsoft.com/office/drawing/2014/main" id="{409AEF6E-724A-4181-BA9C-287EB13BEB2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 xmlns:a16="http://schemas.microsoft.com/office/drawing/2014/main" id="{B7914B84-D3BC-4930-A2B8-7B747E8C0454}"/>
              </a:ext>
            </a:extLst>
          </p:cNvPr>
          <p:cNvSpPr txBox="1"/>
          <p:nvPr/>
        </p:nvSpPr>
        <p:spPr>
          <a:xfrm>
            <a:off x="2405578" y="5819172"/>
            <a:ext cx="1128322" cy="369332"/>
          </a:xfrm>
          <a:prstGeom prst="rect">
            <a:avLst/>
          </a:prstGeom>
          <a:noFill/>
        </p:spPr>
        <p:txBody>
          <a:bodyPr wrap="none" rtlCol="0">
            <a:spAutoFit/>
          </a:bodyPr>
          <a:lstStyle/>
          <a:p>
            <a:r>
              <a:rPr lang="en-US" dirty="0"/>
              <a:t>Multidrop</a:t>
            </a:r>
          </a:p>
        </p:txBody>
      </p:sp>
      <p:grpSp>
        <p:nvGrpSpPr>
          <p:cNvPr id="37" name="Group 13">
            <a:extLst>
              <a:ext uri="{FF2B5EF4-FFF2-40B4-BE49-F238E27FC236}">
                <a16:creationId xmlns="" xmlns:a16="http://schemas.microsoft.com/office/drawing/2014/main" id="{CB570316-4D61-40AB-8588-823C122408BB}"/>
              </a:ext>
            </a:extLst>
          </p:cNvPr>
          <p:cNvGrpSpPr>
            <a:grpSpLocks noChangeAspect="1"/>
          </p:cNvGrpSpPr>
          <p:nvPr/>
        </p:nvGrpSpPr>
        <p:grpSpPr bwMode="auto">
          <a:xfrm>
            <a:off x="1724948" y="4920270"/>
            <a:ext cx="723900" cy="914400"/>
            <a:chOff x="2868" y="104"/>
            <a:chExt cx="2175" cy="2640"/>
          </a:xfrm>
        </p:grpSpPr>
        <p:graphicFrame>
          <p:nvGraphicFramePr>
            <p:cNvPr id="38" name="Object 14">
              <a:extLst>
                <a:ext uri="{FF2B5EF4-FFF2-40B4-BE49-F238E27FC236}">
                  <a16:creationId xmlns="" xmlns:a16="http://schemas.microsoft.com/office/drawing/2014/main" id="{AA99C609-E774-4F2C-BE83-A7ACBC75DA4E}"/>
                </a:ext>
              </a:extLst>
            </p:cNvPr>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9018" name="VISIO" r:id="rId19" imgW="5076360" imgH="6156360" progId="">
                    <p:embed/>
                  </p:oleObj>
                </mc:Choice>
                <mc:Fallback>
                  <p:oleObj name="VISIO" r:id="rId19" imgW="5076360" imgH="615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 name="Object 15">
              <a:extLst>
                <a:ext uri="{FF2B5EF4-FFF2-40B4-BE49-F238E27FC236}">
                  <a16:creationId xmlns="" xmlns:a16="http://schemas.microsoft.com/office/drawing/2014/main" id="{A0871C92-07E3-448D-ABD9-14A98F004892}"/>
                </a:ext>
              </a:extLst>
            </p:cNvPr>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9019" name="VISIO" r:id="rId20" imgW="720000" imgH="5760000" progId="">
                    <p:embed/>
                  </p:oleObj>
                </mc:Choice>
                <mc:Fallback>
                  <p:oleObj name="VISIO" r:id="rId20" imgW="720000" imgH="576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 name="Object 16">
              <a:extLst>
                <a:ext uri="{FF2B5EF4-FFF2-40B4-BE49-F238E27FC236}">
                  <a16:creationId xmlns="" xmlns:a16="http://schemas.microsoft.com/office/drawing/2014/main" id="{66A544F5-26DD-4818-9FDF-055CB15C9ECA}"/>
                </a:ext>
              </a:extLst>
            </p:cNvPr>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9020" name="VISIO" r:id="rId21" imgW="720000" imgH="5760000" progId="">
                    <p:embed/>
                  </p:oleObj>
                </mc:Choice>
                <mc:Fallback>
                  <p:oleObj name="VISIO" r:id="rId21" imgW="720000" imgH="576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 name="Object 17">
              <a:extLst>
                <a:ext uri="{FF2B5EF4-FFF2-40B4-BE49-F238E27FC236}">
                  <a16:creationId xmlns="" xmlns:a16="http://schemas.microsoft.com/office/drawing/2014/main" id="{815C298B-8729-4D1D-BA1A-35DDB7CC6E42}"/>
                </a:ext>
              </a:extLst>
            </p:cNvPr>
            <p:cNvGraphicFramePr>
              <a:graphicFrameLocks noChangeAspect="1"/>
            </p:cNvGraphicFramePr>
            <p:nvPr>
              <p:extLst>
                <p:ext uri="{D42A27DB-BD31-4B8C-83A1-F6EECF244321}">
                  <p14:modId xmlns:p14="http://schemas.microsoft.com/office/powerpoint/2010/main" val="4125945605"/>
                </p:ext>
              </p:extLst>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9021" name="VISIO" r:id="rId22" imgW="720000" imgH="5760000" progId="">
                    <p:embed/>
                  </p:oleObj>
                </mc:Choice>
                <mc:Fallback>
                  <p:oleObj name="VISIO" r:id="rId22" imgW="720000" imgH="5760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2" name="Picture 18">
              <a:extLst>
                <a:ext uri="{FF2B5EF4-FFF2-40B4-BE49-F238E27FC236}">
                  <a16:creationId xmlns="" xmlns:a16="http://schemas.microsoft.com/office/drawing/2014/main" id="{8ECCF9C0-7EA6-4986-9331-6F767941F31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a:extLst>
                <a:ext uri="{FF2B5EF4-FFF2-40B4-BE49-F238E27FC236}">
                  <a16:creationId xmlns="" xmlns:a16="http://schemas.microsoft.com/office/drawing/2014/main" id="{531DF13B-8D9F-4577-B1A2-3A95447EEF7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13">
            <a:extLst>
              <a:ext uri="{FF2B5EF4-FFF2-40B4-BE49-F238E27FC236}">
                <a16:creationId xmlns="" xmlns:a16="http://schemas.microsoft.com/office/drawing/2014/main" id="{5BA5CDC3-DAD4-45B7-AEB4-9467757A9CB7}"/>
              </a:ext>
            </a:extLst>
          </p:cNvPr>
          <p:cNvGrpSpPr>
            <a:grpSpLocks noChangeAspect="1"/>
          </p:cNvGrpSpPr>
          <p:nvPr/>
        </p:nvGrpSpPr>
        <p:grpSpPr bwMode="auto">
          <a:xfrm>
            <a:off x="2679032" y="4902001"/>
            <a:ext cx="723900" cy="914400"/>
            <a:chOff x="2868" y="104"/>
            <a:chExt cx="2175" cy="2640"/>
          </a:xfrm>
        </p:grpSpPr>
        <p:graphicFrame>
          <p:nvGraphicFramePr>
            <p:cNvPr id="45" name="Object 14">
              <a:extLst>
                <a:ext uri="{FF2B5EF4-FFF2-40B4-BE49-F238E27FC236}">
                  <a16:creationId xmlns="" xmlns:a16="http://schemas.microsoft.com/office/drawing/2014/main" id="{DEAEBD45-7C2B-476A-B500-2837A3E6F37D}"/>
                </a:ext>
              </a:extLst>
            </p:cNvPr>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9022" name="VISIO" r:id="rId23" imgW="5076360" imgH="6156360" progId="">
                    <p:embed/>
                  </p:oleObj>
                </mc:Choice>
                <mc:Fallback>
                  <p:oleObj name="VISIO" r:id="rId23" imgW="5076360" imgH="615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 name="Object 15">
              <a:extLst>
                <a:ext uri="{FF2B5EF4-FFF2-40B4-BE49-F238E27FC236}">
                  <a16:creationId xmlns="" xmlns:a16="http://schemas.microsoft.com/office/drawing/2014/main" id="{A1D95834-2375-4AB8-8D29-A150265D044E}"/>
                </a:ext>
              </a:extLst>
            </p:cNvPr>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9023" name="VISIO" r:id="rId24" imgW="720000" imgH="5760000" progId="">
                    <p:embed/>
                  </p:oleObj>
                </mc:Choice>
                <mc:Fallback>
                  <p:oleObj name="VISIO" r:id="rId24" imgW="720000" imgH="576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 name="Object 16">
              <a:extLst>
                <a:ext uri="{FF2B5EF4-FFF2-40B4-BE49-F238E27FC236}">
                  <a16:creationId xmlns="" xmlns:a16="http://schemas.microsoft.com/office/drawing/2014/main" id="{E62451F3-AB1D-4E87-AD03-7A11E747AF4E}"/>
                </a:ext>
              </a:extLst>
            </p:cNvPr>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9024" name="VISIO" r:id="rId25" imgW="720000" imgH="5760000" progId="">
                    <p:embed/>
                  </p:oleObj>
                </mc:Choice>
                <mc:Fallback>
                  <p:oleObj name="VISIO" r:id="rId25" imgW="720000" imgH="576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 name="Object 17">
              <a:extLst>
                <a:ext uri="{FF2B5EF4-FFF2-40B4-BE49-F238E27FC236}">
                  <a16:creationId xmlns="" xmlns:a16="http://schemas.microsoft.com/office/drawing/2014/main" id="{D4B8DF20-FD23-4D13-94CE-B41E3AFFFC42}"/>
                </a:ext>
              </a:extLst>
            </p:cNvPr>
            <p:cNvGraphicFramePr>
              <a:graphicFrameLocks noChangeAspect="1"/>
            </p:cNvGraphicFramePr>
            <p:nvPr>
              <p:extLst>
                <p:ext uri="{D42A27DB-BD31-4B8C-83A1-F6EECF244321}">
                  <p14:modId xmlns:p14="http://schemas.microsoft.com/office/powerpoint/2010/main" val="332684756"/>
                </p:ext>
              </p:extLst>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9025" name="VISIO" r:id="rId26" imgW="720000" imgH="5760000" progId="">
                    <p:embed/>
                  </p:oleObj>
                </mc:Choice>
                <mc:Fallback>
                  <p:oleObj name="VISIO" r:id="rId26" imgW="720000" imgH="5760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 name="Picture 18">
              <a:extLst>
                <a:ext uri="{FF2B5EF4-FFF2-40B4-BE49-F238E27FC236}">
                  <a16:creationId xmlns="" xmlns:a16="http://schemas.microsoft.com/office/drawing/2014/main" id="{4EC33B16-A04A-4889-8AB4-DECF5A02E58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9">
              <a:extLst>
                <a:ext uri="{FF2B5EF4-FFF2-40B4-BE49-F238E27FC236}">
                  <a16:creationId xmlns="" xmlns:a16="http://schemas.microsoft.com/office/drawing/2014/main" id="{8BE7CD58-9AFA-49CE-B419-3E677CD8381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Line 6">
            <a:extLst>
              <a:ext uri="{FF2B5EF4-FFF2-40B4-BE49-F238E27FC236}">
                <a16:creationId xmlns="" xmlns:a16="http://schemas.microsoft.com/office/drawing/2014/main" id="{8EF3F448-6369-46B7-8885-F16391FCE5A0}"/>
              </a:ext>
            </a:extLst>
          </p:cNvPr>
          <p:cNvSpPr>
            <a:spLocks noChangeAspect="1" noChangeShapeType="1"/>
          </p:cNvSpPr>
          <p:nvPr/>
        </p:nvSpPr>
        <p:spPr bwMode="auto">
          <a:xfrm>
            <a:off x="6569183" y="4206615"/>
            <a:ext cx="0" cy="34290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55" name="Line 10">
            <a:extLst>
              <a:ext uri="{FF2B5EF4-FFF2-40B4-BE49-F238E27FC236}">
                <a16:creationId xmlns="" xmlns:a16="http://schemas.microsoft.com/office/drawing/2014/main" id="{AD558F4C-2EB4-41D4-BF28-EC844CFBAA40}"/>
              </a:ext>
            </a:extLst>
          </p:cNvPr>
          <p:cNvSpPr>
            <a:spLocks noChangeAspect="1" noChangeShapeType="1"/>
          </p:cNvSpPr>
          <p:nvPr/>
        </p:nvSpPr>
        <p:spPr bwMode="auto">
          <a:xfrm>
            <a:off x="7970350" y="4926142"/>
            <a:ext cx="940557"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56" name="Line 11">
            <a:extLst>
              <a:ext uri="{FF2B5EF4-FFF2-40B4-BE49-F238E27FC236}">
                <a16:creationId xmlns="" xmlns:a16="http://schemas.microsoft.com/office/drawing/2014/main" id="{4CE5F50E-C8C7-4235-83CE-397A54D31BF4}"/>
              </a:ext>
            </a:extLst>
          </p:cNvPr>
          <p:cNvSpPr>
            <a:spLocks noChangeShapeType="1"/>
          </p:cNvSpPr>
          <p:nvPr/>
        </p:nvSpPr>
        <p:spPr bwMode="auto">
          <a:xfrm>
            <a:off x="7544193" y="3860888"/>
            <a:ext cx="0" cy="345728"/>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64" name="TextBox 63">
            <a:extLst>
              <a:ext uri="{FF2B5EF4-FFF2-40B4-BE49-F238E27FC236}">
                <a16:creationId xmlns="" xmlns:a16="http://schemas.microsoft.com/office/drawing/2014/main" id="{56A7A961-5F7D-41A3-8F02-5EF4165701CE}"/>
              </a:ext>
            </a:extLst>
          </p:cNvPr>
          <p:cNvSpPr txBox="1"/>
          <p:nvPr/>
        </p:nvSpPr>
        <p:spPr>
          <a:xfrm>
            <a:off x="9285092" y="4254769"/>
            <a:ext cx="1910972" cy="646331"/>
          </a:xfrm>
          <a:prstGeom prst="rect">
            <a:avLst/>
          </a:prstGeom>
          <a:noFill/>
        </p:spPr>
        <p:txBody>
          <a:bodyPr wrap="none" rtlCol="0">
            <a:spAutoFit/>
          </a:bodyPr>
          <a:lstStyle/>
          <a:p>
            <a:pPr algn="ctr"/>
            <a:r>
              <a:rPr lang="en-US" dirty="0"/>
              <a:t>Hierarchical / </a:t>
            </a:r>
          </a:p>
          <a:p>
            <a:r>
              <a:rPr lang="en-US" dirty="0"/>
              <a:t>Data Concentrator</a:t>
            </a:r>
          </a:p>
        </p:txBody>
      </p:sp>
      <p:grpSp>
        <p:nvGrpSpPr>
          <p:cNvPr id="65" name="Group 13">
            <a:extLst>
              <a:ext uri="{FF2B5EF4-FFF2-40B4-BE49-F238E27FC236}">
                <a16:creationId xmlns="" xmlns:a16="http://schemas.microsoft.com/office/drawing/2014/main" id="{2D7D88D1-46BF-438D-9700-5944013BAAEC}"/>
              </a:ext>
            </a:extLst>
          </p:cNvPr>
          <p:cNvGrpSpPr>
            <a:grpSpLocks noChangeAspect="1"/>
          </p:cNvGrpSpPr>
          <p:nvPr/>
        </p:nvGrpSpPr>
        <p:grpSpPr bwMode="auto">
          <a:xfrm>
            <a:off x="6216206" y="4378065"/>
            <a:ext cx="723900" cy="914400"/>
            <a:chOff x="2868" y="104"/>
            <a:chExt cx="2175" cy="2640"/>
          </a:xfrm>
        </p:grpSpPr>
        <p:graphicFrame>
          <p:nvGraphicFramePr>
            <p:cNvPr id="66" name="Object 14">
              <a:extLst>
                <a:ext uri="{FF2B5EF4-FFF2-40B4-BE49-F238E27FC236}">
                  <a16:creationId xmlns="" xmlns:a16="http://schemas.microsoft.com/office/drawing/2014/main" id="{F32F4930-260B-49CC-A9A7-3E7EEF9C5DA4}"/>
                </a:ext>
              </a:extLst>
            </p:cNvPr>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9026" name="VISIO" r:id="rId27" imgW="5076360" imgH="6156360" progId="">
                    <p:embed/>
                  </p:oleObj>
                </mc:Choice>
                <mc:Fallback>
                  <p:oleObj name="VISIO" r:id="rId27" imgW="5076360" imgH="615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 name="Object 15">
              <a:extLst>
                <a:ext uri="{FF2B5EF4-FFF2-40B4-BE49-F238E27FC236}">
                  <a16:creationId xmlns="" xmlns:a16="http://schemas.microsoft.com/office/drawing/2014/main" id="{ACCFC625-88FD-4F8D-B779-8069A8EF7839}"/>
                </a:ext>
              </a:extLst>
            </p:cNvPr>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9027" name="VISIO" r:id="rId28" imgW="720000" imgH="5760000" progId="">
                    <p:embed/>
                  </p:oleObj>
                </mc:Choice>
                <mc:Fallback>
                  <p:oleObj name="VISIO" r:id="rId28" imgW="720000" imgH="576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 name="Object 16">
              <a:extLst>
                <a:ext uri="{FF2B5EF4-FFF2-40B4-BE49-F238E27FC236}">
                  <a16:creationId xmlns="" xmlns:a16="http://schemas.microsoft.com/office/drawing/2014/main" id="{DE4A79F3-19A4-48F9-8948-454F0522F92A}"/>
                </a:ext>
              </a:extLst>
            </p:cNvPr>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9028" name="VISIO" r:id="rId29" imgW="720000" imgH="5760000" progId="">
                    <p:embed/>
                  </p:oleObj>
                </mc:Choice>
                <mc:Fallback>
                  <p:oleObj name="VISIO" r:id="rId29" imgW="720000" imgH="576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 name="Object 17">
              <a:extLst>
                <a:ext uri="{FF2B5EF4-FFF2-40B4-BE49-F238E27FC236}">
                  <a16:creationId xmlns="" xmlns:a16="http://schemas.microsoft.com/office/drawing/2014/main" id="{8390B69E-D451-449A-A974-B2170674E04E}"/>
                </a:ext>
              </a:extLst>
            </p:cNvPr>
            <p:cNvGraphicFramePr>
              <a:graphicFrameLocks noChangeAspect="1"/>
            </p:cNvGraphicFramePr>
            <p:nvPr>
              <p:extLst>
                <p:ext uri="{D42A27DB-BD31-4B8C-83A1-F6EECF244321}">
                  <p14:modId xmlns:p14="http://schemas.microsoft.com/office/powerpoint/2010/main" val="1403520399"/>
                </p:ext>
              </p:extLst>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9029" name="VISIO" r:id="rId30" imgW="720000" imgH="5760000" progId="">
                    <p:embed/>
                  </p:oleObj>
                </mc:Choice>
                <mc:Fallback>
                  <p:oleObj name="VISIO" r:id="rId30" imgW="720000" imgH="5760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0" name="Picture 18">
              <a:extLst>
                <a:ext uri="{FF2B5EF4-FFF2-40B4-BE49-F238E27FC236}">
                  <a16:creationId xmlns="" xmlns:a16="http://schemas.microsoft.com/office/drawing/2014/main" id="{B2D19643-50BE-4BCB-B4A0-1A9A70D2A4E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19">
              <a:extLst>
                <a:ext uri="{FF2B5EF4-FFF2-40B4-BE49-F238E27FC236}">
                  <a16:creationId xmlns="" xmlns:a16="http://schemas.microsoft.com/office/drawing/2014/main" id="{61DD2407-8409-469D-8537-0B0CF7A5B85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 name="Line 11">
            <a:extLst>
              <a:ext uri="{FF2B5EF4-FFF2-40B4-BE49-F238E27FC236}">
                <a16:creationId xmlns="" xmlns:a16="http://schemas.microsoft.com/office/drawing/2014/main" id="{5176C609-89F8-45B3-9CCE-C14868BC25DA}"/>
              </a:ext>
            </a:extLst>
          </p:cNvPr>
          <p:cNvSpPr>
            <a:spLocks noChangeShapeType="1"/>
          </p:cNvSpPr>
          <p:nvPr/>
        </p:nvSpPr>
        <p:spPr bwMode="auto">
          <a:xfrm>
            <a:off x="7977214" y="4926142"/>
            <a:ext cx="0" cy="345728"/>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81" name="Line 10">
            <a:extLst>
              <a:ext uri="{FF2B5EF4-FFF2-40B4-BE49-F238E27FC236}">
                <a16:creationId xmlns="" xmlns:a16="http://schemas.microsoft.com/office/drawing/2014/main" id="{6A03A556-22D8-4312-A4BE-11FE7080B89B}"/>
              </a:ext>
            </a:extLst>
          </p:cNvPr>
          <p:cNvSpPr>
            <a:spLocks noChangeAspect="1" noChangeShapeType="1"/>
          </p:cNvSpPr>
          <p:nvPr/>
        </p:nvSpPr>
        <p:spPr bwMode="auto">
          <a:xfrm>
            <a:off x="6569183" y="4213531"/>
            <a:ext cx="1912386"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85" name="Line 11">
            <a:extLst>
              <a:ext uri="{FF2B5EF4-FFF2-40B4-BE49-F238E27FC236}">
                <a16:creationId xmlns="" xmlns:a16="http://schemas.microsoft.com/office/drawing/2014/main" id="{65564B25-22AB-4690-8299-1E3167DF59D3}"/>
              </a:ext>
            </a:extLst>
          </p:cNvPr>
          <p:cNvSpPr>
            <a:spLocks noChangeShapeType="1"/>
          </p:cNvSpPr>
          <p:nvPr/>
        </p:nvSpPr>
        <p:spPr bwMode="auto">
          <a:xfrm>
            <a:off x="8905312" y="4918154"/>
            <a:ext cx="0" cy="345728"/>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86" name="Line 11">
            <a:extLst>
              <a:ext uri="{FF2B5EF4-FFF2-40B4-BE49-F238E27FC236}">
                <a16:creationId xmlns="" xmlns:a16="http://schemas.microsoft.com/office/drawing/2014/main" id="{AAC8B6D4-6C0C-4C8A-82E6-1C0EA04A9E4A}"/>
              </a:ext>
            </a:extLst>
          </p:cNvPr>
          <p:cNvSpPr>
            <a:spLocks noChangeShapeType="1"/>
          </p:cNvSpPr>
          <p:nvPr/>
        </p:nvSpPr>
        <p:spPr bwMode="auto">
          <a:xfrm>
            <a:off x="8480620" y="4206614"/>
            <a:ext cx="0" cy="719527"/>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pic>
        <p:nvPicPr>
          <p:cNvPr id="83" name="Picture 82" descr="sub1.png">
            <a:extLst>
              <a:ext uri="{FF2B5EF4-FFF2-40B4-BE49-F238E27FC236}">
                <a16:creationId xmlns="" xmlns:a16="http://schemas.microsoft.com/office/drawing/2014/main" id="{6CCD622D-5956-48A3-8C54-E69BF920E1AC}"/>
              </a:ext>
            </a:extLst>
          </p:cNvPr>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8150099" y="4274577"/>
            <a:ext cx="662940"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 13">
            <a:extLst>
              <a:ext uri="{FF2B5EF4-FFF2-40B4-BE49-F238E27FC236}">
                <a16:creationId xmlns="" xmlns:a16="http://schemas.microsoft.com/office/drawing/2014/main" id="{44E008FE-84CD-47D9-BE35-CED675A6A5DB}"/>
              </a:ext>
            </a:extLst>
          </p:cNvPr>
          <p:cNvGrpSpPr>
            <a:grpSpLocks noChangeAspect="1"/>
          </p:cNvGrpSpPr>
          <p:nvPr/>
        </p:nvGrpSpPr>
        <p:grpSpPr bwMode="auto">
          <a:xfrm>
            <a:off x="8561192" y="5064694"/>
            <a:ext cx="723900" cy="914400"/>
            <a:chOff x="2868" y="104"/>
            <a:chExt cx="2175" cy="2640"/>
          </a:xfrm>
        </p:grpSpPr>
        <p:graphicFrame>
          <p:nvGraphicFramePr>
            <p:cNvPr id="58" name="Object 14">
              <a:extLst>
                <a:ext uri="{FF2B5EF4-FFF2-40B4-BE49-F238E27FC236}">
                  <a16:creationId xmlns="" xmlns:a16="http://schemas.microsoft.com/office/drawing/2014/main" id="{F723E55F-FCEB-447D-A369-2CC89BE965EE}"/>
                </a:ext>
              </a:extLst>
            </p:cNvPr>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9030" name="VISIO" r:id="rId32" imgW="5076360" imgH="6156360" progId="">
                    <p:embed/>
                  </p:oleObj>
                </mc:Choice>
                <mc:Fallback>
                  <p:oleObj name="VISIO" r:id="rId32" imgW="5076360" imgH="615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 name="Object 15">
              <a:extLst>
                <a:ext uri="{FF2B5EF4-FFF2-40B4-BE49-F238E27FC236}">
                  <a16:creationId xmlns="" xmlns:a16="http://schemas.microsoft.com/office/drawing/2014/main" id="{F34B94EA-4B25-4B17-AF30-A8B046F52397}"/>
                </a:ext>
              </a:extLst>
            </p:cNvPr>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9031" name="VISIO" r:id="rId33" imgW="720000" imgH="5760000" progId="">
                    <p:embed/>
                  </p:oleObj>
                </mc:Choice>
                <mc:Fallback>
                  <p:oleObj name="VISIO" r:id="rId33" imgW="720000" imgH="576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16">
              <a:extLst>
                <a:ext uri="{FF2B5EF4-FFF2-40B4-BE49-F238E27FC236}">
                  <a16:creationId xmlns="" xmlns:a16="http://schemas.microsoft.com/office/drawing/2014/main" id="{FBF08171-9E5C-49BD-9C38-A3A41BF68B7A}"/>
                </a:ext>
              </a:extLst>
            </p:cNvPr>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9032" name="VISIO" r:id="rId34" imgW="720000" imgH="5760000" progId="">
                    <p:embed/>
                  </p:oleObj>
                </mc:Choice>
                <mc:Fallback>
                  <p:oleObj name="VISIO" r:id="rId34" imgW="720000" imgH="576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 name="Object 17">
              <a:extLst>
                <a:ext uri="{FF2B5EF4-FFF2-40B4-BE49-F238E27FC236}">
                  <a16:creationId xmlns="" xmlns:a16="http://schemas.microsoft.com/office/drawing/2014/main" id="{C687F32E-9856-4824-8A0A-F7DC13F7615B}"/>
                </a:ext>
              </a:extLst>
            </p:cNvPr>
            <p:cNvGraphicFramePr>
              <a:graphicFrameLocks noChangeAspect="1"/>
            </p:cNvGraphicFramePr>
            <p:nvPr>
              <p:extLst>
                <p:ext uri="{D42A27DB-BD31-4B8C-83A1-F6EECF244321}">
                  <p14:modId xmlns:p14="http://schemas.microsoft.com/office/powerpoint/2010/main" val="3558803723"/>
                </p:ext>
              </p:extLst>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9033" name="VISIO" r:id="rId35" imgW="720000" imgH="5760000" progId="">
                    <p:embed/>
                  </p:oleObj>
                </mc:Choice>
                <mc:Fallback>
                  <p:oleObj name="VISIO" r:id="rId35" imgW="720000" imgH="5760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2" name="Picture 18">
              <a:extLst>
                <a:ext uri="{FF2B5EF4-FFF2-40B4-BE49-F238E27FC236}">
                  <a16:creationId xmlns="" xmlns:a16="http://schemas.microsoft.com/office/drawing/2014/main" id="{7FC50ED1-3BCD-4B31-91A6-2C57472908E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9">
              <a:extLst>
                <a:ext uri="{FF2B5EF4-FFF2-40B4-BE49-F238E27FC236}">
                  <a16:creationId xmlns="" xmlns:a16="http://schemas.microsoft.com/office/drawing/2014/main" id="{278A39BA-1358-4AE3-840B-22F8320292F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2" name="Group 13">
            <a:extLst>
              <a:ext uri="{FF2B5EF4-FFF2-40B4-BE49-F238E27FC236}">
                <a16:creationId xmlns="" xmlns:a16="http://schemas.microsoft.com/office/drawing/2014/main" id="{DC541C9F-67C7-42EA-B518-F9EC640ED102}"/>
              </a:ext>
            </a:extLst>
          </p:cNvPr>
          <p:cNvGrpSpPr>
            <a:grpSpLocks noChangeAspect="1"/>
          </p:cNvGrpSpPr>
          <p:nvPr/>
        </p:nvGrpSpPr>
        <p:grpSpPr bwMode="auto">
          <a:xfrm>
            <a:off x="7611863" y="5061923"/>
            <a:ext cx="723900" cy="914400"/>
            <a:chOff x="2868" y="104"/>
            <a:chExt cx="2175" cy="2640"/>
          </a:xfrm>
        </p:grpSpPr>
        <p:graphicFrame>
          <p:nvGraphicFramePr>
            <p:cNvPr id="73" name="Object 14">
              <a:extLst>
                <a:ext uri="{FF2B5EF4-FFF2-40B4-BE49-F238E27FC236}">
                  <a16:creationId xmlns="" xmlns:a16="http://schemas.microsoft.com/office/drawing/2014/main" id="{04994AE7-ABD9-4C60-8C1B-913CE63ACC4B}"/>
                </a:ext>
              </a:extLst>
            </p:cNvPr>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9034" name="VISIO" r:id="rId36" imgW="5076360" imgH="6156360" progId="">
                    <p:embed/>
                  </p:oleObj>
                </mc:Choice>
                <mc:Fallback>
                  <p:oleObj name="VISIO" r:id="rId36" imgW="5076360" imgH="615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 name="Object 15">
              <a:extLst>
                <a:ext uri="{FF2B5EF4-FFF2-40B4-BE49-F238E27FC236}">
                  <a16:creationId xmlns="" xmlns:a16="http://schemas.microsoft.com/office/drawing/2014/main" id="{FC306BE4-7F78-4961-B804-32E3FB891FC0}"/>
                </a:ext>
              </a:extLst>
            </p:cNvPr>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9035" name="VISIO" r:id="rId37" imgW="720000" imgH="5760000" progId="">
                    <p:embed/>
                  </p:oleObj>
                </mc:Choice>
                <mc:Fallback>
                  <p:oleObj name="VISIO" r:id="rId37" imgW="720000" imgH="576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 name="Object 16">
              <a:extLst>
                <a:ext uri="{FF2B5EF4-FFF2-40B4-BE49-F238E27FC236}">
                  <a16:creationId xmlns="" xmlns:a16="http://schemas.microsoft.com/office/drawing/2014/main" id="{8D7A2CC9-E25C-47D6-82BF-057D4FE77B42}"/>
                </a:ext>
              </a:extLst>
            </p:cNvPr>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9036" name="VISIO" r:id="rId38" imgW="720000" imgH="5760000" progId="">
                    <p:embed/>
                  </p:oleObj>
                </mc:Choice>
                <mc:Fallback>
                  <p:oleObj name="VISIO" r:id="rId38" imgW="720000" imgH="576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 name="Object 17">
              <a:extLst>
                <a:ext uri="{FF2B5EF4-FFF2-40B4-BE49-F238E27FC236}">
                  <a16:creationId xmlns="" xmlns:a16="http://schemas.microsoft.com/office/drawing/2014/main" id="{62846B9E-9E73-47B9-981C-830781E6486F}"/>
                </a:ext>
              </a:extLst>
            </p:cNvPr>
            <p:cNvGraphicFramePr>
              <a:graphicFrameLocks noChangeAspect="1"/>
            </p:cNvGraphicFramePr>
            <p:nvPr>
              <p:extLst>
                <p:ext uri="{D42A27DB-BD31-4B8C-83A1-F6EECF244321}">
                  <p14:modId xmlns:p14="http://schemas.microsoft.com/office/powerpoint/2010/main" val="3090225010"/>
                </p:ext>
              </p:extLst>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9037" name="VISIO" r:id="rId39" imgW="720000" imgH="5760000" progId="">
                    <p:embed/>
                  </p:oleObj>
                </mc:Choice>
                <mc:Fallback>
                  <p:oleObj name="VISIO" r:id="rId39" imgW="720000" imgH="5760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7" name="Picture 18">
              <a:extLst>
                <a:ext uri="{FF2B5EF4-FFF2-40B4-BE49-F238E27FC236}">
                  <a16:creationId xmlns="" xmlns:a16="http://schemas.microsoft.com/office/drawing/2014/main" id="{47F06E77-9F56-4CA8-BE46-EFA5BD1BAE5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9">
              <a:extLst>
                <a:ext uri="{FF2B5EF4-FFF2-40B4-BE49-F238E27FC236}">
                  <a16:creationId xmlns="" xmlns:a16="http://schemas.microsoft.com/office/drawing/2014/main" id="{2D719F60-9128-4299-9A9B-DF5886753DC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 name="TextBox 86">
            <a:extLst>
              <a:ext uri="{FF2B5EF4-FFF2-40B4-BE49-F238E27FC236}">
                <a16:creationId xmlns="" xmlns:a16="http://schemas.microsoft.com/office/drawing/2014/main" id="{680291E4-8E2C-45C0-BB18-9342B38FE798}"/>
              </a:ext>
            </a:extLst>
          </p:cNvPr>
          <p:cNvSpPr txBox="1"/>
          <p:nvPr/>
        </p:nvSpPr>
        <p:spPr>
          <a:xfrm>
            <a:off x="8543281" y="2101388"/>
            <a:ext cx="2940998" cy="369332"/>
          </a:xfrm>
          <a:prstGeom prst="rect">
            <a:avLst/>
          </a:prstGeom>
          <a:noFill/>
        </p:spPr>
        <p:txBody>
          <a:bodyPr wrap="none" rtlCol="0">
            <a:spAutoFit/>
          </a:bodyPr>
          <a:lstStyle/>
          <a:p>
            <a:r>
              <a:rPr lang="en-US" dirty="0" smtClean="0"/>
              <a:t>Multiple Controlling Stations</a:t>
            </a:r>
            <a:endParaRPr lang="en-US" dirty="0"/>
          </a:p>
        </p:txBody>
      </p:sp>
      <p:sp>
        <p:nvSpPr>
          <p:cNvPr id="101" name="Line 11">
            <a:extLst>
              <a:ext uri="{FF2B5EF4-FFF2-40B4-BE49-F238E27FC236}">
                <a16:creationId xmlns="" xmlns:a16="http://schemas.microsoft.com/office/drawing/2014/main" id="{80B5368F-0D02-4097-8867-0783512A17D0}"/>
              </a:ext>
            </a:extLst>
          </p:cNvPr>
          <p:cNvSpPr>
            <a:spLocks noChangeShapeType="1"/>
          </p:cNvSpPr>
          <p:nvPr/>
        </p:nvSpPr>
        <p:spPr bwMode="auto">
          <a:xfrm>
            <a:off x="7124707" y="1869674"/>
            <a:ext cx="0" cy="832761"/>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102" name="Line 10">
            <a:extLst>
              <a:ext uri="{FF2B5EF4-FFF2-40B4-BE49-F238E27FC236}">
                <a16:creationId xmlns="" xmlns:a16="http://schemas.microsoft.com/office/drawing/2014/main" id="{01053690-40DA-4EE2-B071-720C4E61E877}"/>
              </a:ext>
            </a:extLst>
          </p:cNvPr>
          <p:cNvSpPr>
            <a:spLocks noChangeAspect="1" noChangeShapeType="1"/>
          </p:cNvSpPr>
          <p:nvPr/>
        </p:nvSpPr>
        <p:spPr bwMode="auto">
          <a:xfrm flipH="1">
            <a:off x="6211042" y="1867768"/>
            <a:ext cx="913665"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88" name="Group 87">
            <a:extLst>
              <a:ext uri="{FF2B5EF4-FFF2-40B4-BE49-F238E27FC236}">
                <a16:creationId xmlns="" xmlns:a16="http://schemas.microsoft.com/office/drawing/2014/main" id="{2CBE8B44-685B-4B67-8E25-77A4BFEABFE5}"/>
              </a:ext>
            </a:extLst>
          </p:cNvPr>
          <p:cNvGrpSpPr>
            <a:grpSpLocks noChangeAspect="1"/>
          </p:cNvGrpSpPr>
          <p:nvPr/>
        </p:nvGrpSpPr>
        <p:grpSpPr bwMode="auto">
          <a:xfrm>
            <a:off x="5538225" y="1442855"/>
            <a:ext cx="1106333" cy="870060"/>
            <a:chOff x="4623" y="162"/>
            <a:chExt cx="811" cy="547"/>
          </a:xfrm>
        </p:grpSpPr>
        <p:pic>
          <p:nvPicPr>
            <p:cNvPr id="89" name="Picture 8">
              <a:extLst>
                <a:ext uri="{FF2B5EF4-FFF2-40B4-BE49-F238E27FC236}">
                  <a16:creationId xmlns="" xmlns:a16="http://schemas.microsoft.com/office/drawing/2014/main" id="{ACB987BA-30C7-449A-82F9-64FE0802EAE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3" y="162"/>
              <a:ext cx="811"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0" name="Picture 9" descr="EMED">
              <a:extLst>
                <a:ext uri="{FF2B5EF4-FFF2-40B4-BE49-F238E27FC236}">
                  <a16:creationId xmlns="" xmlns:a16="http://schemas.microsoft.com/office/drawing/2014/main" id="{6CA867A8-EEA0-4270-9651-08E44D8E16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5" y="243"/>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 name="Line 10">
            <a:extLst>
              <a:ext uri="{FF2B5EF4-FFF2-40B4-BE49-F238E27FC236}">
                <a16:creationId xmlns="" xmlns:a16="http://schemas.microsoft.com/office/drawing/2014/main" id="{D78D6F77-95A7-4D7E-B0EA-06D1788B4194}"/>
              </a:ext>
            </a:extLst>
          </p:cNvPr>
          <p:cNvSpPr>
            <a:spLocks noChangeAspect="1" noChangeShapeType="1"/>
          </p:cNvSpPr>
          <p:nvPr/>
        </p:nvSpPr>
        <p:spPr bwMode="auto">
          <a:xfrm flipH="1">
            <a:off x="6237645" y="2702435"/>
            <a:ext cx="913665"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91" name="Group 90">
            <a:extLst>
              <a:ext uri="{FF2B5EF4-FFF2-40B4-BE49-F238E27FC236}">
                <a16:creationId xmlns="" xmlns:a16="http://schemas.microsoft.com/office/drawing/2014/main" id="{FB8FDE50-C805-4524-9A53-A3699006D5DE}"/>
              </a:ext>
            </a:extLst>
          </p:cNvPr>
          <p:cNvGrpSpPr>
            <a:grpSpLocks noChangeAspect="1"/>
          </p:cNvGrpSpPr>
          <p:nvPr/>
        </p:nvGrpSpPr>
        <p:grpSpPr bwMode="auto">
          <a:xfrm>
            <a:off x="5543172" y="2391554"/>
            <a:ext cx="1106333" cy="870060"/>
            <a:chOff x="4623" y="162"/>
            <a:chExt cx="811" cy="547"/>
          </a:xfrm>
        </p:grpSpPr>
        <p:pic>
          <p:nvPicPr>
            <p:cNvPr id="92" name="Picture 8">
              <a:extLst>
                <a:ext uri="{FF2B5EF4-FFF2-40B4-BE49-F238E27FC236}">
                  <a16:creationId xmlns="" xmlns:a16="http://schemas.microsoft.com/office/drawing/2014/main" id="{57A3E3C8-0F2F-4736-A4BF-6255269F34B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3" y="162"/>
              <a:ext cx="811"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3" name="Picture 9" descr="EMED">
              <a:extLst>
                <a:ext uri="{FF2B5EF4-FFF2-40B4-BE49-F238E27FC236}">
                  <a16:creationId xmlns="" xmlns:a16="http://schemas.microsoft.com/office/drawing/2014/main" id="{6C0E1251-AA67-4C75-8731-AA3179287E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5" y="243"/>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4" name="Line 10">
            <a:extLst>
              <a:ext uri="{FF2B5EF4-FFF2-40B4-BE49-F238E27FC236}">
                <a16:creationId xmlns="" xmlns:a16="http://schemas.microsoft.com/office/drawing/2014/main" id="{F5ECB019-8BEC-48C6-865A-520DA64C464C}"/>
              </a:ext>
            </a:extLst>
          </p:cNvPr>
          <p:cNvSpPr>
            <a:spLocks noChangeAspect="1" noChangeShapeType="1"/>
          </p:cNvSpPr>
          <p:nvPr/>
        </p:nvSpPr>
        <p:spPr bwMode="auto">
          <a:xfrm flipH="1">
            <a:off x="7124707" y="2312915"/>
            <a:ext cx="913665" cy="0"/>
          </a:xfrm>
          <a:prstGeom prst="line">
            <a:avLst/>
          </a:prstGeom>
          <a:noFill/>
          <a:ln w="158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nvGrpSpPr>
          <p:cNvPr id="94" name="Group 13">
            <a:extLst>
              <a:ext uri="{FF2B5EF4-FFF2-40B4-BE49-F238E27FC236}">
                <a16:creationId xmlns="" xmlns:a16="http://schemas.microsoft.com/office/drawing/2014/main" id="{C61BCFF3-57BD-4644-912F-8A605878124B}"/>
              </a:ext>
            </a:extLst>
          </p:cNvPr>
          <p:cNvGrpSpPr>
            <a:grpSpLocks noChangeAspect="1"/>
          </p:cNvGrpSpPr>
          <p:nvPr/>
        </p:nvGrpSpPr>
        <p:grpSpPr bwMode="auto">
          <a:xfrm>
            <a:off x="7455404" y="1869675"/>
            <a:ext cx="723900" cy="914400"/>
            <a:chOff x="2868" y="104"/>
            <a:chExt cx="2175" cy="2640"/>
          </a:xfrm>
        </p:grpSpPr>
        <p:graphicFrame>
          <p:nvGraphicFramePr>
            <p:cNvPr id="95" name="Object 14">
              <a:extLst>
                <a:ext uri="{FF2B5EF4-FFF2-40B4-BE49-F238E27FC236}">
                  <a16:creationId xmlns="" xmlns:a16="http://schemas.microsoft.com/office/drawing/2014/main" id="{EC8DEBBB-E8FC-4ED6-AB77-9C7BBC115D1E}"/>
                </a:ext>
              </a:extLst>
            </p:cNvPr>
            <p:cNvGraphicFramePr>
              <a:graphicFrameLocks noChangeAspect="1"/>
            </p:cNvGraphicFramePr>
            <p:nvPr/>
          </p:nvGraphicFramePr>
          <p:xfrm>
            <a:off x="2868" y="104"/>
            <a:ext cx="2175" cy="2640"/>
          </p:xfrm>
          <a:graphic>
            <a:graphicData uri="http://schemas.openxmlformats.org/presentationml/2006/ole">
              <mc:AlternateContent xmlns:mc="http://schemas.openxmlformats.org/markup-compatibility/2006">
                <mc:Choice xmlns:v="urn:schemas-microsoft-com:vml" Requires="v">
                  <p:oleObj spid="_x0000_s19038" name="VISIO" r:id="rId40" imgW="5076360" imgH="6156360" progId="">
                    <p:embed/>
                  </p:oleObj>
                </mc:Choice>
                <mc:Fallback>
                  <p:oleObj name="VISIO" r:id="rId40" imgW="5076360" imgH="615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04"/>
                          <a:ext cx="2175" cy="264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 name="Object 15">
              <a:extLst>
                <a:ext uri="{FF2B5EF4-FFF2-40B4-BE49-F238E27FC236}">
                  <a16:creationId xmlns="" xmlns:a16="http://schemas.microsoft.com/office/drawing/2014/main" id="{59F65746-D566-465E-9971-A691751B2E80}"/>
                </a:ext>
              </a:extLst>
            </p:cNvPr>
            <p:cNvGraphicFramePr>
              <a:graphicFrameLocks noChangeAspect="1"/>
            </p:cNvGraphicFramePr>
            <p:nvPr/>
          </p:nvGraphicFramePr>
          <p:xfrm flipH="1">
            <a:off x="4576" y="192"/>
            <a:ext cx="305" cy="2448"/>
          </p:xfrm>
          <a:graphic>
            <a:graphicData uri="http://schemas.openxmlformats.org/presentationml/2006/ole">
              <mc:AlternateContent xmlns:mc="http://schemas.openxmlformats.org/markup-compatibility/2006">
                <mc:Choice xmlns:v="urn:schemas-microsoft-com:vml" Requires="v">
                  <p:oleObj spid="_x0000_s19039" name="VISIO" r:id="rId41" imgW="720000" imgH="5760000" progId="">
                    <p:embed/>
                  </p:oleObj>
                </mc:Choice>
                <mc:Fallback>
                  <p:oleObj name="VISIO" r:id="rId41" imgW="720000" imgH="57600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76"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 name="Object 16">
              <a:extLst>
                <a:ext uri="{FF2B5EF4-FFF2-40B4-BE49-F238E27FC236}">
                  <a16:creationId xmlns="" xmlns:a16="http://schemas.microsoft.com/office/drawing/2014/main" id="{A4BF6198-A14D-455F-A6D2-1CF6AF0CE1F1}"/>
                </a:ext>
              </a:extLst>
            </p:cNvPr>
            <p:cNvGraphicFramePr>
              <a:graphicFrameLocks noChangeAspect="1"/>
            </p:cNvGraphicFramePr>
            <p:nvPr/>
          </p:nvGraphicFramePr>
          <p:xfrm>
            <a:off x="4272" y="192"/>
            <a:ext cx="305" cy="2448"/>
          </p:xfrm>
          <a:graphic>
            <a:graphicData uri="http://schemas.openxmlformats.org/presentationml/2006/ole">
              <mc:AlternateContent xmlns:mc="http://schemas.openxmlformats.org/markup-compatibility/2006">
                <mc:Choice xmlns:v="urn:schemas-microsoft-com:vml" Requires="v">
                  <p:oleObj spid="_x0000_s19040" name="VISIO" r:id="rId42" imgW="720000" imgH="5760000" progId="">
                    <p:embed/>
                  </p:oleObj>
                </mc:Choice>
                <mc:Fallback>
                  <p:oleObj name="VISIO" r:id="rId42" imgW="720000" imgH="576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 name="Object 17">
              <a:extLst>
                <a:ext uri="{FF2B5EF4-FFF2-40B4-BE49-F238E27FC236}">
                  <a16:creationId xmlns="" xmlns:a16="http://schemas.microsoft.com/office/drawing/2014/main" id="{D6D6FC84-D331-4756-80AE-51A123C9B64E}"/>
                </a:ext>
              </a:extLst>
            </p:cNvPr>
            <p:cNvGraphicFramePr>
              <a:graphicFrameLocks noChangeAspect="1"/>
            </p:cNvGraphicFramePr>
            <p:nvPr>
              <p:extLst>
                <p:ext uri="{D42A27DB-BD31-4B8C-83A1-F6EECF244321}">
                  <p14:modId xmlns:p14="http://schemas.microsoft.com/office/powerpoint/2010/main" val="4087701431"/>
                </p:ext>
              </p:extLst>
            </p:nvPr>
          </p:nvGraphicFramePr>
          <p:xfrm>
            <a:off x="3968" y="192"/>
            <a:ext cx="305" cy="2448"/>
          </p:xfrm>
          <a:graphic>
            <a:graphicData uri="http://schemas.openxmlformats.org/presentationml/2006/ole">
              <mc:AlternateContent xmlns:mc="http://schemas.openxmlformats.org/markup-compatibility/2006">
                <mc:Choice xmlns:v="urn:schemas-microsoft-com:vml" Requires="v">
                  <p:oleObj spid="_x0000_s19041" name="VISIO" r:id="rId43" imgW="720000" imgH="5760000" progId="">
                    <p:embed/>
                  </p:oleObj>
                </mc:Choice>
                <mc:Fallback>
                  <p:oleObj name="VISIO" r:id="rId43" imgW="720000" imgH="5760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8" y="192"/>
                          <a:ext cx="305" cy="2448"/>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9" name="Picture 18">
              <a:extLst>
                <a:ext uri="{FF2B5EF4-FFF2-40B4-BE49-F238E27FC236}">
                  <a16:creationId xmlns="" xmlns:a16="http://schemas.microsoft.com/office/drawing/2014/main" id="{C0B21212-6249-40B7-94DB-6325FEA6176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40" y="188"/>
              <a:ext cx="315"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9">
              <a:extLst>
                <a:ext uri="{FF2B5EF4-FFF2-40B4-BE49-F238E27FC236}">
                  <a16:creationId xmlns="" xmlns:a16="http://schemas.microsoft.com/office/drawing/2014/main" id="{36591926-BA46-450F-B9D0-491C3AFBD9E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4" y="188"/>
              <a:ext cx="314" cy="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a:extLst>
              <a:ext uri="{FF2B5EF4-FFF2-40B4-BE49-F238E27FC236}">
                <a16:creationId xmlns="" xmlns:a16="http://schemas.microsoft.com/office/drawing/2014/main" id="{C0664A2B-3FFC-4C0D-AB01-51B2328F17C5}"/>
              </a:ext>
            </a:extLst>
          </p:cNvPr>
          <p:cNvGrpSpPr>
            <a:grpSpLocks noChangeAspect="1"/>
          </p:cNvGrpSpPr>
          <p:nvPr/>
        </p:nvGrpSpPr>
        <p:grpSpPr bwMode="auto">
          <a:xfrm>
            <a:off x="2483928" y="3576433"/>
            <a:ext cx="1106333" cy="870060"/>
            <a:chOff x="4623" y="162"/>
            <a:chExt cx="811" cy="547"/>
          </a:xfrm>
        </p:grpSpPr>
        <p:pic>
          <p:nvPicPr>
            <p:cNvPr id="34" name="Picture 8">
              <a:extLst>
                <a:ext uri="{FF2B5EF4-FFF2-40B4-BE49-F238E27FC236}">
                  <a16:creationId xmlns="" xmlns:a16="http://schemas.microsoft.com/office/drawing/2014/main" id="{8B1B3573-7845-4DF7-9D11-E291B7B0DFB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3" y="162"/>
              <a:ext cx="811"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 name="Picture 9" descr="EMED">
              <a:extLst>
                <a:ext uri="{FF2B5EF4-FFF2-40B4-BE49-F238E27FC236}">
                  <a16:creationId xmlns="" xmlns:a16="http://schemas.microsoft.com/office/drawing/2014/main" id="{883CA976-DBE5-4BB6-9F41-1B99974341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4" y="246"/>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51">
            <a:extLst>
              <a:ext uri="{FF2B5EF4-FFF2-40B4-BE49-F238E27FC236}">
                <a16:creationId xmlns="" xmlns:a16="http://schemas.microsoft.com/office/drawing/2014/main" id="{E8B76834-1550-4F6E-A097-28E679F4DC9B}"/>
              </a:ext>
            </a:extLst>
          </p:cNvPr>
          <p:cNvGrpSpPr>
            <a:grpSpLocks noChangeAspect="1"/>
          </p:cNvGrpSpPr>
          <p:nvPr/>
        </p:nvGrpSpPr>
        <p:grpSpPr bwMode="auto">
          <a:xfrm>
            <a:off x="6975186" y="3034228"/>
            <a:ext cx="1106333" cy="870060"/>
            <a:chOff x="4623" y="162"/>
            <a:chExt cx="811" cy="547"/>
          </a:xfrm>
        </p:grpSpPr>
        <p:pic>
          <p:nvPicPr>
            <p:cNvPr id="53" name="Picture 8">
              <a:extLst>
                <a:ext uri="{FF2B5EF4-FFF2-40B4-BE49-F238E27FC236}">
                  <a16:creationId xmlns="" xmlns:a16="http://schemas.microsoft.com/office/drawing/2014/main" id="{482328E2-AB5A-47B2-B568-70C7820272B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3" y="162"/>
              <a:ext cx="811"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4" name="Picture 9" descr="EMED">
              <a:extLst>
                <a:ext uri="{FF2B5EF4-FFF2-40B4-BE49-F238E27FC236}">
                  <a16:creationId xmlns="" xmlns:a16="http://schemas.microsoft.com/office/drawing/2014/main" id="{AC4A18D2-DE67-4214-833C-81252249CD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3" y="246"/>
              <a:ext cx="3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063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b="7040"/>
          <a:stretch>
            <a:fillRect/>
          </a:stretch>
        </p:blipFill>
        <p:spPr bwMode="auto">
          <a:xfrm>
            <a:off x="6460673" y="1613694"/>
            <a:ext cx="5148263"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36867" name="Rectangle 2"/>
          <p:cNvSpPr>
            <a:spLocks noChangeArrowheads="1"/>
          </p:cNvSpPr>
          <p:nvPr/>
        </p:nvSpPr>
        <p:spPr bwMode="auto">
          <a:xfrm>
            <a:off x="4953000" y="6553200"/>
            <a:ext cx="2362200" cy="304800"/>
          </a:xfrm>
          <a:prstGeom prst="rect">
            <a:avLst/>
          </a:prstGeom>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solidFill>
                <a:srgbClr val="000000"/>
              </a:solidFill>
            </a:endParaRPr>
          </a:p>
        </p:txBody>
      </p:sp>
      <p:sp>
        <p:nvSpPr>
          <p:cNvPr id="36868" name="Rectangle 3"/>
          <p:cNvSpPr>
            <a:spLocks noGrp="1"/>
          </p:cNvSpPr>
          <p:nvPr>
            <p:ph type="title"/>
          </p:nvPr>
        </p:nvSpPr>
        <p:spPr/>
        <p:txBody>
          <a:bodyPr/>
          <a:lstStyle/>
          <a:p>
            <a:r>
              <a:rPr lang="en-US" altLang="en-US" dirty="0"/>
              <a:t>DNP3 Data Model &amp; Data Types</a:t>
            </a:r>
          </a:p>
        </p:txBody>
      </p:sp>
      <p:sp>
        <p:nvSpPr>
          <p:cNvPr id="2" name="Content Placeholder 1">
            <a:extLst>
              <a:ext uri="{FF2B5EF4-FFF2-40B4-BE49-F238E27FC236}">
                <a16:creationId xmlns="" xmlns:a16="http://schemas.microsoft.com/office/drawing/2014/main" id="{F197B5DB-9048-4607-9AD9-CF8831FC46DC}"/>
              </a:ext>
            </a:extLst>
          </p:cNvPr>
          <p:cNvSpPr>
            <a:spLocks noGrp="1"/>
          </p:cNvSpPr>
          <p:nvPr>
            <p:ph idx="1"/>
          </p:nvPr>
        </p:nvSpPr>
        <p:spPr>
          <a:xfrm>
            <a:off x="630936" y="1801368"/>
            <a:ext cx="5465064" cy="4351338"/>
          </a:xfrm>
        </p:spPr>
        <p:txBody>
          <a:bodyPr>
            <a:normAutofit fontScale="92500" lnSpcReduction="20000"/>
          </a:bodyPr>
          <a:lstStyle/>
          <a:p>
            <a:r>
              <a:rPr lang="en-US" dirty="0"/>
              <a:t>DNP3 models data in terms of one-dimensional arrays of data per outstation:</a:t>
            </a:r>
          </a:p>
          <a:p>
            <a:pPr lvl="1"/>
            <a:r>
              <a:rPr lang="en-US" dirty="0"/>
              <a:t>Binary inputs &amp; outputs</a:t>
            </a:r>
          </a:p>
          <a:p>
            <a:pPr lvl="1"/>
            <a:r>
              <a:rPr lang="en-US" dirty="0"/>
              <a:t>Analog inputs &amp; outputs</a:t>
            </a:r>
          </a:p>
          <a:p>
            <a:pPr lvl="1"/>
            <a:r>
              <a:rPr lang="en-US" dirty="0"/>
              <a:t>Counter inputs (running &amp; frozen)</a:t>
            </a:r>
          </a:p>
          <a:p>
            <a:pPr lvl="1"/>
            <a:r>
              <a:rPr lang="en-US" dirty="0"/>
              <a:t>Blob (“string”) objects</a:t>
            </a:r>
          </a:p>
          <a:p>
            <a:pPr lvl="1"/>
            <a:r>
              <a:rPr lang="en-US" dirty="0"/>
              <a:t>Data sets (structures of data)</a:t>
            </a:r>
          </a:p>
          <a:p>
            <a:r>
              <a:rPr lang="en-US" dirty="0"/>
              <a:t>Data identified by</a:t>
            </a:r>
          </a:p>
          <a:p>
            <a:pPr lvl="1"/>
            <a:r>
              <a:rPr lang="en-US" dirty="0"/>
              <a:t>Outstation, data type &amp; index</a:t>
            </a:r>
          </a:p>
        </p:txBody>
      </p:sp>
      <p:sp>
        <p:nvSpPr>
          <p:cNvPr id="6" name="Slide Number Placeholder 4">
            <a:extLst>
              <a:ext uri="{FF2B5EF4-FFF2-40B4-BE49-F238E27FC236}">
                <a16:creationId xmlns="" xmlns:a16="http://schemas.microsoft.com/office/drawing/2014/main" id="{0AE25E14-E7F3-47AE-A00E-E7009D2EFD68}"/>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21</a:t>
            </a:fld>
            <a:endParaRPr lang="en-US" dirty="0"/>
          </a:p>
        </p:txBody>
      </p:sp>
      <p:sp>
        <p:nvSpPr>
          <p:cNvPr id="4" name="Rectangle 3"/>
          <p:cNvSpPr/>
          <p:nvPr/>
        </p:nvSpPr>
        <p:spPr>
          <a:xfrm>
            <a:off x="7993626" y="1678965"/>
            <a:ext cx="380507" cy="1002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7651463" y="1613694"/>
            <a:ext cx="1072730" cy="230832"/>
          </a:xfrm>
          <a:prstGeom prst="rect">
            <a:avLst/>
          </a:prstGeom>
          <a:noFill/>
        </p:spPr>
        <p:txBody>
          <a:bodyPr wrap="none" rtlCol="0">
            <a:spAutoFit/>
          </a:bodyPr>
          <a:lstStyle/>
          <a:p>
            <a:r>
              <a:rPr lang="en-AU" sz="900" dirty="0" smtClean="0">
                <a:latin typeface="Times New Roman" panose="02020603050405020304" pitchFamily="18" charset="0"/>
                <a:cs typeface="Times New Roman" panose="02020603050405020304" pitchFamily="18" charset="0"/>
              </a:rPr>
              <a:t>Controlling Station</a:t>
            </a:r>
            <a:endParaRPr lang="en-AU"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99273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293F594-1759-4516-B114-415B6349FC7E}"/>
              </a:ext>
            </a:extLst>
          </p:cNvPr>
          <p:cNvSpPr>
            <a:spLocks noGrp="1"/>
          </p:cNvSpPr>
          <p:nvPr>
            <p:ph type="title"/>
          </p:nvPr>
        </p:nvSpPr>
        <p:spPr/>
        <p:txBody>
          <a:bodyPr/>
          <a:lstStyle/>
          <a:p>
            <a:r>
              <a:rPr lang="en-US" dirty="0"/>
              <a:t>Data Identification</a:t>
            </a:r>
          </a:p>
        </p:txBody>
      </p:sp>
      <p:sp>
        <p:nvSpPr>
          <p:cNvPr id="6" name="Content Placeholder 5">
            <a:extLst>
              <a:ext uri="{FF2B5EF4-FFF2-40B4-BE49-F238E27FC236}">
                <a16:creationId xmlns="" xmlns:a16="http://schemas.microsoft.com/office/drawing/2014/main" id="{011F133B-A5B7-4B4E-B105-8D320899FC38}"/>
              </a:ext>
            </a:extLst>
          </p:cNvPr>
          <p:cNvSpPr>
            <a:spLocks noGrp="1"/>
          </p:cNvSpPr>
          <p:nvPr>
            <p:ph idx="1"/>
          </p:nvPr>
        </p:nvSpPr>
        <p:spPr/>
        <p:txBody>
          <a:bodyPr>
            <a:normAutofit fontScale="92500" lnSpcReduction="20000"/>
          </a:bodyPr>
          <a:lstStyle/>
          <a:p>
            <a:r>
              <a:rPr lang="en-US" dirty="0"/>
              <a:t>Each data object (e.g. an individual binary input) is called a “Point”</a:t>
            </a:r>
          </a:p>
          <a:p>
            <a:r>
              <a:rPr lang="en-US" dirty="0"/>
              <a:t>Data for each point has a value, quality and time of measurement</a:t>
            </a:r>
          </a:p>
          <a:p>
            <a:r>
              <a:rPr lang="en-US" dirty="0"/>
              <a:t>For each data type (binary input, analog input, etc.)</a:t>
            </a:r>
          </a:p>
          <a:p>
            <a:pPr lvl="1"/>
            <a:r>
              <a:rPr lang="en-US" dirty="0"/>
              <a:t>“Static” data reports the current state of the point</a:t>
            </a:r>
          </a:p>
          <a:p>
            <a:pPr lvl="2"/>
            <a:r>
              <a:rPr lang="en-US" dirty="0"/>
              <a:t>Static does not mean “unchanging”, it just refers to the current “state” of the point</a:t>
            </a:r>
          </a:p>
          <a:p>
            <a:pPr lvl="1"/>
            <a:r>
              <a:rPr lang="en-US" dirty="0"/>
              <a:t>“Event” data reports a change or an update of the state of the point</a:t>
            </a:r>
          </a:p>
          <a:p>
            <a:pPr lvl="2"/>
            <a:r>
              <a:rPr lang="en-US" dirty="0"/>
              <a:t>Events might or might not indicate a change of state</a:t>
            </a:r>
          </a:p>
          <a:p>
            <a:pPr lvl="2"/>
            <a:r>
              <a:rPr lang="en-US" dirty="0"/>
              <a:t>Events are sent for any reason the outstation determines is worth reporting</a:t>
            </a:r>
          </a:p>
          <a:p>
            <a:pPr lvl="3"/>
            <a:r>
              <a:rPr lang="en-US" dirty="0"/>
              <a:t>Change of value</a:t>
            </a:r>
          </a:p>
          <a:p>
            <a:pPr lvl="3"/>
            <a:r>
              <a:rPr lang="en-US" dirty="0"/>
              <a:t>Change of quality</a:t>
            </a:r>
          </a:p>
          <a:p>
            <a:pPr lvl="3"/>
            <a:r>
              <a:rPr lang="en-US" dirty="0"/>
              <a:t>Periodic update</a:t>
            </a:r>
          </a:p>
          <a:p>
            <a:pPr lvl="3"/>
            <a:r>
              <a:rPr lang="en-US" dirty="0"/>
              <a:t>Etc…</a:t>
            </a:r>
          </a:p>
        </p:txBody>
      </p:sp>
      <p:sp>
        <p:nvSpPr>
          <p:cNvPr id="4" name="Slide Number Placeholder 4">
            <a:extLst>
              <a:ext uri="{FF2B5EF4-FFF2-40B4-BE49-F238E27FC236}">
                <a16:creationId xmlns="" xmlns:a16="http://schemas.microsoft.com/office/drawing/2014/main" id="{4B967065-D141-4250-91A8-4EAD09E17A00}"/>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22</a:t>
            </a:fld>
            <a:endParaRPr lang="en-US" dirty="0"/>
          </a:p>
        </p:txBody>
      </p:sp>
    </p:spTree>
    <p:extLst>
      <p:ext uri="{BB962C8B-B14F-4D97-AF65-F5344CB8AC3E}">
        <p14:creationId xmlns:p14="http://schemas.microsoft.com/office/powerpoint/2010/main" val="2706014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293F594-1759-4516-B114-415B6349FC7E}"/>
              </a:ext>
            </a:extLst>
          </p:cNvPr>
          <p:cNvSpPr>
            <a:spLocks noGrp="1"/>
          </p:cNvSpPr>
          <p:nvPr>
            <p:ph type="title"/>
          </p:nvPr>
        </p:nvSpPr>
        <p:spPr/>
        <p:txBody>
          <a:bodyPr/>
          <a:lstStyle/>
          <a:p>
            <a:r>
              <a:rPr lang="en-US" dirty="0"/>
              <a:t>Data Identification</a:t>
            </a:r>
          </a:p>
        </p:txBody>
      </p:sp>
      <p:sp>
        <p:nvSpPr>
          <p:cNvPr id="6" name="Content Placeholder 5">
            <a:extLst>
              <a:ext uri="{FF2B5EF4-FFF2-40B4-BE49-F238E27FC236}">
                <a16:creationId xmlns="" xmlns:a16="http://schemas.microsoft.com/office/drawing/2014/main" id="{011F133B-A5B7-4B4E-B105-8D320899FC38}"/>
              </a:ext>
            </a:extLst>
          </p:cNvPr>
          <p:cNvSpPr>
            <a:spLocks noGrp="1"/>
          </p:cNvSpPr>
          <p:nvPr>
            <p:ph idx="1"/>
          </p:nvPr>
        </p:nvSpPr>
        <p:spPr/>
        <p:txBody>
          <a:bodyPr>
            <a:normAutofit lnSpcReduction="10000"/>
          </a:bodyPr>
          <a:lstStyle/>
          <a:p>
            <a:r>
              <a:rPr lang="en-US" dirty="0"/>
              <a:t>Static and event data in DNP3 messages are reported using different “Object Groups”</a:t>
            </a:r>
          </a:p>
          <a:p>
            <a:r>
              <a:rPr lang="en-US" dirty="0"/>
              <a:t>Each Object Group has an identifying object group number</a:t>
            </a:r>
          </a:p>
          <a:p>
            <a:pPr lvl="1"/>
            <a:r>
              <a:rPr lang="en-US" dirty="0"/>
              <a:t>E.g.: Binary input static data is reported in Object Group 1 &amp;</a:t>
            </a:r>
            <a:br>
              <a:rPr lang="en-US" dirty="0"/>
            </a:br>
            <a:r>
              <a:rPr lang="en-US" dirty="0"/>
              <a:t>         binary input event data is reported in Object Group 2</a:t>
            </a:r>
          </a:p>
          <a:p>
            <a:r>
              <a:rPr lang="en-US" dirty="0"/>
              <a:t>Object Groups indicate how to report data for each data type</a:t>
            </a:r>
          </a:p>
          <a:p>
            <a:r>
              <a:rPr lang="en-US" dirty="0"/>
              <a:t>The static and event object groups associated with a specific index of </a:t>
            </a:r>
            <a:r>
              <a:rPr lang="en-US" dirty="0" smtClean="0"/>
              <a:t>a </a:t>
            </a:r>
            <a:r>
              <a:rPr lang="en-US" dirty="0"/>
              <a:t>data type update the value of the same point of that type</a:t>
            </a:r>
          </a:p>
        </p:txBody>
      </p:sp>
      <p:sp>
        <p:nvSpPr>
          <p:cNvPr id="4" name="Slide Number Placeholder 4">
            <a:extLst>
              <a:ext uri="{FF2B5EF4-FFF2-40B4-BE49-F238E27FC236}">
                <a16:creationId xmlns="" xmlns:a16="http://schemas.microsoft.com/office/drawing/2014/main" id="{B31AFEA3-0A90-4248-98CB-C744D6945EFB}"/>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23</a:t>
            </a:fld>
            <a:endParaRPr lang="en-US" dirty="0"/>
          </a:p>
        </p:txBody>
      </p:sp>
    </p:spTree>
    <p:extLst>
      <p:ext uri="{BB962C8B-B14F-4D97-AF65-F5344CB8AC3E}">
        <p14:creationId xmlns:p14="http://schemas.microsoft.com/office/powerpoint/2010/main" val="2203979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b="7040"/>
          <a:stretch>
            <a:fillRect/>
          </a:stretch>
        </p:blipFill>
        <p:spPr bwMode="auto">
          <a:xfrm>
            <a:off x="6460673" y="1438883"/>
            <a:ext cx="5148263"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Rectangle 3"/>
          <p:cNvSpPr>
            <a:spLocks noGrp="1"/>
          </p:cNvSpPr>
          <p:nvPr>
            <p:ph type="title"/>
          </p:nvPr>
        </p:nvSpPr>
        <p:spPr/>
        <p:txBody>
          <a:bodyPr/>
          <a:lstStyle/>
          <a:p>
            <a:r>
              <a:rPr lang="en-US" altLang="en-US" dirty="0"/>
              <a:t>DNP3 Object Groups</a:t>
            </a:r>
          </a:p>
        </p:txBody>
      </p:sp>
      <p:sp>
        <p:nvSpPr>
          <p:cNvPr id="2" name="Content Placeholder 1">
            <a:extLst>
              <a:ext uri="{FF2B5EF4-FFF2-40B4-BE49-F238E27FC236}">
                <a16:creationId xmlns="" xmlns:a16="http://schemas.microsoft.com/office/drawing/2014/main" id="{F197B5DB-9048-4607-9AD9-CF8831FC46DC}"/>
              </a:ext>
            </a:extLst>
          </p:cNvPr>
          <p:cNvSpPr>
            <a:spLocks noGrp="1"/>
          </p:cNvSpPr>
          <p:nvPr>
            <p:ph idx="1"/>
          </p:nvPr>
        </p:nvSpPr>
        <p:spPr>
          <a:xfrm>
            <a:off x="630936" y="1801368"/>
            <a:ext cx="5944676" cy="4351338"/>
          </a:xfrm>
        </p:spPr>
        <p:txBody>
          <a:bodyPr>
            <a:normAutofit fontScale="85000" lnSpcReduction="10000"/>
          </a:bodyPr>
          <a:lstStyle/>
          <a:p>
            <a:r>
              <a:rPr lang="en-US" dirty="0"/>
              <a:t>For example:</a:t>
            </a:r>
          </a:p>
          <a:p>
            <a:pPr lvl="1"/>
            <a:r>
              <a:rPr lang="en-US" dirty="0"/>
              <a:t>Binary input static data for index 3 reports the current value of the 4</a:t>
            </a:r>
            <a:r>
              <a:rPr lang="en-US" baseline="30000" dirty="0"/>
              <a:t>th</a:t>
            </a:r>
            <a:r>
              <a:rPr lang="en-US" dirty="0"/>
              <a:t> binary input (indices start at 0)</a:t>
            </a:r>
          </a:p>
          <a:p>
            <a:pPr lvl="1"/>
            <a:r>
              <a:rPr lang="en-US" dirty="0"/>
              <a:t>Binary input event data for the same index updates the value of that same binary input</a:t>
            </a:r>
          </a:p>
          <a:p>
            <a:r>
              <a:rPr lang="en-US" dirty="0" smtClean="0"/>
              <a:t>Outstation event </a:t>
            </a:r>
            <a:r>
              <a:rPr lang="en-US" dirty="0"/>
              <a:t>data is stored </a:t>
            </a:r>
            <a:r>
              <a:rPr lang="en-US" dirty="0" smtClean="0"/>
              <a:t>in</a:t>
            </a:r>
            <a:br>
              <a:rPr lang="en-US" dirty="0" smtClean="0"/>
            </a:br>
            <a:r>
              <a:rPr lang="en-US" dirty="0" smtClean="0"/>
              <a:t>and reported </a:t>
            </a:r>
            <a:r>
              <a:rPr lang="en-US" dirty="0"/>
              <a:t>from an event buffer</a:t>
            </a:r>
          </a:p>
          <a:p>
            <a:pPr lvl="1"/>
            <a:r>
              <a:rPr lang="en-US" dirty="0"/>
              <a:t>When a timestamp is reported, it is the time of data or quality change or update</a:t>
            </a:r>
          </a:p>
        </p:txBody>
      </p:sp>
      <p:sp>
        <p:nvSpPr>
          <p:cNvPr id="8" name="Slide Number Placeholder 4">
            <a:extLst>
              <a:ext uri="{FF2B5EF4-FFF2-40B4-BE49-F238E27FC236}">
                <a16:creationId xmlns="" xmlns:a16="http://schemas.microsoft.com/office/drawing/2014/main" id="{CF02E351-D5AD-4116-8AD8-556450AB5679}"/>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24</a:t>
            </a:fld>
            <a:endParaRPr lang="en-US" dirty="0"/>
          </a:p>
        </p:txBody>
      </p:sp>
      <p:sp>
        <p:nvSpPr>
          <p:cNvPr id="3" name="Freeform: Shape 2">
            <a:extLst>
              <a:ext uri="{FF2B5EF4-FFF2-40B4-BE49-F238E27FC236}">
                <a16:creationId xmlns="" xmlns:a16="http://schemas.microsoft.com/office/drawing/2014/main" id="{F20F4032-034B-4E69-8BC0-59AB714F6031}"/>
              </a:ext>
            </a:extLst>
          </p:cNvPr>
          <p:cNvSpPr/>
          <p:nvPr/>
        </p:nvSpPr>
        <p:spPr>
          <a:xfrm>
            <a:off x="6892888" y="2736230"/>
            <a:ext cx="2647720" cy="2770358"/>
          </a:xfrm>
          <a:custGeom>
            <a:avLst/>
            <a:gdLst>
              <a:gd name="connsiteX0" fmla="*/ 2492828 w 2492828"/>
              <a:gd name="connsiteY0" fmla="*/ 0 h 1197829"/>
              <a:gd name="connsiteX1" fmla="*/ 1905000 w 2492828"/>
              <a:gd name="connsiteY1" fmla="*/ 1077686 h 1197829"/>
              <a:gd name="connsiteX2" fmla="*/ 359228 w 2492828"/>
              <a:gd name="connsiteY2" fmla="*/ 1088571 h 1197829"/>
              <a:gd name="connsiteX3" fmla="*/ 402771 w 2492828"/>
              <a:gd name="connsiteY3" fmla="*/ 337457 h 1197829"/>
              <a:gd name="connsiteX4" fmla="*/ 0 w 2492828"/>
              <a:gd name="connsiteY4" fmla="*/ 54429 h 1197829"/>
              <a:gd name="connsiteX5" fmla="*/ 0 w 2492828"/>
              <a:gd name="connsiteY5" fmla="*/ 54429 h 1197829"/>
              <a:gd name="connsiteX6" fmla="*/ 0 w 2492828"/>
              <a:gd name="connsiteY6" fmla="*/ 54429 h 1197829"/>
              <a:gd name="connsiteX0" fmla="*/ 2492828 w 2492828"/>
              <a:gd name="connsiteY0" fmla="*/ 0 h 1187250"/>
              <a:gd name="connsiteX1" fmla="*/ 2253342 w 2492828"/>
              <a:gd name="connsiteY1" fmla="*/ 163286 h 1187250"/>
              <a:gd name="connsiteX2" fmla="*/ 1905000 w 2492828"/>
              <a:gd name="connsiteY2" fmla="*/ 1077686 h 1187250"/>
              <a:gd name="connsiteX3" fmla="*/ 359228 w 2492828"/>
              <a:gd name="connsiteY3" fmla="*/ 1088571 h 1187250"/>
              <a:gd name="connsiteX4" fmla="*/ 402771 w 2492828"/>
              <a:gd name="connsiteY4" fmla="*/ 337457 h 1187250"/>
              <a:gd name="connsiteX5" fmla="*/ 0 w 2492828"/>
              <a:gd name="connsiteY5" fmla="*/ 54429 h 1187250"/>
              <a:gd name="connsiteX6" fmla="*/ 0 w 2492828"/>
              <a:gd name="connsiteY6" fmla="*/ 54429 h 1187250"/>
              <a:gd name="connsiteX7" fmla="*/ 0 w 2492828"/>
              <a:gd name="connsiteY7" fmla="*/ 54429 h 1187250"/>
              <a:gd name="connsiteX0" fmla="*/ 2492828 w 2492828"/>
              <a:gd name="connsiteY0" fmla="*/ 0 h 1193627"/>
              <a:gd name="connsiteX1" fmla="*/ 2253342 w 2492828"/>
              <a:gd name="connsiteY1" fmla="*/ 163286 h 1193627"/>
              <a:gd name="connsiteX2" fmla="*/ 1959428 w 2492828"/>
              <a:gd name="connsiteY2" fmla="*/ 1088572 h 1193627"/>
              <a:gd name="connsiteX3" fmla="*/ 359228 w 2492828"/>
              <a:gd name="connsiteY3" fmla="*/ 1088571 h 1193627"/>
              <a:gd name="connsiteX4" fmla="*/ 402771 w 2492828"/>
              <a:gd name="connsiteY4" fmla="*/ 337457 h 1193627"/>
              <a:gd name="connsiteX5" fmla="*/ 0 w 2492828"/>
              <a:gd name="connsiteY5" fmla="*/ 54429 h 1193627"/>
              <a:gd name="connsiteX6" fmla="*/ 0 w 2492828"/>
              <a:gd name="connsiteY6" fmla="*/ 54429 h 1193627"/>
              <a:gd name="connsiteX7" fmla="*/ 0 w 2492828"/>
              <a:gd name="connsiteY7" fmla="*/ 54429 h 1193627"/>
              <a:gd name="connsiteX0" fmla="*/ 2492828 w 2492828"/>
              <a:gd name="connsiteY0" fmla="*/ 0 h 1218685"/>
              <a:gd name="connsiteX1" fmla="*/ 2253342 w 2492828"/>
              <a:gd name="connsiteY1" fmla="*/ 163286 h 1218685"/>
              <a:gd name="connsiteX2" fmla="*/ 1959428 w 2492828"/>
              <a:gd name="connsiteY2" fmla="*/ 1088572 h 1218685"/>
              <a:gd name="connsiteX3" fmla="*/ 674914 w 2492828"/>
              <a:gd name="connsiteY3" fmla="*/ 1132114 h 1218685"/>
              <a:gd name="connsiteX4" fmla="*/ 402771 w 2492828"/>
              <a:gd name="connsiteY4" fmla="*/ 337457 h 1218685"/>
              <a:gd name="connsiteX5" fmla="*/ 0 w 2492828"/>
              <a:gd name="connsiteY5" fmla="*/ 54429 h 1218685"/>
              <a:gd name="connsiteX6" fmla="*/ 0 w 2492828"/>
              <a:gd name="connsiteY6" fmla="*/ 54429 h 1218685"/>
              <a:gd name="connsiteX7" fmla="*/ 0 w 2492828"/>
              <a:gd name="connsiteY7" fmla="*/ 54429 h 1218685"/>
              <a:gd name="connsiteX0" fmla="*/ 2492828 w 2492828"/>
              <a:gd name="connsiteY0" fmla="*/ 0 h 1223862"/>
              <a:gd name="connsiteX1" fmla="*/ 2253342 w 2492828"/>
              <a:gd name="connsiteY1" fmla="*/ 163286 h 1223862"/>
              <a:gd name="connsiteX2" fmla="*/ 1959428 w 2492828"/>
              <a:gd name="connsiteY2" fmla="*/ 1088572 h 1223862"/>
              <a:gd name="connsiteX3" fmla="*/ 674914 w 2492828"/>
              <a:gd name="connsiteY3" fmla="*/ 1132114 h 1223862"/>
              <a:gd name="connsiteX4" fmla="*/ 402771 w 2492828"/>
              <a:gd name="connsiteY4" fmla="*/ 261257 h 1223862"/>
              <a:gd name="connsiteX5" fmla="*/ 0 w 2492828"/>
              <a:gd name="connsiteY5" fmla="*/ 54429 h 1223862"/>
              <a:gd name="connsiteX6" fmla="*/ 0 w 2492828"/>
              <a:gd name="connsiteY6" fmla="*/ 54429 h 1223862"/>
              <a:gd name="connsiteX7" fmla="*/ 0 w 2492828"/>
              <a:gd name="connsiteY7" fmla="*/ 54429 h 1223862"/>
              <a:gd name="connsiteX0" fmla="*/ 2492828 w 2492828"/>
              <a:gd name="connsiteY0" fmla="*/ 2352 h 1226214"/>
              <a:gd name="connsiteX1" fmla="*/ 2253342 w 2492828"/>
              <a:gd name="connsiteY1" fmla="*/ 165638 h 1226214"/>
              <a:gd name="connsiteX2" fmla="*/ 1959428 w 2492828"/>
              <a:gd name="connsiteY2" fmla="*/ 1090924 h 1226214"/>
              <a:gd name="connsiteX3" fmla="*/ 674914 w 2492828"/>
              <a:gd name="connsiteY3" fmla="*/ 1134466 h 1226214"/>
              <a:gd name="connsiteX4" fmla="*/ 402771 w 2492828"/>
              <a:gd name="connsiteY4" fmla="*/ 263609 h 1226214"/>
              <a:gd name="connsiteX5" fmla="*/ 0 w 2492828"/>
              <a:gd name="connsiteY5" fmla="*/ 56781 h 1226214"/>
              <a:gd name="connsiteX6" fmla="*/ 0 w 2492828"/>
              <a:gd name="connsiteY6" fmla="*/ 56781 h 1226214"/>
              <a:gd name="connsiteX7" fmla="*/ 0 w 2492828"/>
              <a:gd name="connsiteY7" fmla="*/ 56781 h 1226214"/>
              <a:gd name="connsiteX0" fmla="*/ 2492828 w 2492828"/>
              <a:gd name="connsiteY0" fmla="*/ 2352 h 2521392"/>
              <a:gd name="connsiteX1" fmla="*/ 2253342 w 2492828"/>
              <a:gd name="connsiteY1" fmla="*/ 165638 h 2521392"/>
              <a:gd name="connsiteX2" fmla="*/ 2166257 w 2492828"/>
              <a:gd name="connsiteY2" fmla="*/ 2506067 h 2521392"/>
              <a:gd name="connsiteX3" fmla="*/ 674914 w 2492828"/>
              <a:gd name="connsiteY3" fmla="*/ 1134466 h 2521392"/>
              <a:gd name="connsiteX4" fmla="*/ 402771 w 2492828"/>
              <a:gd name="connsiteY4" fmla="*/ 263609 h 2521392"/>
              <a:gd name="connsiteX5" fmla="*/ 0 w 2492828"/>
              <a:gd name="connsiteY5" fmla="*/ 56781 h 2521392"/>
              <a:gd name="connsiteX6" fmla="*/ 0 w 2492828"/>
              <a:gd name="connsiteY6" fmla="*/ 56781 h 2521392"/>
              <a:gd name="connsiteX7" fmla="*/ 0 w 2492828"/>
              <a:gd name="connsiteY7" fmla="*/ 56781 h 2521392"/>
              <a:gd name="connsiteX0" fmla="*/ 2492828 w 2492828"/>
              <a:gd name="connsiteY0" fmla="*/ 2352 h 2798621"/>
              <a:gd name="connsiteX1" fmla="*/ 2253342 w 2492828"/>
              <a:gd name="connsiteY1" fmla="*/ 165638 h 2798621"/>
              <a:gd name="connsiteX2" fmla="*/ 2166257 w 2492828"/>
              <a:gd name="connsiteY2" fmla="*/ 2506067 h 2798621"/>
              <a:gd name="connsiteX3" fmla="*/ 740228 w 2492828"/>
              <a:gd name="connsiteY3" fmla="*/ 2516952 h 2798621"/>
              <a:gd name="connsiteX4" fmla="*/ 402771 w 2492828"/>
              <a:gd name="connsiteY4" fmla="*/ 263609 h 2798621"/>
              <a:gd name="connsiteX5" fmla="*/ 0 w 2492828"/>
              <a:gd name="connsiteY5" fmla="*/ 56781 h 2798621"/>
              <a:gd name="connsiteX6" fmla="*/ 0 w 2492828"/>
              <a:gd name="connsiteY6" fmla="*/ 56781 h 2798621"/>
              <a:gd name="connsiteX7" fmla="*/ 0 w 2492828"/>
              <a:gd name="connsiteY7" fmla="*/ 56781 h 2798621"/>
              <a:gd name="connsiteX0" fmla="*/ 2492828 w 2492828"/>
              <a:gd name="connsiteY0" fmla="*/ 2352 h 2791170"/>
              <a:gd name="connsiteX1" fmla="*/ 2253342 w 2492828"/>
              <a:gd name="connsiteY1" fmla="*/ 165638 h 2791170"/>
              <a:gd name="connsiteX2" fmla="*/ 2166257 w 2492828"/>
              <a:gd name="connsiteY2" fmla="*/ 2506067 h 2791170"/>
              <a:gd name="connsiteX3" fmla="*/ 740228 w 2492828"/>
              <a:gd name="connsiteY3" fmla="*/ 2516952 h 2791170"/>
              <a:gd name="connsiteX4" fmla="*/ 435428 w 2492828"/>
              <a:gd name="connsiteY4" fmla="*/ 383352 h 2791170"/>
              <a:gd name="connsiteX5" fmla="*/ 0 w 2492828"/>
              <a:gd name="connsiteY5" fmla="*/ 56781 h 2791170"/>
              <a:gd name="connsiteX6" fmla="*/ 0 w 2492828"/>
              <a:gd name="connsiteY6" fmla="*/ 56781 h 2791170"/>
              <a:gd name="connsiteX7" fmla="*/ 0 w 2492828"/>
              <a:gd name="connsiteY7" fmla="*/ 56781 h 2791170"/>
              <a:gd name="connsiteX0" fmla="*/ 2492828 w 2492828"/>
              <a:gd name="connsiteY0" fmla="*/ 111 h 2776011"/>
              <a:gd name="connsiteX1" fmla="*/ 2090057 w 2492828"/>
              <a:gd name="connsiteY1" fmla="*/ 370226 h 2776011"/>
              <a:gd name="connsiteX2" fmla="*/ 2166257 w 2492828"/>
              <a:gd name="connsiteY2" fmla="*/ 2503826 h 2776011"/>
              <a:gd name="connsiteX3" fmla="*/ 740228 w 2492828"/>
              <a:gd name="connsiteY3" fmla="*/ 2514711 h 2776011"/>
              <a:gd name="connsiteX4" fmla="*/ 435428 w 2492828"/>
              <a:gd name="connsiteY4" fmla="*/ 381111 h 2776011"/>
              <a:gd name="connsiteX5" fmla="*/ 0 w 2492828"/>
              <a:gd name="connsiteY5" fmla="*/ 54540 h 2776011"/>
              <a:gd name="connsiteX6" fmla="*/ 0 w 2492828"/>
              <a:gd name="connsiteY6" fmla="*/ 54540 h 2776011"/>
              <a:gd name="connsiteX7" fmla="*/ 0 w 2492828"/>
              <a:gd name="connsiteY7" fmla="*/ 54540 h 2776011"/>
              <a:gd name="connsiteX0" fmla="*/ 2492828 w 2492828"/>
              <a:gd name="connsiteY0" fmla="*/ 111 h 2776011"/>
              <a:gd name="connsiteX1" fmla="*/ 2188028 w 2492828"/>
              <a:gd name="connsiteY1" fmla="*/ 370226 h 2776011"/>
              <a:gd name="connsiteX2" fmla="*/ 2166257 w 2492828"/>
              <a:gd name="connsiteY2" fmla="*/ 2503826 h 2776011"/>
              <a:gd name="connsiteX3" fmla="*/ 740228 w 2492828"/>
              <a:gd name="connsiteY3" fmla="*/ 2514711 h 2776011"/>
              <a:gd name="connsiteX4" fmla="*/ 435428 w 2492828"/>
              <a:gd name="connsiteY4" fmla="*/ 381111 h 2776011"/>
              <a:gd name="connsiteX5" fmla="*/ 0 w 2492828"/>
              <a:gd name="connsiteY5" fmla="*/ 54540 h 2776011"/>
              <a:gd name="connsiteX6" fmla="*/ 0 w 2492828"/>
              <a:gd name="connsiteY6" fmla="*/ 54540 h 2776011"/>
              <a:gd name="connsiteX7" fmla="*/ 0 w 2492828"/>
              <a:gd name="connsiteY7" fmla="*/ 54540 h 2776011"/>
              <a:gd name="connsiteX0" fmla="*/ 2492828 w 2492828"/>
              <a:gd name="connsiteY0" fmla="*/ 111 h 2814043"/>
              <a:gd name="connsiteX1" fmla="*/ 2188028 w 2492828"/>
              <a:gd name="connsiteY1" fmla="*/ 370226 h 2814043"/>
              <a:gd name="connsiteX2" fmla="*/ 1937657 w 2492828"/>
              <a:gd name="connsiteY2" fmla="*/ 2569140 h 2814043"/>
              <a:gd name="connsiteX3" fmla="*/ 740228 w 2492828"/>
              <a:gd name="connsiteY3" fmla="*/ 2514711 h 2814043"/>
              <a:gd name="connsiteX4" fmla="*/ 435428 w 2492828"/>
              <a:gd name="connsiteY4" fmla="*/ 381111 h 2814043"/>
              <a:gd name="connsiteX5" fmla="*/ 0 w 2492828"/>
              <a:gd name="connsiteY5" fmla="*/ 54540 h 2814043"/>
              <a:gd name="connsiteX6" fmla="*/ 0 w 2492828"/>
              <a:gd name="connsiteY6" fmla="*/ 54540 h 2814043"/>
              <a:gd name="connsiteX7" fmla="*/ 0 w 2492828"/>
              <a:gd name="connsiteY7" fmla="*/ 54540 h 2814043"/>
              <a:gd name="connsiteX0" fmla="*/ 2492828 w 2492828"/>
              <a:gd name="connsiteY0" fmla="*/ 111 h 2814043"/>
              <a:gd name="connsiteX1" fmla="*/ 2188028 w 2492828"/>
              <a:gd name="connsiteY1" fmla="*/ 370226 h 2814043"/>
              <a:gd name="connsiteX2" fmla="*/ 1937657 w 2492828"/>
              <a:gd name="connsiteY2" fmla="*/ 2569140 h 2814043"/>
              <a:gd name="connsiteX3" fmla="*/ 740228 w 2492828"/>
              <a:gd name="connsiteY3" fmla="*/ 2514711 h 2814043"/>
              <a:gd name="connsiteX4" fmla="*/ 435428 w 2492828"/>
              <a:gd name="connsiteY4" fmla="*/ 381111 h 2814043"/>
              <a:gd name="connsiteX5" fmla="*/ 0 w 2492828"/>
              <a:gd name="connsiteY5" fmla="*/ 54540 h 2814043"/>
              <a:gd name="connsiteX6" fmla="*/ 0 w 2492828"/>
              <a:gd name="connsiteY6" fmla="*/ 54540 h 2814043"/>
              <a:gd name="connsiteX7" fmla="*/ 0 w 2492828"/>
              <a:gd name="connsiteY7" fmla="*/ 54540 h 2814043"/>
              <a:gd name="connsiteX0" fmla="*/ 2492828 w 2492828"/>
              <a:gd name="connsiteY0" fmla="*/ 111 h 2814043"/>
              <a:gd name="connsiteX1" fmla="*/ 2188028 w 2492828"/>
              <a:gd name="connsiteY1" fmla="*/ 370226 h 2814043"/>
              <a:gd name="connsiteX2" fmla="*/ 1937657 w 2492828"/>
              <a:gd name="connsiteY2" fmla="*/ 2569140 h 2814043"/>
              <a:gd name="connsiteX3" fmla="*/ 740228 w 2492828"/>
              <a:gd name="connsiteY3" fmla="*/ 2514711 h 2814043"/>
              <a:gd name="connsiteX4" fmla="*/ 435428 w 2492828"/>
              <a:gd name="connsiteY4" fmla="*/ 381111 h 2814043"/>
              <a:gd name="connsiteX5" fmla="*/ 0 w 2492828"/>
              <a:gd name="connsiteY5" fmla="*/ 54540 h 2814043"/>
              <a:gd name="connsiteX6" fmla="*/ 0 w 2492828"/>
              <a:gd name="connsiteY6" fmla="*/ 54540 h 2814043"/>
              <a:gd name="connsiteX7" fmla="*/ 0 w 2492828"/>
              <a:gd name="connsiteY7" fmla="*/ 54540 h 2814043"/>
              <a:gd name="connsiteX0" fmla="*/ 2492828 w 2492828"/>
              <a:gd name="connsiteY0" fmla="*/ 142 h 2770358"/>
              <a:gd name="connsiteX1" fmla="*/ 2188028 w 2492828"/>
              <a:gd name="connsiteY1" fmla="*/ 326541 h 2770358"/>
              <a:gd name="connsiteX2" fmla="*/ 1937657 w 2492828"/>
              <a:gd name="connsiteY2" fmla="*/ 2525455 h 2770358"/>
              <a:gd name="connsiteX3" fmla="*/ 740228 w 2492828"/>
              <a:gd name="connsiteY3" fmla="*/ 2471026 h 2770358"/>
              <a:gd name="connsiteX4" fmla="*/ 435428 w 2492828"/>
              <a:gd name="connsiteY4" fmla="*/ 337426 h 2770358"/>
              <a:gd name="connsiteX5" fmla="*/ 0 w 2492828"/>
              <a:gd name="connsiteY5" fmla="*/ 10855 h 2770358"/>
              <a:gd name="connsiteX6" fmla="*/ 0 w 2492828"/>
              <a:gd name="connsiteY6" fmla="*/ 10855 h 2770358"/>
              <a:gd name="connsiteX7" fmla="*/ 0 w 2492828"/>
              <a:gd name="connsiteY7" fmla="*/ 10855 h 2770358"/>
              <a:gd name="connsiteX0" fmla="*/ 2492828 w 2492828"/>
              <a:gd name="connsiteY0" fmla="*/ 142 h 2770358"/>
              <a:gd name="connsiteX1" fmla="*/ 2188028 w 2492828"/>
              <a:gd name="connsiteY1" fmla="*/ 326541 h 2770358"/>
              <a:gd name="connsiteX2" fmla="*/ 1937657 w 2492828"/>
              <a:gd name="connsiteY2" fmla="*/ 2525455 h 2770358"/>
              <a:gd name="connsiteX3" fmla="*/ 740228 w 2492828"/>
              <a:gd name="connsiteY3" fmla="*/ 2471026 h 2770358"/>
              <a:gd name="connsiteX4" fmla="*/ 435428 w 2492828"/>
              <a:gd name="connsiteY4" fmla="*/ 337426 h 2770358"/>
              <a:gd name="connsiteX5" fmla="*/ 0 w 2492828"/>
              <a:gd name="connsiteY5" fmla="*/ 10855 h 2770358"/>
              <a:gd name="connsiteX6" fmla="*/ 0 w 2492828"/>
              <a:gd name="connsiteY6" fmla="*/ 10855 h 2770358"/>
              <a:gd name="connsiteX7" fmla="*/ 0 w 2492828"/>
              <a:gd name="connsiteY7" fmla="*/ 10855 h 2770358"/>
              <a:gd name="connsiteX0" fmla="*/ 2492828 w 2492828"/>
              <a:gd name="connsiteY0" fmla="*/ 142 h 2770358"/>
              <a:gd name="connsiteX1" fmla="*/ 2188028 w 2492828"/>
              <a:gd name="connsiteY1" fmla="*/ 326541 h 2770358"/>
              <a:gd name="connsiteX2" fmla="*/ 1937657 w 2492828"/>
              <a:gd name="connsiteY2" fmla="*/ 2525455 h 2770358"/>
              <a:gd name="connsiteX3" fmla="*/ 740228 w 2492828"/>
              <a:gd name="connsiteY3" fmla="*/ 2471026 h 2770358"/>
              <a:gd name="connsiteX4" fmla="*/ 435428 w 2492828"/>
              <a:gd name="connsiteY4" fmla="*/ 337426 h 2770358"/>
              <a:gd name="connsiteX5" fmla="*/ 0 w 2492828"/>
              <a:gd name="connsiteY5" fmla="*/ 10855 h 2770358"/>
              <a:gd name="connsiteX6" fmla="*/ 0 w 2492828"/>
              <a:gd name="connsiteY6" fmla="*/ 10855 h 2770358"/>
              <a:gd name="connsiteX7" fmla="*/ 0 w 2492828"/>
              <a:gd name="connsiteY7" fmla="*/ 10855 h 277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2828" h="2770358">
                <a:moveTo>
                  <a:pt x="2492828" y="142"/>
                </a:moveTo>
                <a:cubicBezTo>
                  <a:pt x="2298700" y="-5301"/>
                  <a:pt x="2242456" y="146927"/>
                  <a:pt x="2188028" y="326541"/>
                </a:cubicBezTo>
                <a:cubicBezTo>
                  <a:pt x="2144485" y="506155"/>
                  <a:pt x="2178957" y="2168041"/>
                  <a:pt x="1937657" y="2525455"/>
                </a:cubicBezTo>
                <a:cubicBezTo>
                  <a:pt x="1696357" y="2882869"/>
                  <a:pt x="990599" y="2835697"/>
                  <a:pt x="740228" y="2471026"/>
                </a:cubicBezTo>
                <a:cubicBezTo>
                  <a:pt x="489857" y="2106355"/>
                  <a:pt x="558799" y="747454"/>
                  <a:pt x="435428" y="337426"/>
                </a:cubicBezTo>
                <a:cubicBezTo>
                  <a:pt x="312057" y="-72602"/>
                  <a:pt x="149881" y="17298"/>
                  <a:pt x="0" y="10855"/>
                </a:cubicBezTo>
                <a:lnTo>
                  <a:pt x="0" y="10855"/>
                </a:lnTo>
                <a:lnTo>
                  <a:pt x="0" y="10855"/>
                </a:lnTo>
              </a:path>
            </a:pathLst>
          </a:custGeom>
          <a:noFill/>
          <a:ln w="38100">
            <a:solidFill>
              <a:srgbClr val="FF0000"/>
            </a:solidFill>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 xmlns:a16="http://schemas.microsoft.com/office/drawing/2014/main" id="{2676752C-F4E9-4BE5-A1C0-818BBA276CCD}"/>
              </a:ext>
            </a:extLst>
          </p:cNvPr>
          <p:cNvSpPr/>
          <p:nvPr/>
        </p:nvSpPr>
        <p:spPr>
          <a:xfrm>
            <a:off x="6892888" y="2736326"/>
            <a:ext cx="2647720" cy="848909"/>
          </a:xfrm>
          <a:custGeom>
            <a:avLst/>
            <a:gdLst>
              <a:gd name="connsiteX0" fmla="*/ 2492828 w 2492828"/>
              <a:gd name="connsiteY0" fmla="*/ 0 h 1197829"/>
              <a:gd name="connsiteX1" fmla="*/ 1905000 w 2492828"/>
              <a:gd name="connsiteY1" fmla="*/ 1077686 h 1197829"/>
              <a:gd name="connsiteX2" fmla="*/ 359228 w 2492828"/>
              <a:gd name="connsiteY2" fmla="*/ 1088571 h 1197829"/>
              <a:gd name="connsiteX3" fmla="*/ 402771 w 2492828"/>
              <a:gd name="connsiteY3" fmla="*/ 337457 h 1197829"/>
              <a:gd name="connsiteX4" fmla="*/ 0 w 2492828"/>
              <a:gd name="connsiteY4" fmla="*/ 54429 h 1197829"/>
              <a:gd name="connsiteX5" fmla="*/ 0 w 2492828"/>
              <a:gd name="connsiteY5" fmla="*/ 54429 h 1197829"/>
              <a:gd name="connsiteX6" fmla="*/ 0 w 2492828"/>
              <a:gd name="connsiteY6" fmla="*/ 54429 h 1197829"/>
              <a:gd name="connsiteX0" fmla="*/ 2492828 w 2492828"/>
              <a:gd name="connsiteY0" fmla="*/ 0 h 1187250"/>
              <a:gd name="connsiteX1" fmla="*/ 2253342 w 2492828"/>
              <a:gd name="connsiteY1" fmla="*/ 163286 h 1187250"/>
              <a:gd name="connsiteX2" fmla="*/ 1905000 w 2492828"/>
              <a:gd name="connsiteY2" fmla="*/ 1077686 h 1187250"/>
              <a:gd name="connsiteX3" fmla="*/ 359228 w 2492828"/>
              <a:gd name="connsiteY3" fmla="*/ 1088571 h 1187250"/>
              <a:gd name="connsiteX4" fmla="*/ 402771 w 2492828"/>
              <a:gd name="connsiteY4" fmla="*/ 337457 h 1187250"/>
              <a:gd name="connsiteX5" fmla="*/ 0 w 2492828"/>
              <a:gd name="connsiteY5" fmla="*/ 54429 h 1187250"/>
              <a:gd name="connsiteX6" fmla="*/ 0 w 2492828"/>
              <a:gd name="connsiteY6" fmla="*/ 54429 h 1187250"/>
              <a:gd name="connsiteX7" fmla="*/ 0 w 2492828"/>
              <a:gd name="connsiteY7" fmla="*/ 54429 h 1187250"/>
              <a:gd name="connsiteX0" fmla="*/ 2492828 w 2492828"/>
              <a:gd name="connsiteY0" fmla="*/ 0 h 1193627"/>
              <a:gd name="connsiteX1" fmla="*/ 2253342 w 2492828"/>
              <a:gd name="connsiteY1" fmla="*/ 163286 h 1193627"/>
              <a:gd name="connsiteX2" fmla="*/ 1959428 w 2492828"/>
              <a:gd name="connsiteY2" fmla="*/ 1088572 h 1193627"/>
              <a:gd name="connsiteX3" fmla="*/ 359228 w 2492828"/>
              <a:gd name="connsiteY3" fmla="*/ 1088571 h 1193627"/>
              <a:gd name="connsiteX4" fmla="*/ 402771 w 2492828"/>
              <a:gd name="connsiteY4" fmla="*/ 337457 h 1193627"/>
              <a:gd name="connsiteX5" fmla="*/ 0 w 2492828"/>
              <a:gd name="connsiteY5" fmla="*/ 54429 h 1193627"/>
              <a:gd name="connsiteX6" fmla="*/ 0 w 2492828"/>
              <a:gd name="connsiteY6" fmla="*/ 54429 h 1193627"/>
              <a:gd name="connsiteX7" fmla="*/ 0 w 2492828"/>
              <a:gd name="connsiteY7" fmla="*/ 54429 h 1193627"/>
              <a:gd name="connsiteX0" fmla="*/ 2492828 w 2492828"/>
              <a:gd name="connsiteY0" fmla="*/ 0 h 1218685"/>
              <a:gd name="connsiteX1" fmla="*/ 2253342 w 2492828"/>
              <a:gd name="connsiteY1" fmla="*/ 163286 h 1218685"/>
              <a:gd name="connsiteX2" fmla="*/ 1959428 w 2492828"/>
              <a:gd name="connsiteY2" fmla="*/ 1088572 h 1218685"/>
              <a:gd name="connsiteX3" fmla="*/ 674914 w 2492828"/>
              <a:gd name="connsiteY3" fmla="*/ 1132114 h 1218685"/>
              <a:gd name="connsiteX4" fmla="*/ 402771 w 2492828"/>
              <a:gd name="connsiteY4" fmla="*/ 337457 h 1218685"/>
              <a:gd name="connsiteX5" fmla="*/ 0 w 2492828"/>
              <a:gd name="connsiteY5" fmla="*/ 54429 h 1218685"/>
              <a:gd name="connsiteX6" fmla="*/ 0 w 2492828"/>
              <a:gd name="connsiteY6" fmla="*/ 54429 h 1218685"/>
              <a:gd name="connsiteX7" fmla="*/ 0 w 2492828"/>
              <a:gd name="connsiteY7" fmla="*/ 54429 h 1218685"/>
              <a:gd name="connsiteX0" fmla="*/ 2492828 w 2492828"/>
              <a:gd name="connsiteY0" fmla="*/ 0 h 1223862"/>
              <a:gd name="connsiteX1" fmla="*/ 2253342 w 2492828"/>
              <a:gd name="connsiteY1" fmla="*/ 163286 h 1223862"/>
              <a:gd name="connsiteX2" fmla="*/ 1959428 w 2492828"/>
              <a:gd name="connsiteY2" fmla="*/ 1088572 h 1223862"/>
              <a:gd name="connsiteX3" fmla="*/ 674914 w 2492828"/>
              <a:gd name="connsiteY3" fmla="*/ 1132114 h 1223862"/>
              <a:gd name="connsiteX4" fmla="*/ 402771 w 2492828"/>
              <a:gd name="connsiteY4" fmla="*/ 261257 h 1223862"/>
              <a:gd name="connsiteX5" fmla="*/ 0 w 2492828"/>
              <a:gd name="connsiteY5" fmla="*/ 54429 h 1223862"/>
              <a:gd name="connsiteX6" fmla="*/ 0 w 2492828"/>
              <a:gd name="connsiteY6" fmla="*/ 54429 h 1223862"/>
              <a:gd name="connsiteX7" fmla="*/ 0 w 2492828"/>
              <a:gd name="connsiteY7" fmla="*/ 54429 h 1223862"/>
              <a:gd name="connsiteX0" fmla="*/ 2492828 w 2492828"/>
              <a:gd name="connsiteY0" fmla="*/ 2352 h 1226214"/>
              <a:gd name="connsiteX1" fmla="*/ 2253342 w 2492828"/>
              <a:gd name="connsiteY1" fmla="*/ 165638 h 1226214"/>
              <a:gd name="connsiteX2" fmla="*/ 1959428 w 2492828"/>
              <a:gd name="connsiteY2" fmla="*/ 1090924 h 1226214"/>
              <a:gd name="connsiteX3" fmla="*/ 674914 w 2492828"/>
              <a:gd name="connsiteY3" fmla="*/ 1134466 h 1226214"/>
              <a:gd name="connsiteX4" fmla="*/ 402771 w 2492828"/>
              <a:gd name="connsiteY4" fmla="*/ 263609 h 1226214"/>
              <a:gd name="connsiteX5" fmla="*/ 0 w 2492828"/>
              <a:gd name="connsiteY5" fmla="*/ 56781 h 1226214"/>
              <a:gd name="connsiteX6" fmla="*/ 0 w 2492828"/>
              <a:gd name="connsiteY6" fmla="*/ 56781 h 1226214"/>
              <a:gd name="connsiteX7" fmla="*/ 0 w 2492828"/>
              <a:gd name="connsiteY7" fmla="*/ 56781 h 1226214"/>
              <a:gd name="connsiteX0" fmla="*/ 2492828 w 2492828"/>
              <a:gd name="connsiteY0" fmla="*/ 2352 h 2521392"/>
              <a:gd name="connsiteX1" fmla="*/ 2253342 w 2492828"/>
              <a:gd name="connsiteY1" fmla="*/ 165638 h 2521392"/>
              <a:gd name="connsiteX2" fmla="*/ 2166257 w 2492828"/>
              <a:gd name="connsiteY2" fmla="*/ 2506067 h 2521392"/>
              <a:gd name="connsiteX3" fmla="*/ 674914 w 2492828"/>
              <a:gd name="connsiteY3" fmla="*/ 1134466 h 2521392"/>
              <a:gd name="connsiteX4" fmla="*/ 402771 w 2492828"/>
              <a:gd name="connsiteY4" fmla="*/ 263609 h 2521392"/>
              <a:gd name="connsiteX5" fmla="*/ 0 w 2492828"/>
              <a:gd name="connsiteY5" fmla="*/ 56781 h 2521392"/>
              <a:gd name="connsiteX6" fmla="*/ 0 w 2492828"/>
              <a:gd name="connsiteY6" fmla="*/ 56781 h 2521392"/>
              <a:gd name="connsiteX7" fmla="*/ 0 w 2492828"/>
              <a:gd name="connsiteY7" fmla="*/ 56781 h 2521392"/>
              <a:gd name="connsiteX0" fmla="*/ 2492828 w 2492828"/>
              <a:gd name="connsiteY0" fmla="*/ 2352 h 2798621"/>
              <a:gd name="connsiteX1" fmla="*/ 2253342 w 2492828"/>
              <a:gd name="connsiteY1" fmla="*/ 165638 h 2798621"/>
              <a:gd name="connsiteX2" fmla="*/ 2166257 w 2492828"/>
              <a:gd name="connsiteY2" fmla="*/ 2506067 h 2798621"/>
              <a:gd name="connsiteX3" fmla="*/ 740228 w 2492828"/>
              <a:gd name="connsiteY3" fmla="*/ 2516952 h 2798621"/>
              <a:gd name="connsiteX4" fmla="*/ 402771 w 2492828"/>
              <a:gd name="connsiteY4" fmla="*/ 263609 h 2798621"/>
              <a:gd name="connsiteX5" fmla="*/ 0 w 2492828"/>
              <a:gd name="connsiteY5" fmla="*/ 56781 h 2798621"/>
              <a:gd name="connsiteX6" fmla="*/ 0 w 2492828"/>
              <a:gd name="connsiteY6" fmla="*/ 56781 h 2798621"/>
              <a:gd name="connsiteX7" fmla="*/ 0 w 2492828"/>
              <a:gd name="connsiteY7" fmla="*/ 56781 h 2798621"/>
              <a:gd name="connsiteX0" fmla="*/ 2492828 w 2492828"/>
              <a:gd name="connsiteY0" fmla="*/ 2352 h 2791170"/>
              <a:gd name="connsiteX1" fmla="*/ 2253342 w 2492828"/>
              <a:gd name="connsiteY1" fmla="*/ 165638 h 2791170"/>
              <a:gd name="connsiteX2" fmla="*/ 2166257 w 2492828"/>
              <a:gd name="connsiteY2" fmla="*/ 2506067 h 2791170"/>
              <a:gd name="connsiteX3" fmla="*/ 740228 w 2492828"/>
              <a:gd name="connsiteY3" fmla="*/ 2516952 h 2791170"/>
              <a:gd name="connsiteX4" fmla="*/ 435428 w 2492828"/>
              <a:gd name="connsiteY4" fmla="*/ 383352 h 2791170"/>
              <a:gd name="connsiteX5" fmla="*/ 0 w 2492828"/>
              <a:gd name="connsiteY5" fmla="*/ 56781 h 2791170"/>
              <a:gd name="connsiteX6" fmla="*/ 0 w 2492828"/>
              <a:gd name="connsiteY6" fmla="*/ 56781 h 2791170"/>
              <a:gd name="connsiteX7" fmla="*/ 0 w 2492828"/>
              <a:gd name="connsiteY7" fmla="*/ 56781 h 2791170"/>
              <a:gd name="connsiteX0" fmla="*/ 2492828 w 2492828"/>
              <a:gd name="connsiteY0" fmla="*/ 111 h 2776011"/>
              <a:gd name="connsiteX1" fmla="*/ 2090057 w 2492828"/>
              <a:gd name="connsiteY1" fmla="*/ 370226 h 2776011"/>
              <a:gd name="connsiteX2" fmla="*/ 2166257 w 2492828"/>
              <a:gd name="connsiteY2" fmla="*/ 2503826 h 2776011"/>
              <a:gd name="connsiteX3" fmla="*/ 740228 w 2492828"/>
              <a:gd name="connsiteY3" fmla="*/ 2514711 h 2776011"/>
              <a:gd name="connsiteX4" fmla="*/ 435428 w 2492828"/>
              <a:gd name="connsiteY4" fmla="*/ 381111 h 2776011"/>
              <a:gd name="connsiteX5" fmla="*/ 0 w 2492828"/>
              <a:gd name="connsiteY5" fmla="*/ 54540 h 2776011"/>
              <a:gd name="connsiteX6" fmla="*/ 0 w 2492828"/>
              <a:gd name="connsiteY6" fmla="*/ 54540 h 2776011"/>
              <a:gd name="connsiteX7" fmla="*/ 0 w 2492828"/>
              <a:gd name="connsiteY7" fmla="*/ 54540 h 2776011"/>
              <a:gd name="connsiteX0" fmla="*/ 2492828 w 2492828"/>
              <a:gd name="connsiteY0" fmla="*/ 111 h 2776011"/>
              <a:gd name="connsiteX1" fmla="*/ 2188028 w 2492828"/>
              <a:gd name="connsiteY1" fmla="*/ 370226 h 2776011"/>
              <a:gd name="connsiteX2" fmla="*/ 2166257 w 2492828"/>
              <a:gd name="connsiteY2" fmla="*/ 2503826 h 2776011"/>
              <a:gd name="connsiteX3" fmla="*/ 740228 w 2492828"/>
              <a:gd name="connsiteY3" fmla="*/ 2514711 h 2776011"/>
              <a:gd name="connsiteX4" fmla="*/ 435428 w 2492828"/>
              <a:gd name="connsiteY4" fmla="*/ 381111 h 2776011"/>
              <a:gd name="connsiteX5" fmla="*/ 0 w 2492828"/>
              <a:gd name="connsiteY5" fmla="*/ 54540 h 2776011"/>
              <a:gd name="connsiteX6" fmla="*/ 0 w 2492828"/>
              <a:gd name="connsiteY6" fmla="*/ 54540 h 2776011"/>
              <a:gd name="connsiteX7" fmla="*/ 0 w 2492828"/>
              <a:gd name="connsiteY7" fmla="*/ 54540 h 2776011"/>
              <a:gd name="connsiteX0" fmla="*/ 2492828 w 2492828"/>
              <a:gd name="connsiteY0" fmla="*/ 111 h 2814043"/>
              <a:gd name="connsiteX1" fmla="*/ 2188028 w 2492828"/>
              <a:gd name="connsiteY1" fmla="*/ 370226 h 2814043"/>
              <a:gd name="connsiteX2" fmla="*/ 1937657 w 2492828"/>
              <a:gd name="connsiteY2" fmla="*/ 2569140 h 2814043"/>
              <a:gd name="connsiteX3" fmla="*/ 740228 w 2492828"/>
              <a:gd name="connsiteY3" fmla="*/ 2514711 h 2814043"/>
              <a:gd name="connsiteX4" fmla="*/ 435428 w 2492828"/>
              <a:gd name="connsiteY4" fmla="*/ 381111 h 2814043"/>
              <a:gd name="connsiteX5" fmla="*/ 0 w 2492828"/>
              <a:gd name="connsiteY5" fmla="*/ 54540 h 2814043"/>
              <a:gd name="connsiteX6" fmla="*/ 0 w 2492828"/>
              <a:gd name="connsiteY6" fmla="*/ 54540 h 2814043"/>
              <a:gd name="connsiteX7" fmla="*/ 0 w 2492828"/>
              <a:gd name="connsiteY7" fmla="*/ 54540 h 2814043"/>
              <a:gd name="connsiteX0" fmla="*/ 2492828 w 2492828"/>
              <a:gd name="connsiteY0" fmla="*/ 111 h 2814043"/>
              <a:gd name="connsiteX1" fmla="*/ 2188028 w 2492828"/>
              <a:gd name="connsiteY1" fmla="*/ 370226 h 2814043"/>
              <a:gd name="connsiteX2" fmla="*/ 1937657 w 2492828"/>
              <a:gd name="connsiteY2" fmla="*/ 2569140 h 2814043"/>
              <a:gd name="connsiteX3" fmla="*/ 740228 w 2492828"/>
              <a:gd name="connsiteY3" fmla="*/ 2514711 h 2814043"/>
              <a:gd name="connsiteX4" fmla="*/ 435428 w 2492828"/>
              <a:gd name="connsiteY4" fmla="*/ 381111 h 2814043"/>
              <a:gd name="connsiteX5" fmla="*/ 0 w 2492828"/>
              <a:gd name="connsiteY5" fmla="*/ 54540 h 2814043"/>
              <a:gd name="connsiteX6" fmla="*/ 0 w 2492828"/>
              <a:gd name="connsiteY6" fmla="*/ 54540 h 2814043"/>
              <a:gd name="connsiteX7" fmla="*/ 0 w 2492828"/>
              <a:gd name="connsiteY7" fmla="*/ 54540 h 2814043"/>
              <a:gd name="connsiteX0" fmla="*/ 2492828 w 2492828"/>
              <a:gd name="connsiteY0" fmla="*/ 111 h 2814043"/>
              <a:gd name="connsiteX1" fmla="*/ 2188028 w 2492828"/>
              <a:gd name="connsiteY1" fmla="*/ 370226 h 2814043"/>
              <a:gd name="connsiteX2" fmla="*/ 1937657 w 2492828"/>
              <a:gd name="connsiteY2" fmla="*/ 2569140 h 2814043"/>
              <a:gd name="connsiteX3" fmla="*/ 740228 w 2492828"/>
              <a:gd name="connsiteY3" fmla="*/ 2514711 h 2814043"/>
              <a:gd name="connsiteX4" fmla="*/ 435428 w 2492828"/>
              <a:gd name="connsiteY4" fmla="*/ 381111 h 2814043"/>
              <a:gd name="connsiteX5" fmla="*/ 0 w 2492828"/>
              <a:gd name="connsiteY5" fmla="*/ 54540 h 2814043"/>
              <a:gd name="connsiteX6" fmla="*/ 0 w 2492828"/>
              <a:gd name="connsiteY6" fmla="*/ 54540 h 2814043"/>
              <a:gd name="connsiteX7" fmla="*/ 0 w 2492828"/>
              <a:gd name="connsiteY7" fmla="*/ 54540 h 2814043"/>
              <a:gd name="connsiteX0" fmla="*/ 2492828 w 2492828"/>
              <a:gd name="connsiteY0" fmla="*/ 48 h 2797275"/>
              <a:gd name="connsiteX1" fmla="*/ 2213428 w 2492828"/>
              <a:gd name="connsiteY1" fmla="*/ 623822 h 2797275"/>
              <a:gd name="connsiteX2" fmla="*/ 1937657 w 2492828"/>
              <a:gd name="connsiteY2" fmla="*/ 2569077 h 2797275"/>
              <a:gd name="connsiteX3" fmla="*/ 740228 w 2492828"/>
              <a:gd name="connsiteY3" fmla="*/ 2514648 h 2797275"/>
              <a:gd name="connsiteX4" fmla="*/ 435428 w 2492828"/>
              <a:gd name="connsiteY4" fmla="*/ 381048 h 2797275"/>
              <a:gd name="connsiteX5" fmla="*/ 0 w 2492828"/>
              <a:gd name="connsiteY5" fmla="*/ 54477 h 2797275"/>
              <a:gd name="connsiteX6" fmla="*/ 0 w 2492828"/>
              <a:gd name="connsiteY6" fmla="*/ 54477 h 2797275"/>
              <a:gd name="connsiteX7" fmla="*/ 0 w 2492828"/>
              <a:gd name="connsiteY7" fmla="*/ 54477 h 2797275"/>
              <a:gd name="connsiteX0" fmla="*/ 2492828 w 2492828"/>
              <a:gd name="connsiteY0" fmla="*/ 48 h 2782448"/>
              <a:gd name="connsiteX1" fmla="*/ 2213428 w 2492828"/>
              <a:gd name="connsiteY1" fmla="*/ 623822 h 2782448"/>
              <a:gd name="connsiteX2" fmla="*/ 1937657 w 2492828"/>
              <a:gd name="connsiteY2" fmla="*/ 2569077 h 2782448"/>
              <a:gd name="connsiteX3" fmla="*/ 740228 w 2492828"/>
              <a:gd name="connsiteY3" fmla="*/ 2514648 h 2782448"/>
              <a:gd name="connsiteX4" fmla="*/ 422728 w 2492828"/>
              <a:gd name="connsiteY4" fmla="*/ 634707 h 2782448"/>
              <a:gd name="connsiteX5" fmla="*/ 0 w 2492828"/>
              <a:gd name="connsiteY5" fmla="*/ 54477 h 2782448"/>
              <a:gd name="connsiteX6" fmla="*/ 0 w 2492828"/>
              <a:gd name="connsiteY6" fmla="*/ 54477 h 2782448"/>
              <a:gd name="connsiteX7" fmla="*/ 0 w 2492828"/>
              <a:gd name="connsiteY7" fmla="*/ 54477 h 2782448"/>
              <a:gd name="connsiteX0" fmla="*/ 2492828 w 2492828"/>
              <a:gd name="connsiteY0" fmla="*/ 58 h 2782458"/>
              <a:gd name="connsiteX1" fmla="*/ 2213428 w 2492828"/>
              <a:gd name="connsiteY1" fmla="*/ 623832 h 2782458"/>
              <a:gd name="connsiteX2" fmla="*/ 1937657 w 2492828"/>
              <a:gd name="connsiteY2" fmla="*/ 2569087 h 2782458"/>
              <a:gd name="connsiteX3" fmla="*/ 740228 w 2492828"/>
              <a:gd name="connsiteY3" fmla="*/ 2514658 h 2782458"/>
              <a:gd name="connsiteX4" fmla="*/ 422728 w 2492828"/>
              <a:gd name="connsiteY4" fmla="*/ 634717 h 2782458"/>
              <a:gd name="connsiteX5" fmla="*/ 0 w 2492828"/>
              <a:gd name="connsiteY5" fmla="*/ 54487 h 2782458"/>
              <a:gd name="connsiteX6" fmla="*/ 0 w 2492828"/>
              <a:gd name="connsiteY6" fmla="*/ 54487 h 2782458"/>
              <a:gd name="connsiteX7" fmla="*/ 0 w 2492828"/>
              <a:gd name="connsiteY7" fmla="*/ 54487 h 2782458"/>
              <a:gd name="connsiteX0" fmla="*/ 2492828 w 2492828"/>
              <a:gd name="connsiteY0" fmla="*/ 58 h 2787059"/>
              <a:gd name="connsiteX1" fmla="*/ 2213428 w 2492828"/>
              <a:gd name="connsiteY1" fmla="*/ 623832 h 2787059"/>
              <a:gd name="connsiteX2" fmla="*/ 1937657 w 2492828"/>
              <a:gd name="connsiteY2" fmla="*/ 2569087 h 2787059"/>
              <a:gd name="connsiteX3" fmla="*/ 740228 w 2492828"/>
              <a:gd name="connsiteY3" fmla="*/ 2514658 h 2787059"/>
              <a:gd name="connsiteX4" fmla="*/ 422728 w 2492828"/>
              <a:gd name="connsiteY4" fmla="*/ 554847 h 2787059"/>
              <a:gd name="connsiteX5" fmla="*/ 0 w 2492828"/>
              <a:gd name="connsiteY5" fmla="*/ 54487 h 2787059"/>
              <a:gd name="connsiteX6" fmla="*/ 0 w 2492828"/>
              <a:gd name="connsiteY6" fmla="*/ 54487 h 2787059"/>
              <a:gd name="connsiteX7" fmla="*/ 0 w 2492828"/>
              <a:gd name="connsiteY7" fmla="*/ 54487 h 2787059"/>
              <a:gd name="connsiteX0" fmla="*/ 2492828 w 2492828"/>
              <a:gd name="connsiteY0" fmla="*/ 58 h 2787059"/>
              <a:gd name="connsiteX1" fmla="*/ 2213428 w 2492828"/>
              <a:gd name="connsiteY1" fmla="*/ 623832 h 2787059"/>
              <a:gd name="connsiteX2" fmla="*/ 1937657 w 2492828"/>
              <a:gd name="connsiteY2" fmla="*/ 2569087 h 2787059"/>
              <a:gd name="connsiteX3" fmla="*/ 740228 w 2492828"/>
              <a:gd name="connsiteY3" fmla="*/ 2514658 h 2787059"/>
              <a:gd name="connsiteX4" fmla="*/ 422728 w 2492828"/>
              <a:gd name="connsiteY4" fmla="*/ 554847 h 2787059"/>
              <a:gd name="connsiteX5" fmla="*/ 0 w 2492828"/>
              <a:gd name="connsiteY5" fmla="*/ 54487 h 2787059"/>
              <a:gd name="connsiteX6" fmla="*/ 0 w 2492828"/>
              <a:gd name="connsiteY6" fmla="*/ 54487 h 2787059"/>
              <a:gd name="connsiteX7" fmla="*/ 0 w 2492828"/>
              <a:gd name="connsiteY7" fmla="*/ 54487 h 2787059"/>
              <a:gd name="connsiteX0" fmla="*/ 2492828 w 2492828"/>
              <a:gd name="connsiteY0" fmla="*/ 58 h 2787059"/>
              <a:gd name="connsiteX1" fmla="*/ 2213428 w 2492828"/>
              <a:gd name="connsiteY1" fmla="*/ 623832 h 2787059"/>
              <a:gd name="connsiteX2" fmla="*/ 1937657 w 2492828"/>
              <a:gd name="connsiteY2" fmla="*/ 2569087 h 2787059"/>
              <a:gd name="connsiteX3" fmla="*/ 740228 w 2492828"/>
              <a:gd name="connsiteY3" fmla="*/ 2514658 h 2787059"/>
              <a:gd name="connsiteX4" fmla="*/ 422728 w 2492828"/>
              <a:gd name="connsiteY4" fmla="*/ 554847 h 2787059"/>
              <a:gd name="connsiteX5" fmla="*/ 0 w 2492828"/>
              <a:gd name="connsiteY5" fmla="*/ 54487 h 2787059"/>
              <a:gd name="connsiteX6" fmla="*/ 0 w 2492828"/>
              <a:gd name="connsiteY6" fmla="*/ 54487 h 2787059"/>
              <a:gd name="connsiteX7" fmla="*/ 0 w 2492828"/>
              <a:gd name="connsiteY7" fmla="*/ 54487 h 2787059"/>
              <a:gd name="connsiteX0" fmla="*/ 2492828 w 2492828"/>
              <a:gd name="connsiteY0" fmla="*/ 58 h 2825914"/>
              <a:gd name="connsiteX1" fmla="*/ 2213428 w 2492828"/>
              <a:gd name="connsiteY1" fmla="*/ 623832 h 2825914"/>
              <a:gd name="connsiteX2" fmla="*/ 1937657 w 2492828"/>
              <a:gd name="connsiteY2" fmla="*/ 2569087 h 2825914"/>
              <a:gd name="connsiteX3" fmla="*/ 740228 w 2492828"/>
              <a:gd name="connsiteY3" fmla="*/ 2514658 h 2825914"/>
              <a:gd name="connsiteX4" fmla="*/ 422728 w 2492828"/>
              <a:gd name="connsiteY4" fmla="*/ 554847 h 2825914"/>
              <a:gd name="connsiteX5" fmla="*/ 0 w 2492828"/>
              <a:gd name="connsiteY5" fmla="*/ 54487 h 2825914"/>
              <a:gd name="connsiteX6" fmla="*/ 0 w 2492828"/>
              <a:gd name="connsiteY6" fmla="*/ 54487 h 2825914"/>
              <a:gd name="connsiteX7" fmla="*/ 0 w 2492828"/>
              <a:gd name="connsiteY7" fmla="*/ 54487 h 282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2828" h="2825914">
                <a:moveTo>
                  <a:pt x="2492828" y="58"/>
                </a:moveTo>
                <a:cubicBezTo>
                  <a:pt x="2298700" y="-5385"/>
                  <a:pt x="2249195" y="373224"/>
                  <a:pt x="2213428" y="623832"/>
                </a:cubicBezTo>
                <a:cubicBezTo>
                  <a:pt x="2169885" y="803446"/>
                  <a:pt x="2183190" y="2253949"/>
                  <a:pt x="1937657" y="2569087"/>
                </a:cubicBezTo>
                <a:cubicBezTo>
                  <a:pt x="1692124" y="2884225"/>
                  <a:pt x="976720" y="2956858"/>
                  <a:pt x="740228" y="2514658"/>
                </a:cubicBezTo>
                <a:cubicBezTo>
                  <a:pt x="503736" y="2072458"/>
                  <a:pt x="530103" y="1000371"/>
                  <a:pt x="422728" y="554847"/>
                </a:cubicBezTo>
                <a:cubicBezTo>
                  <a:pt x="315353" y="109323"/>
                  <a:pt x="99779" y="58009"/>
                  <a:pt x="0" y="54487"/>
                </a:cubicBezTo>
                <a:lnTo>
                  <a:pt x="0" y="54487"/>
                </a:lnTo>
                <a:lnTo>
                  <a:pt x="0" y="54487"/>
                </a:lnTo>
              </a:path>
            </a:pathLst>
          </a:custGeom>
          <a:noFill/>
          <a:ln w="38100">
            <a:solidFill>
              <a:srgbClr val="00B050"/>
            </a:solidFill>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993626" y="1504797"/>
            <a:ext cx="380507" cy="1002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7651463" y="1439526"/>
            <a:ext cx="1072730" cy="230832"/>
          </a:xfrm>
          <a:prstGeom prst="rect">
            <a:avLst/>
          </a:prstGeom>
          <a:noFill/>
        </p:spPr>
        <p:txBody>
          <a:bodyPr wrap="none" rtlCol="0">
            <a:spAutoFit/>
          </a:bodyPr>
          <a:lstStyle/>
          <a:p>
            <a:r>
              <a:rPr lang="en-AU" sz="900" dirty="0" smtClean="0">
                <a:latin typeface="Times New Roman" panose="02020603050405020304" pitchFamily="18" charset="0"/>
                <a:cs typeface="Times New Roman" panose="02020603050405020304" pitchFamily="18" charset="0"/>
              </a:rPr>
              <a:t>Controlling Station</a:t>
            </a:r>
            <a:endParaRPr lang="en-AU"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1557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en-US" altLang="en-US" dirty="0"/>
              <a:t>DNP3 Object Groups</a:t>
            </a:r>
          </a:p>
        </p:txBody>
      </p:sp>
      <p:sp>
        <p:nvSpPr>
          <p:cNvPr id="4" name="Slide Number Placeholder 4">
            <a:extLst>
              <a:ext uri="{FF2B5EF4-FFF2-40B4-BE49-F238E27FC236}">
                <a16:creationId xmlns="" xmlns:a16="http://schemas.microsoft.com/office/drawing/2014/main" id="{E0DB8839-289A-424A-BB98-28293F8B58E2}"/>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25</a:t>
            </a:fld>
            <a:endParaRPr lang="en-US" dirty="0"/>
          </a:p>
        </p:txBody>
      </p:sp>
      <p:graphicFrame>
        <p:nvGraphicFramePr>
          <p:cNvPr id="45061" name="Object 3"/>
          <p:cNvGraphicFramePr>
            <a:graphicFrameLocks noChangeAspect="1"/>
          </p:cNvGraphicFramePr>
          <p:nvPr>
            <p:extLst>
              <p:ext uri="{D42A27DB-BD31-4B8C-83A1-F6EECF244321}">
                <p14:modId xmlns:p14="http://schemas.microsoft.com/office/powerpoint/2010/main" val="468724387"/>
              </p:ext>
            </p:extLst>
          </p:nvPr>
        </p:nvGraphicFramePr>
        <p:xfrm>
          <a:off x="722139" y="1552571"/>
          <a:ext cx="10747721" cy="4098507"/>
        </p:xfrm>
        <a:graphic>
          <a:graphicData uri="http://schemas.openxmlformats.org/presentationml/2006/ole">
            <mc:AlternateContent xmlns:mc="http://schemas.openxmlformats.org/markup-compatibility/2006">
              <mc:Choice xmlns:v="urn:schemas-microsoft-com:vml" Requires="v">
                <p:oleObj spid="_x0000_s19476" name="Worksheet" r:id="rId4" imgW="8267478" imgH="3152698" progId="Excel.Sheet.8">
                  <p:embed/>
                </p:oleObj>
              </mc:Choice>
              <mc:Fallback>
                <p:oleObj name="Worksheet" r:id="rId4" imgW="8267478" imgH="3152698" progId="Excel.Sheet.8">
                  <p:embed/>
                  <p:pic>
                    <p:nvPicPr>
                      <p:cNvPr id="0" name=""/>
                      <p:cNvPicPr>
                        <a:picLocks noChangeAspect="1" noChangeArrowheads="1"/>
                      </p:cNvPicPr>
                      <p:nvPr/>
                    </p:nvPicPr>
                    <p:blipFill>
                      <a:blip r:embed="rId5"/>
                      <a:srcRect/>
                      <a:stretch>
                        <a:fillRect/>
                      </a:stretch>
                    </p:blipFill>
                    <p:spPr bwMode="auto">
                      <a:xfrm>
                        <a:off x="722139" y="1552571"/>
                        <a:ext cx="10747721" cy="409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6343056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39B4C63-DE1F-4DA4-98FF-CE7D6CBCD048}"/>
              </a:ext>
            </a:extLst>
          </p:cNvPr>
          <p:cNvSpPr>
            <a:spLocks noGrp="1"/>
          </p:cNvSpPr>
          <p:nvPr>
            <p:ph type="title"/>
          </p:nvPr>
        </p:nvSpPr>
        <p:spPr/>
        <p:txBody>
          <a:bodyPr/>
          <a:lstStyle/>
          <a:p>
            <a:r>
              <a:rPr lang="en-US" dirty="0"/>
              <a:t>DNP3 Application Layer Payload</a:t>
            </a:r>
          </a:p>
        </p:txBody>
      </p:sp>
      <p:sp>
        <p:nvSpPr>
          <p:cNvPr id="4" name="Content Placeholder 3">
            <a:extLst>
              <a:ext uri="{FF2B5EF4-FFF2-40B4-BE49-F238E27FC236}">
                <a16:creationId xmlns="" xmlns:a16="http://schemas.microsoft.com/office/drawing/2014/main" id="{8553646F-7B56-48E5-8FD9-E1AD497556A8}"/>
              </a:ext>
            </a:extLst>
          </p:cNvPr>
          <p:cNvSpPr>
            <a:spLocks noGrp="1"/>
          </p:cNvSpPr>
          <p:nvPr>
            <p:ph idx="1"/>
          </p:nvPr>
        </p:nvSpPr>
        <p:spPr/>
        <p:txBody>
          <a:bodyPr>
            <a:noAutofit/>
          </a:bodyPr>
          <a:lstStyle/>
          <a:p>
            <a:r>
              <a:rPr lang="en-US" dirty="0"/>
              <a:t>Each Application Layer message performs a single function</a:t>
            </a:r>
          </a:p>
          <a:p>
            <a:pPr lvl="1"/>
            <a:r>
              <a:rPr lang="en-US" dirty="0"/>
              <a:t>E</a:t>
            </a:r>
            <a:r>
              <a:rPr lang="en-US" dirty="0" smtClean="0"/>
              <a:t>.g.: Read, Control </a:t>
            </a:r>
            <a:r>
              <a:rPr lang="en-US" dirty="0"/>
              <a:t>command, etc.</a:t>
            </a:r>
          </a:p>
          <a:p>
            <a:r>
              <a:rPr lang="en-US" dirty="0"/>
              <a:t>A </a:t>
            </a:r>
            <a:r>
              <a:rPr lang="en-US" dirty="0" smtClean="0"/>
              <a:t>single message </a:t>
            </a:r>
            <a:r>
              <a:rPr lang="en-US" dirty="0"/>
              <a:t>can contain multiple different data types</a:t>
            </a:r>
          </a:p>
          <a:p>
            <a:pPr lvl="1"/>
            <a:r>
              <a:rPr lang="en-US" dirty="0"/>
              <a:t>E.g. Read classes and binary inputs and binary </a:t>
            </a:r>
            <a:r>
              <a:rPr lang="en-US" dirty="0" smtClean="0"/>
              <a:t>outputs</a:t>
            </a:r>
            <a:endParaRPr lang="en-US" dirty="0"/>
          </a:p>
          <a:p>
            <a:r>
              <a:rPr lang="en-US" dirty="0"/>
              <a:t>The same function is performed on all data in the message</a:t>
            </a:r>
          </a:p>
          <a:p>
            <a:r>
              <a:rPr lang="en-US" dirty="0"/>
              <a:t>Some functions include </a:t>
            </a:r>
            <a:r>
              <a:rPr lang="en-US" dirty="0" smtClean="0"/>
              <a:t>data </a:t>
            </a:r>
            <a:r>
              <a:rPr lang="en-US" dirty="0" smtClean="0"/>
              <a:t>group </a:t>
            </a:r>
            <a:r>
              <a:rPr lang="en-US" dirty="0" smtClean="0"/>
              <a:t>headers only; some include data </a:t>
            </a:r>
            <a:r>
              <a:rPr lang="en-US" dirty="0" smtClean="0"/>
              <a:t>group </a:t>
            </a:r>
            <a:r>
              <a:rPr lang="en-US" dirty="0" smtClean="0"/>
              <a:t>headers and </a:t>
            </a:r>
            <a:r>
              <a:rPr lang="en-US" dirty="0" smtClean="0"/>
              <a:t>object data</a:t>
            </a:r>
            <a:r>
              <a:rPr lang="en-US" dirty="0" smtClean="0"/>
              <a:t>, some have neither</a:t>
            </a:r>
            <a:endParaRPr lang="en-US" sz="2800" dirty="0"/>
          </a:p>
        </p:txBody>
      </p:sp>
      <p:sp>
        <p:nvSpPr>
          <p:cNvPr id="6" name="Slide Number Placeholder 4">
            <a:extLst>
              <a:ext uri="{FF2B5EF4-FFF2-40B4-BE49-F238E27FC236}">
                <a16:creationId xmlns="" xmlns:a16="http://schemas.microsoft.com/office/drawing/2014/main" id="{9A45BBF7-7BBA-42FB-BAA1-81A447A7E68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26</a:t>
            </a:fld>
            <a:endParaRPr lang="en-US" dirty="0"/>
          </a:p>
        </p:txBody>
      </p:sp>
    </p:spTree>
    <p:extLst>
      <p:ext uri="{BB962C8B-B14F-4D97-AF65-F5344CB8AC3E}">
        <p14:creationId xmlns:p14="http://schemas.microsoft.com/office/powerpoint/2010/main" val="2123363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F2820B-5556-4292-97AD-381F53C83A1A}"/>
              </a:ext>
            </a:extLst>
          </p:cNvPr>
          <p:cNvSpPr>
            <a:spLocks noGrp="1"/>
          </p:cNvSpPr>
          <p:nvPr>
            <p:ph type="title"/>
          </p:nvPr>
        </p:nvSpPr>
        <p:spPr/>
        <p:txBody>
          <a:bodyPr/>
          <a:lstStyle/>
          <a:p>
            <a:r>
              <a:rPr lang="en-US" smtClean="0"/>
              <a:t>DNP3 Data Object Structure</a:t>
            </a:r>
            <a:endParaRPr lang="en-US" dirty="0"/>
          </a:p>
        </p:txBody>
      </p:sp>
      <p:sp>
        <p:nvSpPr>
          <p:cNvPr id="3" name="Content Placeholder 2">
            <a:extLst>
              <a:ext uri="{FF2B5EF4-FFF2-40B4-BE49-F238E27FC236}">
                <a16:creationId xmlns="" xmlns:a16="http://schemas.microsoft.com/office/drawing/2014/main" id="{B7B44089-7338-4D21-BBA3-BC5B528DC7E7}"/>
              </a:ext>
            </a:extLst>
          </p:cNvPr>
          <p:cNvSpPr>
            <a:spLocks noGrp="1"/>
          </p:cNvSpPr>
          <p:nvPr>
            <p:ph idx="1"/>
          </p:nvPr>
        </p:nvSpPr>
        <p:spPr/>
        <p:txBody>
          <a:bodyPr/>
          <a:lstStyle/>
          <a:p>
            <a:r>
              <a:rPr lang="en-US" dirty="0" smtClean="0"/>
              <a:t>For point data:</a:t>
            </a:r>
          </a:p>
          <a:p>
            <a:pPr lvl="1"/>
            <a:r>
              <a:rPr lang="en-US" dirty="0" smtClean="0"/>
              <a:t>An Object Group can report data in various formats</a:t>
            </a:r>
          </a:p>
          <a:p>
            <a:pPr lvl="2"/>
            <a:r>
              <a:rPr lang="en-US" dirty="0" smtClean="0"/>
              <a:t>E.g.: Analog inputs can be formatted as 16-bit integer, 32-bit integer or 32-bit or 64-bit floating point</a:t>
            </a:r>
          </a:p>
          <a:p>
            <a:pPr lvl="2"/>
            <a:r>
              <a:rPr lang="en-US" dirty="0" smtClean="0"/>
              <a:t>Counters can be reported as 16-bit or 32-bit values</a:t>
            </a:r>
          </a:p>
          <a:p>
            <a:pPr lvl="1"/>
            <a:r>
              <a:rPr lang="en-US" dirty="0" smtClean="0"/>
              <a:t>The different formats of an object are known as “Variations”</a:t>
            </a:r>
          </a:p>
          <a:p>
            <a:pPr lvl="2"/>
            <a:r>
              <a:rPr lang="en-US" dirty="0" smtClean="0"/>
              <a:t>The different variations of an object type are identified by the Variation Number given in the object group header</a:t>
            </a:r>
            <a:endParaRPr lang="en-US" dirty="0"/>
          </a:p>
        </p:txBody>
      </p:sp>
      <p:sp>
        <p:nvSpPr>
          <p:cNvPr id="8" name="Slide Number Placeholder 4">
            <a:extLst>
              <a:ext uri="{FF2B5EF4-FFF2-40B4-BE49-F238E27FC236}">
                <a16:creationId xmlns="" xmlns:a16="http://schemas.microsoft.com/office/drawing/2014/main" id="{257C344D-0D5F-4808-8053-DBA42CA777A4}"/>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kern="0"/>
            </a:defPPr>
            <a:lvl1pPr algn="l">
              <a:defRPr sz="1200">
                <a:solidFill>
                  <a:schemeClr val="tx1">
                    <a:tint val="75000"/>
                  </a:schemeClr>
                </a:solidFill>
              </a:defRPr>
            </a:lvl1pPr>
          </a:lstStyle>
          <a:p>
            <a:fld id="{3BDD39A3-CB09-4656-919B-B0D0B5D41CEA}" type="slidenum">
              <a:rPr lang="en-US" smtClean="0"/>
              <a:pPr/>
              <a:t>27</a:t>
            </a:fld>
            <a:endParaRPr lang="en-US" dirty="0"/>
          </a:p>
        </p:txBody>
      </p:sp>
    </p:spTree>
    <p:extLst>
      <p:ext uri="{BB962C8B-B14F-4D97-AF65-F5344CB8AC3E}">
        <p14:creationId xmlns:p14="http://schemas.microsoft.com/office/powerpoint/2010/main" val="3170040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F2820B-5556-4292-97AD-381F53C83A1A}"/>
              </a:ext>
            </a:extLst>
          </p:cNvPr>
          <p:cNvSpPr>
            <a:spLocks noGrp="1"/>
          </p:cNvSpPr>
          <p:nvPr>
            <p:ph type="title"/>
          </p:nvPr>
        </p:nvSpPr>
        <p:spPr/>
        <p:txBody>
          <a:bodyPr/>
          <a:lstStyle/>
          <a:p>
            <a:r>
              <a:rPr lang="en-US" smtClean="0"/>
              <a:t>DNP3 Data Object Structure</a:t>
            </a:r>
            <a:endParaRPr lang="en-US" dirty="0"/>
          </a:p>
        </p:txBody>
      </p:sp>
      <p:sp>
        <p:nvSpPr>
          <p:cNvPr id="3" name="Content Placeholder 2">
            <a:extLst>
              <a:ext uri="{FF2B5EF4-FFF2-40B4-BE49-F238E27FC236}">
                <a16:creationId xmlns="" xmlns:a16="http://schemas.microsoft.com/office/drawing/2014/main" id="{B7B44089-7338-4D21-BBA3-BC5B528DC7E7}"/>
              </a:ext>
            </a:extLst>
          </p:cNvPr>
          <p:cNvSpPr>
            <a:spLocks noGrp="1"/>
          </p:cNvSpPr>
          <p:nvPr>
            <p:ph idx="1"/>
          </p:nvPr>
        </p:nvSpPr>
        <p:spPr/>
        <p:txBody>
          <a:bodyPr/>
          <a:lstStyle/>
          <a:p>
            <a:r>
              <a:rPr lang="en-US" dirty="0" smtClean="0"/>
              <a:t>For point data:</a:t>
            </a:r>
          </a:p>
          <a:p>
            <a:pPr lvl="1"/>
            <a:r>
              <a:rPr lang="en-US" dirty="0" smtClean="0"/>
              <a:t>Any point can theoretically be reported in any variation</a:t>
            </a:r>
          </a:p>
          <a:p>
            <a:pPr lvl="2"/>
            <a:r>
              <a:rPr lang="en-US" dirty="0" smtClean="0"/>
              <a:t>A specific analog input could be reported as a 16-bit or 32-bit integer or as a float: The same value would be reported in whichever variation is used (subject to scaling, overflow, rounding, etc.)</a:t>
            </a:r>
          </a:p>
          <a:p>
            <a:pPr lvl="2"/>
            <a:r>
              <a:rPr lang="en-US" dirty="0" smtClean="0"/>
              <a:t>Each point has a default variation (which may be configurable in outstation)</a:t>
            </a:r>
          </a:p>
          <a:p>
            <a:pPr lvl="1"/>
            <a:r>
              <a:rPr lang="en-US" dirty="0" smtClean="0"/>
              <a:t>A controlling station may request the variation it wants reported</a:t>
            </a:r>
          </a:p>
          <a:p>
            <a:pPr lvl="1"/>
            <a:r>
              <a:rPr lang="en-US" dirty="0" smtClean="0"/>
              <a:t>Specifying Variation 0 in read requests means “any variation” (i.e. the outstation is to use the default variation)</a:t>
            </a:r>
            <a:endParaRPr lang="en-US" dirty="0"/>
          </a:p>
        </p:txBody>
      </p:sp>
      <p:sp>
        <p:nvSpPr>
          <p:cNvPr id="8" name="Slide Number Placeholder 4">
            <a:extLst>
              <a:ext uri="{FF2B5EF4-FFF2-40B4-BE49-F238E27FC236}">
                <a16:creationId xmlns="" xmlns:a16="http://schemas.microsoft.com/office/drawing/2014/main" id="{257C344D-0D5F-4808-8053-DBA42CA777A4}"/>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kern="0"/>
            </a:defPPr>
            <a:lvl1pPr algn="l">
              <a:defRPr sz="1200">
                <a:solidFill>
                  <a:schemeClr val="tx1">
                    <a:tint val="75000"/>
                  </a:schemeClr>
                </a:solidFill>
              </a:defRPr>
            </a:lvl1pPr>
          </a:lstStyle>
          <a:p>
            <a:fld id="{3BDD39A3-CB09-4656-919B-B0D0B5D41CEA}" type="slidenum">
              <a:rPr lang="en-US" smtClean="0"/>
              <a:pPr/>
              <a:t>28</a:t>
            </a:fld>
            <a:endParaRPr lang="en-US" dirty="0"/>
          </a:p>
        </p:txBody>
      </p:sp>
    </p:spTree>
    <p:extLst>
      <p:ext uri="{BB962C8B-B14F-4D97-AF65-F5344CB8AC3E}">
        <p14:creationId xmlns:p14="http://schemas.microsoft.com/office/powerpoint/2010/main" val="330957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p:cNvSpPr>
          <p:nvPr>
            <p:ph type="title"/>
          </p:nvPr>
        </p:nvSpPr>
        <p:spPr/>
        <p:txBody>
          <a:bodyPr/>
          <a:lstStyle/>
          <a:p>
            <a:r>
              <a:rPr lang="en-US" altLang="en-US" dirty="0"/>
              <a:t>DNP3 Data Object Structure</a:t>
            </a:r>
          </a:p>
        </p:txBody>
      </p:sp>
      <p:sp>
        <p:nvSpPr>
          <p:cNvPr id="46084" name="Rectangle 4"/>
          <p:cNvSpPr>
            <a:spLocks noGrp="1"/>
          </p:cNvSpPr>
          <p:nvPr>
            <p:ph idx="1"/>
          </p:nvPr>
        </p:nvSpPr>
        <p:spPr/>
        <p:txBody>
          <a:bodyPr>
            <a:normAutofit fontScale="92500" lnSpcReduction="10000"/>
          </a:bodyPr>
          <a:lstStyle/>
          <a:p>
            <a:r>
              <a:rPr lang="en-US" altLang="en-US" dirty="0"/>
              <a:t>Point data objects typically consist of:</a:t>
            </a:r>
          </a:p>
          <a:p>
            <a:pPr lvl="1"/>
            <a:r>
              <a:rPr lang="en-US" altLang="en-US" dirty="0"/>
              <a:t>Value</a:t>
            </a:r>
          </a:p>
          <a:p>
            <a:pPr lvl="1"/>
            <a:r>
              <a:rPr lang="en-US" altLang="en-US" dirty="0"/>
              <a:t>Qualifier flags</a:t>
            </a:r>
          </a:p>
          <a:p>
            <a:pPr lvl="1"/>
            <a:r>
              <a:rPr lang="en-US" altLang="en-US" dirty="0"/>
              <a:t>Timestamp (optional: events &amp; frozen objects only)</a:t>
            </a:r>
          </a:p>
          <a:p>
            <a:r>
              <a:rPr lang="en-US" altLang="en-US" dirty="0"/>
              <a:t>For Static data:</a:t>
            </a:r>
          </a:p>
          <a:p>
            <a:pPr lvl="1"/>
            <a:r>
              <a:rPr lang="en-US" altLang="en-US" dirty="0"/>
              <a:t>Some variations include qualifier flags, some don’t</a:t>
            </a:r>
          </a:p>
          <a:p>
            <a:pPr lvl="2"/>
            <a:r>
              <a:rPr lang="en-US" altLang="en-US" dirty="0"/>
              <a:t>When qualifier flags are not reported, this means exactly the same as reporting a variation with flags where the flags indicate “On-Line with no errors”</a:t>
            </a:r>
          </a:p>
          <a:p>
            <a:r>
              <a:rPr lang="en-US" altLang="en-US" dirty="0"/>
              <a:t>In all cases, the Variation number indicates the format of the data object in the message</a:t>
            </a:r>
          </a:p>
          <a:p>
            <a:pPr marL="0" indent="0">
              <a:buNone/>
            </a:pPr>
            <a:endParaRPr lang="en-US" altLang="en-US" dirty="0"/>
          </a:p>
        </p:txBody>
      </p:sp>
      <p:sp>
        <p:nvSpPr>
          <p:cNvPr id="5" name="Slide Number Placeholder 4">
            <a:extLst>
              <a:ext uri="{FF2B5EF4-FFF2-40B4-BE49-F238E27FC236}">
                <a16:creationId xmlns="" xmlns:a16="http://schemas.microsoft.com/office/drawing/2014/main" id="{2CBBC754-7B84-447D-B48D-0BB1A8B9707C}"/>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29</a:t>
            </a:fld>
            <a:endParaRPr lang="en-US" dirty="0"/>
          </a:p>
        </p:txBody>
      </p:sp>
      <p:sp>
        <p:nvSpPr>
          <p:cNvPr id="301058" name="AutoShape 2"/>
          <p:cNvSpPr>
            <a:spLocks noChangeArrowheads="1"/>
          </p:cNvSpPr>
          <p:nvPr/>
        </p:nvSpPr>
        <p:spPr bwMode="auto">
          <a:xfrm>
            <a:off x="838200" y="3908766"/>
            <a:ext cx="8382000" cy="443706"/>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Tree>
    <p:extLst>
      <p:ext uri="{BB962C8B-B14F-4D97-AF65-F5344CB8AC3E}">
        <p14:creationId xmlns:p14="http://schemas.microsoft.com/office/powerpoint/2010/main" val="1185552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1058"/>
                                        </p:tgtEl>
                                        <p:attrNameLst>
                                          <p:attrName>style.visibility</p:attrName>
                                        </p:attrNameLst>
                                      </p:cBhvr>
                                      <p:to>
                                        <p:strVal val="visible"/>
                                      </p:to>
                                    </p:set>
                                    <p:anim calcmode="lin" valueType="num">
                                      <p:cBhvr>
                                        <p:cTn id="7" dur="500" fill="hold"/>
                                        <p:tgtEl>
                                          <p:spTgt spid="301058"/>
                                        </p:tgtEl>
                                        <p:attrNameLst>
                                          <p:attrName>ppt_w</p:attrName>
                                        </p:attrNameLst>
                                      </p:cBhvr>
                                      <p:tavLst>
                                        <p:tav tm="0">
                                          <p:val>
                                            <p:fltVal val="0"/>
                                          </p:val>
                                        </p:tav>
                                        <p:tav tm="100000">
                                          <p:val>
                                            <p:strVal val="#ppt_w"/>
                                          </p:val>
                                        </p:tav>
                                      </p:tavLst>
                                    </p:anim>
                                    <p:anim calcmode="lin" valueType="num">
                                      <p:cBhvr>
                                        <p:cTn id="8" dur="500" fill="hold"/>
                                        <p:tgtEl>
                                          <p:spTgt spid="301058"/>
                                        </p:tgtEl>
                                        <p:attrNameLst>
                                          <p:attrName>ppt_h</p:attrName>
                                        </p:attrNameLst>
                                      </p:cBhvr>
                                      <p:tavLst>
                                        <p:tav tm="0">
                                          <p:val>
                                            <p:fltVal val="0"/>
                                          </p:val>
                                        </p:tav>
                                        <p:tav tm="100000">
                                          <p:val>
                                            <p:strVal val="#ppt_h"/>
                                          </p:val>
                                        </p:tav>
                                      </p:tavLst>
                                    </p:anim>
                                    <p:animEffect transition="in" filter="fade">
                                      <p:cBhvr>
                                        <p:cTn id="9" dur="500"/>
                                        <p:tgtEl>
                                          <p:spTgt spid="301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Disclaimer</a:t>
            </a:r>
            <a:endParaRPr lang="en-AU" dirty="0"/>
          </a:p>
        </p:txBody>
      </p:sp>
      <p:sp>
        <p:nvSpPr>
          <p:cNvPr id="3" name="Content Placeholder 2"/>
          <p:cNvSpPr>
            <a:spLocks noGrp="1"/>
          </p:cNvSpPr>
          <p:nvPr>
            <p:ph idx="1"/>
          </p:nvPr>
        </p:nvSpPr>
        <p:spPr/>
        <p:txBody>
          <a:bodyPr/>
          <a:lstStyle/>
          <a:p>
            <a:r>
              <a:rPr lang="en-AU" dirty="0" smtClean="0"/>
              <a:t>The DNP3 Specification is published as IEEE Standard 1815</a:t>
            </a:r>
          </a:p>
          <a:p>
            <a:r>
              <a:rPr lang="en-AU" dirty="0" smtClean="0"/>
              <a:t>This course discusses technical features of the DNP3 specification and the application of the protocol</a:t>
            </a:r>
          </a:p>
          <a:p>
            <a:r>
              <a:rPr lang="en-AU" dirty="0" smtClean="0"/>
              <a:t>This course does not purport to represent the IEEE or the IEEE Standards Association, their policies or procedures</a:t>
            </a:r>
          </a:p>
          <a:p>
            <a:r>
              <a:rPr lang="en-AU" dirty="0" smtClean="0"/>
              <a:t>The DNP3 Specification is IP of the DNP Users Group</a:t>
            </a:r>
          </a:p>
          <a:p>
            <a:r>
              <a:rPr lang="en-AU" dirty="0" smtClean="0"/>
              <a:t>The </a:t>
            </a:r>
            <a:r>
              <a:rPr lang="en-AU" dirty="0"/>
              <a:t>DNP Users Group </a:t>
            </a:r>
            <a:r>
              <a:rPr lang="en-AU" dirty="0" smtClean="0"/>
              <a:t>licenses the IEEE to manage standardization and publication of the specification</a:t>
            </a:r>
            <a:endParaRPr lang="en-AU" dirty="0"/>
          </a:p>
        </p:txBody>
      </p:sp>
      <p:sp>
        <p:nvSpPr>
          <p:cNvPr id="4" name="Slide Number Placeholder 4">
            <a:extLst>
              <a:ext uri="{FF2B5EF4-FFF2-40B4-BE49-F238E27FC236}">
                <a16:creationId xmlns="" xmlns:a16="http://schemas.microsoft.com/office/drawing/2014/main" id="{09A02DDC-C2C6-4D6D-9EB2-A74D615F44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a:t>
            </a:fld>
            <a:endParaRPr lang="en-US" dirty="0"/>
          </a:p>
        </p:txBody>
      </p:sp>
    </p:spTree>
    <p:extLst>
      <p:ext uri="{BB962C8B-B14F-4D97-AF65-F5344CB8AC3E}">
        <p14:creationId xmlns:p14="http://schemas.microsoft.com/office/powerpoint/2010/main" val="1420552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type="title"/>
          </p:nvPr>
        </p:nvSpPr>
        <p:spPr/>
        <p:txBody>
          <a:bodyPr>
            <a:normAutofit/>
          </a:bodyPr>
          <a:lstStyle/>
          <a:p>
            <a:r>
              <a:rPr lang="en-US" altLang="en-US" dirty="0"/>
              <a:t>DNP3 Data Object Qualifier Flags</a:t>
            </a:r>
          </a:p>
        </p:txBody>
      </p:sp>
      <p:sp>
        <p:nvSpPr>
          <p:cNvPr id="47107" name="Rectangle 4"/>
          <p:cNvSpPr>
            <a:spLocks noGrp="1"/>
          </p:cNvSpPr>
          <p:nvPr>
            <p:ph idx="1"/>
          </p:nvPr>
        </p:nvSpPr>
        <p:spPr/>
        <p:txBody>
          <a:bodyPr>
            <a:normAutofit fontScale="92500" lnSpcReduction="10000"/>
          </a:bodyPr>
          <a:lstStyle/>
          <a:p>
            <a:r>
              <a:rPr lang="en-US" altLang="en-US" dirty="0"/>
              <a:t>5 common flags:		Normal Status	</a:t>
            </a:r>
            <a:r>
              <a:rPr lang="en-US" altLang="en-US" dirty="0" smtClean="0"/>
              <a:t>(all </a:t>
            </a:r>
            <a:r>
              <a:rPr lang="en-US" altLang="en-US" dirty="0"/>
              <a:t>data types)</a:t>
            </a:r>
          </a:p>
          <a:p>
            <a:pPr lvl="1">
              <a:tabLst>
                <a:tab pos="4572000" algn="l"/>
              </a:tabLst>
            </a:pPr>
            <a:r>
              <a:rPr lang="en-US" altLang="en-US" dirty="0"/>
              <a:t>On Line	</a:t>
            </a:r>
            <a:r>
              <a:rPr lang="en-US" altLang="en-US" dirty="0" smtClean="0"/>
              <a:t>	1</a:t>
            </a:r>
            <a:endParaRPr lang="en-US" altLang="en-US" dirty="0"/>
          </a:p>
          <a:p>
            <a:pPr lvl="1">
              <a:tabLst>
                <a:tab pos="4572000" algn="l"/>
              </a:tabLst>
            </a:pPr>
            <a:r>
              <a:rPr lang="en-US" altLang="en-US" dirty="0"/>
              <a:t>Restart	</a:t>
            </a:r>
            <a:r>
              <a:rPr lang="en-US" altLang="en-US" dirty="0" smtClean="0"/>
              <a:t>	0</a:t>
            </a:r>
            <a:endParaRPr lang="en-US" altLang="en-US" dirty="0"/>
          </a:p>
          <a:p>
            <a:pPr lvl="1">
              <a:tabLst>
                <a:tab pos="4572000" algn="l"/>
              </a:tabLst>
            </a:pPr>
            <a:r>
              <a:rPr lang="en-US" altLang="en-US" dirty="0"/>
              <a:t>Communication Lost	</a:t>
            </a:r>
            <a:r>
              <a:rPr lang="en-US" altLang="en-US" dirty="0" smtClean="0"/>
              <a:t>	0</a:t>
            </a:r>
            <a:endParaRPr lang="en-US" altLang="en-US" dirty="0"/>
          </a:p>
          <a:p>
            <a:pPr lvl="1">
              <a:tabLst>
                <a:tab pos="4572000" algn="l"/>
              </a:tabLst>
            </a:pPr>
            <a:r>
              <a:rPr lang="en-US" altLang="en-US" dirty="0"/>
              <a:t>Remote Forced	</a:t>
            </a:r>
            <a:r>
              <a:rPr lang="en-US" altLang="en-US" dirty="0" smtClean="0"/>
              <a:t>	0</a:t>
            </a:r>
            <a:endParaRPr lang="en-US" altLang="en-US" dirty="0"/>
          </a:p>
          <a:p>
            <a:pPr lvl="1">
              <a:tabLst>
                <a:tab pos="4572000" algn="l"/>
              </a:tabLst>
            </a:pPr>
            <a:r>
              <a:rPr lang="en-US" altLang="en-US" dirty="0"/>
              <a:t>Local Forced	</a:t>
            </a:r>
            <a:r>
              <a:rPr lang="en-US" altLang="en-US" dirty="0" smtClean="0"/>
              <a:t>	0</a:t>
            </a:r>
            <a:endParaRPr lang="en-US" altLang="en-US" dirty="0"/>
          </a:p>
          <a:p>
            <a:r>
              <a:rPr lang="en-US" altLang="en-US" dirty="0"/>
              <a:t>Additional type-specific flags (all normally 0):</a:t>
            </a:r>
          </a:p>
          <a:p>
            <a:pPr lvl="1"/>
            <a:r>
              <a:rPr lang="en-US" altLang="en-US" dirty="0"/>
              <a:t>Binary: </a:t>
            </a:r>
            <a:r>
              <a:rPr lang="en-US" altLang="en-US" dirty="0" smtClean="0"/>
              <a:t>State &amp; Chatter </a:t>
            </a:r>
            <a:r>
              <a:rPr lang="en-US" altLang="en-US" dirty="0"/>
              <a:t>Filter</a:t>
            </a:r>
          </a:p>
          <a:p>
            <a:pPr lvl="1"/>
            <a:r>
              <a:rPr lang="en-US" altLang="en-US" dirty="0"/>
              <a:t>Analog: Overrange &amp; reference error</a:t>
            </a:r>
          </a:p>
          <a:p>
            <a:pPr lvl="1"/>
            <a:r>
              <a:rPr lang="en-US" altLang="en-US" dirty="0"/>
              <a:t>Counter: Discontinuity &amp; rollover (rollover is deprecated)</a:t>
            </a:r>
          </a:p>
        </p:txBody>
      </p:sp>
      <p:sp>
        <p:nvSpPr>
          <p:cNvPr id="4" name="Slide Number Placeholder 4">
            <a:extLst>
              <a:ext uri="{FF2B5EF4-FFF2-40B4-BE49-F238E27FC236}">
                <a16:creationId xmlns="" xmlns:a16="http://schemas.microsoft.com/office/drawing/2014/main" id="{257C344D-0D5F-4808-8053-DBA42CA777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30</a:t>
            </a:fld>
            <a:endParaRPr lang="en-US" dirty="0"/>
          </a:p>
        </p:txBody>
      </p:sp>
    </p:spTree>
    <p:extLst>
      <p:ext uri="{BB962C8B-B14F-4D97-AF65-F5344CB8AC3E}">
        <p14:creationId xmlns:p14="http://schemas.microsoft.com/office/powerpoint/2010/main" val="37562800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7A00C1-7E19-424D-B6C9-00868EDEBD3D}"/>
              </a:ext>
            </a:extLst>
          </p:cNvPr>
          <p:cNvSpPr>
            <a:spLocks noGrp="1"/>
          </p:cNvSpPr>
          <p:nvPr>
            <p:ph type="title"/>
          </p:nvPr>
        </p:nvSpPr>
        <p:spPr/>
        <p:txBody>
          <a:bodyPr/>
          <a:lstStyle/>
          <a:p>
            <a:r>
              <a:rPr lang="en-US" smtClean="0"/>
              <a:t>Binary Input Variations</a:t>
            </a:r>
            <a:endParaRPr lang="en-US" dirty="0"/>
          </a:p>
        </p:txBody>
      </p:sp>
      <p:sp>
        <p:nvSpPr>
          <p:cNvPr id="4" name="Content Placeholder 3">
            <a:extLst>
              <a:ext uri="{FF2B5EF4-FFF2-40B4-BE49-F238E27FC236}">
                <a16:creationId xmlns="" xmlns:a16="http://schemas.microsoft.com/office/drawing/2014/main" id="{24A25094-E6EF-45B6-98FB-CA3579BF677B}"/>
              </a:ext>
            </a:extLst>
          </p:cNvPr>
          <p:cNvSpPr>
            <a:spLocks noGrp="1"/>
          </p:cNvSpPr>
          <p:nvPr>
            <p:ph sz="half" idx="1"/>
          </p:nvPr>
        </p:nvSpPr>
        <p:spPr/>
        <p:txBody>
          <a:bodyPr/>
          <a:lstStyle/>
          <a:p>
            <a:r>
              <a:rPr lang="en-US" dirty="0" smtClean="0"/>
              <a:t>Static (Object Group 1)</a:t>
            </a:r>
          </a:p>
          <a:p>
            <a:pPr lvl="1"/>
            <a:r>
              <a:rPr lang="en-US" dirty="0" smtClean="0"/>
              <a:t>Variation 1: Packed (index m–n)</a:t>
            </a:r>
          </a:p>
          <a:p>
            <a:pPr lvl="1"/>
            <a:endParaRPr lang="en-US" dirty="0" smtClean="0"/>
          </a:p>
          <a:p>
            <a:pPr lvl="1"/>
            <a:endParaRPr lang="en-US" dirty="0" smtClean="0"/>
          </a:p>
          <a:p>
            <a:pPr lvl="1"/>
            <a:endParaRPr lang="en-US" dirty="0" smtClean="0"/>
          </a:p>
          <a:p>
            <a:pPr lvl="1"/>
            <a:r>
              <a:rPr lang="en-US" dirty="0" smtClean="0"/>
              <a:t>Variation 2: With Flags (per index)</a:t>
            </a:r>
            <a:endParaRPr lang="en-US" dirty="0"/>
          </a:p>
        </p:txBody>
      </p:sp>
      <p:sp>
        <p:nvSpPr>
          <p:cNvPr id="5" name="Content Placeholder 4">
            <a:extLst>
              <a:ext uri="{FF2B5EF4-FFF2-40B4-BE49-F238E27FC236}">
                <a16:creationId xmlns="" xmlns:a16="http://schemas.microsoft.com/office/drawing/2014/main" id="{FC0AD487-D0EA-49C7-8939-7AC40245B65C}"/>
              </a:ext>
            </a:extLst>
          </p:cNvPr>
          <p:cNvSpPr>
            <a:spLocks noGrp="1"/>
          </p:cNvSpPr>
          <p:nvPr>
            <p:ph sz="half" idx="2"/>
          </p:nvPr>
        </p:nvSpPr>
        <p:spPr>
          <a:xfrm>
            <a:off x="6172200" y="1600200"/>
            <a:ext cx="5410200" cy="4724400"/>
          </a:xfrm>
        </p:spPr>
        <p:txBody>
          <a:bodyPr/>
          <a:lstStyle/>
          <a:p>
            <a:r>
              <a:rPr lang="en-US" dirty="0" smtClean="0"/>
              <a:t>Event (Object Group 2)</a:t>
            </a:r>
          </a:p>
          <a:p>
            <a:pPr lvl="1"/>
            <a:r>
              <a:rPr lang="en-US" dirty="0" smtClean="0"/>
              <a:t>Variation 1: Without time</a:t>
            </a:r>
          </a:p>
          <a:p>
            <a:pPr lvl="1"/>
            <a:endParaRPr lang="en-US" dirty="0" smtClean="0"/>
          </a:p>
          <a:p>
            <a:pPr lvl="1"/>
            <a:endParaRPr lang="en-US" dirty="0" smtClean="0"/>
          </a:p>
          <a:p>
            <a:pPr lvl="1"/>
            <a:r>
              <a:rPr lang="en-US" dirty="0" smtClean="0"/>
              <a:t>Variation 2: With time</a:t>
            </a:r>
          </a:p>
          <a:p>
            <a:pPr lvl="1"/>
            <a:endParaRPr lang="en-US" dirty="0" smtClean="0"/>
          </a:p>
          <a:p>
            <a:pPr lvl="1"/>
            <a:endParaRPr lang="en-US" dirty="0" smtClean="0"/>
          </a:p>
          <a:p>
            <a:pPr lvl="1"/>
            <a:endParaRPr lang="en-US" dirty="0" smtClean="0"/>
          </a:p>
          <a:p>
            <a:pPr lvl="1"/>
            <a:endParaRPr lang="en-US" dirty="0" smtClean="0"/>
          </a:p>
          <a:p>
            <a:pPr lvl="1"/>
            <a:r>
              <a:rPr lang="en-US" dirty="0" err="1" smtClean="0"/>
              <a:t>Etc</a:t>
            </a:r>
            <a:r>
              <a:rPr lang="en-US" dirty="0" smtClean="0"/>
              <a:t>…</a:t>
            </a:r>
            <a:endParaRPr lang="en-US" dirty="0"/>
          </a:p>
        </p:txBody>
      </p:sp>
      <p:pic>
        <p:nvPicPr>
          <p:cNvPr id="6" name="Picture 5" descr="g1v1">
            <a:extLst>
              <a:ext uri="{FF2B5EF4-FFF2-40B4-BE49-F238E27FC236}">
                <a16:creationId xmlns="" xmlns:a16="http://schemas.microsoft.com/office/drawing/2014/main" id="{6D0E4B2E-C9DB-4A29-8839-91C75108D32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08430" y="2596329"/>
            <a:ext cx="3787140" cy="966470"/>
          </a:xfrm>
          <a:prstGeom prst="rect">
            <a:avLst/>
          </a:prstGeom>
          <a:noFill/>
          <a:ln>
            <a:noFill/>
          </a:ln>
        </p:spPr>
      </p:pic>
      <p:pic>
        <p:nvPicPr>
          <p:cNvPr id="7" name="Picture 6" descr="g1v2">
            <a:extLst>
              <a:ext uri="{FF2B5EF4-FFF2-40B4-BE49-F238E27FC236}">
                <a16:creationId xmlns="" xmlns:a16="http://schemas.microsoft.com/office/drawing/2014/main" id="{5C0B7EF0-F177-4F3D-A91A-BA15617AAB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08430" y="4252260"/>
            <a:ext cx="4495800" cy="628650"/>
          </a:xfrm>
          <a:prstGeom prst="rect">
            <a:avLst/>
          </a:prstGeom>
          <a:noFill/>
          <a:ln>
            <a:noFill/>
          </a:ln>
        </p:spPr>
      </p:pic>
      <p:pic>
        <p:nvPicPr>
          <p:cNvPr id="8" name="Picture 7" descr="g2v1">
            <a:extLst>
              <a:ext uri="{FF2B5EF4-FFF2-40B4-BE49-F238E27FC236}">
                <a16:creationId xmlns="" xmlns:a16="http://schemas.microsoft.com/office/drawing/2014/main" id="{8C7226D0-4DB8-4ED9-88F5-72DED90421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43700" y="2581201"/>
            <a:ext cx="4495800" cy="628650"/>
          </a:xfrm>
          <a:prstGeom prst="rect">
            <a:avLst/>
          </a:prstGeom>
          <a:noFill/>
          <a:ln>
            <a:noFill/>
          </a:ln>
        </p:spPr>
      </p:pic>
      <p:pic>
        <p:nvPicPr>
          <p:cNvPr id="9" name="Picture 8" descr="g2v2">
            <a:extLst>
              <a:ext uri="{FF2B5EF4-FFF2-40B4-BE49-F238E27FC236}">
                <a16:creationId xmlns="" xmlns:a16="http://schemas.microsoft.com/office/drawing/2014/main" id="{1EEFF71B-0910-4D17-B78B-BC6816E3CCB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43700" y="3798719"/>
            <a:ext cx="4476750" cy="1666875"/>
          </a:xfrm>
          <a:prstGeom prst="rect">
            <a:avLst/>
          </a:prstGeom>
          <a:noFill/>
          <a:ln>
            <a:noFill/>
          </a:ln>
        </p:spPr>
      </p:pic>
      <p:sp>
        <p:nvSpPr>
          <p:cNvPr id="10" name="Speech Bubble: Rectangle with Corners Rounded 9">
            <a:extLst>
              <a:ext uri="{FF2B5EF4-FFF2-40B4-BE49-F238E27FC236}">
                <a16:creationId xmlns="" xmlns:a16="http://schemas.microsoft.com/office/drawing/2014/main" id="{B4F7DF01-3D6C-41CA-BD68-3B76FCB0625F}"/>
              </a:ext>
            </a:extLst>
          </p:cNvPr>
          <p:cNvSpPr/>
          <p:nvPr/>
        </p:nvSpPr>
        <p:spPr>
          <a:xfrm>
            <a:off x="3003968" y="5250836"/>
            <a:ext cx="1304723" cy="374571"/>
          </a:xfrm>
          <a:prstGeom prst="wedgeRoundRectCallout">
            <a:avLst>
              <a:gd name="adj1" fmla="val -86383"/>
              <a:gd name="adj2" fmla="val -146258"/>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600" dirty="0">
                <a:solidFill>
                  <a:schemeClr val="tx1"/>
                </a:solidFill>
              </a:rPr>
              <a:t>Chatter Filter</a:t>
            </a:r>
          </a:p>
        </p:txBody>
      </p:sp>
      <p:sp>
        <p:nvSpPr>
          <p:cNvPr id="15" name="Slide Number Placeholder 4">
            <a:extLst>
              <a:ext uri="{FF2B5EF4-FFF2-40B4-BE49-F238E27FC236}">
                <a16:creationId xmlns="" xmlns:a16="http://schemas.microsoft.com/office/drawing/2014/main" id="{257C344D-0D5F-4808-8053-DBA42CA777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31</a:t>
            </a:fld>
            <a:endParaRPr lang="en-US" dirty="0"/>
          </a:p>
        </p:txBody>
      </p:sp>
    </p:spTree>
    <p:extLst>
      <p:ext uri="{BB962C8B-B14F-4D97-AF65-F5344CB8AC3E}">
        <p14:creationId xmlns:p14="http://schemas.microsoft.com/office/powerpoint/2010/main" val="1279918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7A00C1-7E19-424D-B6C9-00868EDEBD3D}"/>
              </a:ext>
            </a:extLst>
          </p:cNvPr>
          <p:cNvSpPr>
            <a:spLocks noGrp="1"/>
          </p:cNvSpPr>
          <p:nvPr>
            <p:ph type="title"/>
          </p:nvPr>
        </p:nvSpPr>
        <p:spPr/>
        <p:txBody>
          <a:bodyPr/>
          <a:lstStyle/>
          <a:p>
            <a:r>
              <a:rPr lang="en-US" smtClean="0"/>
              <a:t>Analog Input Variations</a:t>
            </a:r>
            <a:endParaRPr lang="en-US" dirty="0"/>
          </a:p>
        </p:txBody>
      </p:sp>
      <p:sp>
        <p:nvSpPr>
          <p:cNvPr id="4" name="Content Placeholder 3">
            <a:extLst>
              <a:ext uri="{FF2B5EF4-FFF2-40B4-BE49-F238E27FC236}">
                <a16:creationId xmlns="" xmlns:a16="http://schemas.microsoft.com/office/drawing/2014/main" id="{24A25094-E6EF-45B6-98FB-CA3579BF677B}"/>
              </a:ext>
            </a:extLst>
          </p:cNvPr>
          <p:cNvSpPr>
            <a:spLocks noGrp="1"/>
          </p:cNvSpPr>
          <p:nvPr>
            <p:ph sz="half" idx="1"/>
          </p:nvPr>
        </p:nvSpPr>
        <p:spPr>
          <a:xfrm>
            <a:off x="609600" y="1600200"/>
            <a:ext cx="5410200" cy="4867275"/>
          </a:xfrm>
        </p:spPr>
        <p:txBody>
          <a:bodyPr>
            <a:normAutofit lnSpcReduction="10000"/>
          </a:bodyPr>
          <a:lstStyle/>
          <a:p>
            <a:r>
              <a:rPr lang="en-US" dirty="0" smtClean="0"/>
              <a:t>Static (Object Group 30)</a:t>
            </a:r>
          </a:p>
          <a:p>
            <a:pPr lvl="1"/>
            <a:r>
              <a:rPr lang="en-US" dirty="0" smtClean="0"/>
              <a:t>Variation 1: 32-bit with Flags</a:t>
            </a:r>
          </a:p>
          <a:p>
            <a:pPr lvl="1"/>
            <a:endParaRPr lang="en-US" dirty="0" smtClean="0"/>
          </a:p>
          <a:p>
            <a:pPr lvl="1"/>
            <a:endParaRPr lang="en-US" dirty="0" smtClean="0"/>
          </a:p>
          <a:p>
            <a:pPr lvl="1"/>
            <a:endParaRPr lang="en-US" dirty="0" smtClean="0"/>
          </a:p>
          <a:p>
            <a:pPr lvl="1"/>
            <a:endParaRPr lang="en-US" dirty="0" smtClean="0"/>
          </a:p>
          <a:p>
            <a:pPr lvl="1"/>
            <a:r>
              <a:rPr lang="en-US" dirty="0" smtClean="0"/>
              <a:t>Variation 2: 16-bit with Flags</a:t>
            </a:r>
          </a:p>
          <a:p>
            <a:pPr lvl="1"/>
            <a:endParaRPr lang="en-US" dirty="0" smtClean="0"/>
          </a:p>
          <a:p>
            <a:pPr lvl="1"/>
            <a:endParaRPr lang="en-US" dirty="0" smtClean="0"/>
          </a:p>
          <a:p>
            <a:pPr lvl="1"/>
            <a:endParaRPr lang="en-US" dirty="0" smtClean="0"/>
          </a:p>
          <a:p>
            <a:pPr lvl="1"/>
            <a:r>
              <a:rPr lang="en-US" dirty="0" err="1" smtClean="0"/>
              <a:t>Etc</a:t>
            </a:r>
            <a:r>
              <a:rPr lang="en-US" dirty="0" smtClean="0"/>
              <a:t>…</a:t>
            </a:r>
            <a:endParaRPr lang="en-US" dirty="0"/>
          </a:p>
        </p:txBody>
      </p:sp>
      <p:sp>
        <p:nvSpPr>
          <p:cNvPr id="5" name="Content Placeholder 4">
            <a:extLst>
              <a:ext uri="{FF2B5EF4-FFF2-40B4-BE49-F238E27FC236}">
                <a16:creationId xmlns="" xmlns:a16="http://schemas.microsoft.com/office/drawing/2014/main" id="{FC0AD487-D0EA-49C7-8939-7AC40245B65C}"/>
              </a:ext>
            </a:extLst>
          </p:cNvPr>
          <p:cNvSpPr>
            <a:spLocks noGrp="1"/>
          </p:cNvSpPr>
          <p:nvPr>
            <p:ph sz="half" idx="2"/>
          </p:nvPr>
        </p:nvSpPr>
        <p:spPr/>
        <p:txBody>
          <a:bodyPr>
            <a:normAutofit lnSpcReduction="10000"/>
          </a:bodyPr>
          <a:lstStyle/>
          <a:p>
            <a:r>
              <a:rPr lang="en-US" dirty="0" smtClean="0"/>
              <a:t>Event (Object Group 32)</a:t>
            </a:r>
          </a:p>
          <a:p>
            <a:pPr lvl="1"/>
            <a:r>
              <a:rPr lang="en-US" dirty="0" smtClean="0"/>
              <a:t>Variation 2: 16-bit without time</a:t>
            </a:r>
          </a:p>
          <a:p>
            <a:pPr lvl="1"/>
            <a:endParaRPr lang="en-US" dirty="0" smtClean="0"/>
          </a:p>
          <a:p>
            <a:pPr lvl="1"/>
            <a:endParaRPr lang="en-US" dirty="0" smtClean="0"/>
          </a:p>
          <a:p>
            <a:pPr lvl="1"/>
            <a:endParaRPr lang="en-US" dirty="0" smtClean="0"/>
          </a:p>
          <a:p>
            <a:pPr lvl="1"/>
            <a:r>
              <a:rPr lang="en-US" dirty="0" smtClean="0"/>
              <a:t>Variation 7: Short float with time</a:t>
            </a:r>
          </a:p>
          <a:p>
            <a:pPr lvl="1"/>
            <a:endParaRPr lang="en-US" dirty="0" smtClean="0"/>
          </a:p>
          <a:p>
            <a:pPr lvl="1"/>
            <a:endParaRPr lang="en-US" dirty="0" smtClean="0"/>
          </a:p>
          <a:p>
            <a:pPr lvl="1"/>
            <a:endParaRPr lang="en-US" dirty="0" smtClean="0"/>
          </a:p>
          <a:p>
            <a:pPr lvl="1"/>
            <a:endParaRPr lang="en-US" dirty="0"/>
          </a:p>
        </p:txBody>
      </p:sp>
      <p:pic>
        <p:nvPicPr>
          <p:cNvPr id="10" name="Picture 9" descr="g30v1">
            <a:extLst>
              <a:ext uri="{FF2B5EF4-FFF2-40B4-BE49-F238E27FC236}">
                <a16:creationId xmlns="" xmlns:a16="http://schemas.microsoft.com/office/drawing/2014/main" id="{09E94BA0-6EAA-438B-BF80-BB33948DA1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14145" y="2567754"/>
            <a:ext cx="3933825" cy="1323975"/>
          </a:xfrm>
          <a:prstGeom prst="rect">
            <a:avLst/>
          </a:prstGeom>
          <a:noFill/>
          <a:ln>
            <a:noFill/>
          </a:ln>
        </p:spPr>
      </p:pic>
      <p:pic>
        <p:nvPicPr>
          <p:cNvPr id="11" name="Picture 10" descr="g30v2">
            <a:extLst>
              <a:ext uri="{FF2B5EF4-FFF2-40B4-BE49-F238E27FC236}">
                <a16:creationId xmlns="" xmlns:a16="http://schemas.microsoft.com/office/drawing/2014/main" id="{4A6E57A4-C927-409F-AD92-C6799B85C8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14145" y="4406340"/>
            <a:ext cx="3907790" cy="966470"/>
          </a:xfrm>
          <a:prstGeom prst="rect">
            <a:avLst/>
          </a:prstGeom>
          <a:noFill/>
          <a:ln>
            <a:noFill/>
          </a:ln>
        </p:spPr>
      </p:pic>
      <p:pic>
        <p:nvPicPr>
          <p:cNvPr id="14" name="Picture 13" descr="g32v2">
            <a:extLst>
              <a:ext uri="{FF2B5EF4-FFF2-40B4-BE49-F238E27FC236}">
                <a16:creationId xmlns="" xmlns:a16="http://schemas.microsoft.com/office/drawing/2014/main" id="{0AAD68F9-D7E6-481A-804F-1B1D90C8A9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56960" y="2562151"/>
            <a:ext cx="3943350" cy="971550"/>
          </a:xfrm>
          <a:prstGeom prst="rect">
            <a:avLst/>
          </a:prstGeom>
          <a:noFill/>
          <a:ln>
            <a:noFill/>
          </a:ln>
        </p:spPr>
      </p:pic>
      <p:sp>
        <p:nvSpPr>
          <p:cNvPr id="15" name="Speech Bubble: Rectangle with Corners Rounded 14">
            <a:extLst>
              <a:ext uri="{FF2B5EF4-FFF2-40B4-BE49-F238E27FC236}">
                <a16:creationId xmlns="" xmlns:a16="http://schemas.microsoft.com/office/drawing/2014/main" id="{A3AC828F-6556-4CD4-9FD7-DB212BF39C11}"/>
              </a:ext>
            </a:extLst>
          </p:cNvPr>
          <p:cNvSpPr/>
          <p:nvPr/>
        </p:nvSpPr>
        <p:spPr>
          <a:xfrm>
            <a:off x="3232739" y="5251483"/>
            <a:ext cx="1087425" cy="374571"/>
          </a:xfrm>
          <a:prstGeom prst="wedgeRoundRectCallout">
            <a:avLst>
              <a:gd name="adj1" fmla="val -114064"/>
              <a:gd name="adj2" fmla="val -106867"/>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600" dirty="0">
                <a:solidFill>
                  <a:schemeClr val="tx1"/>
                </a:solidFill>
              </a:rPr>
              <a:t>Overrange</a:t>
            </a:r>
          </a:p>
        </p:txBody>
      </p:sp>
      <p:sp>
        <p:nvSpPr>
          <p:cNvPr id="16" name="Speech Bubble: Rectangle with Corners Rounded 15">
            <a:extLst>
              <a:ext uri="{FF2B5EF4-FFF2-40B4-BE49-F238E27FC236}">
                <a16:creationId xmlns="" xmlns:a16="http://schemas.microsoft.com/office/drawing/2014/main" id="{798DB3C5-9E45-46A2-8E82-D95F960E5547}"/>
              </a:ext>
            </a:extLst>
          </p:cNvPr>
          <p:cNvSpPr/>
          <p:nvPr/>
        </p:nvSpPr>
        <p:spPr>
          <a:xfrm>
            <a:off x="2620524" y="5700135"/>
            <a:ext cx="1521066" cy="374571"/>
          </a:xfrm>
          <a:prstGeom prst="wedgeRoundRectCallout">
            <a:avLst>
              <a:gd name="adj1" fmla="val -78672"/>
              <a:gd name="adj2" fmla="val -220450"/>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1600" dirty="0">
                <a:solidFill>
                  <a:schemeClr val="tx1"/>
                </a:solidFill>
              </a:rPr>
              <a:t>Reference Error</a:t>
            </a:r>
          </a:p>
        </p:txBody>
      </p:sp>
      <p:pic>
        <p:nvPicPr>
          <p:cNvPr id="13" name="Picture 12" descr="g32v7">
            <a:extLst>
              <a:ext uri="{FF2B5EF4-FFF2-40B4-BE49-F238E27FC236}">
                <a16:creationId xmlns="" xmlns:a16="http://schemas.microsoft.com/office/drawing/2014/main" id="{DBEA3D62-C8E2-4CD7-BD53-1146E5A8138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743513" y="4114800"/>
            <a:ext cx="4476750" cy="2352675"/>
          </a:xfrm>
          <a:prstGeom prst="rect">
            <a:avLst/>
          </a:prstGeom>
          <a:noFill/>
          <a:ln>
            <a:noFill/>
          </a:ln>
        </p:spPr>
      </p:pic>
      <p:sp>
        <p:nvSpPr>
          <p:cNvPr id="17" name="Slide Number Placeholder 4">
            <a:extLst>
              <a:ext uri="{FF2B5EF4-FFF2-40B4-BE49-F238E27FC236}">
                <a16:creationId xmlns="" xmlns:a16="http://schemas.microsoft.com/office/drawing/2014/main" id="{257C344D-0D5F-4808-8053-DBA42CA777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32</a:t>
            </a:fld>
            <a:endParaRPr lang="en-US" dirty="0"/>
          </a:p>
        </p:txBody>
      </p:sp>
    </p:spTree>
    <p:extLst>
      <p:ext uri="{BB962C8B-B14F-4D97-AF65-F5344CB8AC3E}">
        <p14:creationId xmlns:p14="http://schemas.microsoft.com/office/powerpoint/2010/main" val="3132261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p:cNvSpPr>
          <p:nvPr>
            <p:ph type="title"/>
          </p:nvPr>
        </p:nvSpPr>
        <p:spPr/>
        <p:txBody>
          <a:bodyPr/>
          <a:lstStyle/>
          <a:p>
            <a:r>
              <a:rPr lang="en-AU" altLang="en-US" dirty="0"/>
              <a:t>Polling</a:t>
            </a:r>
          </a:p>
        </p:txBody>
      </p:sp>
      <p:sp>
        <p:nvSpPr>
          <p:cNvPr id="23555" name="Rectangle 5"/>
          <p:cNvSpPr>
            <a:spLocks noGrp="1"/>
          </p:cNvSpPr>
          <p:nvPr>
            <p:ph idx="1"/>
          </p:nvPr>
        </p:nvSpPr>
        <p:spPr/>
        <p:txBody>
          <a:bodyPr>
            <a:normAutofit lnSpcReduction="10000"/>
          </a:bodyPr>
          <a:lstStyle/>
          <a:p>
            <a:r>
              <a:rPr lang="en-AU" altLang="en-US" dirty="0"/>
              <a:t>Polling is typically a periodic process</a:t>
            </a:r>
          </a:p>
          <a:p>
            <a:pPr lvl="1"/>
            <a:r>
              <a:rPr lang="en-AU" altLang="en-US" dirty="0" smtClean="0"/>
              <a:t>The controlling station issues Read requests</a:t>
            </a:r>
            <a:endParaRPr lang="en-AU" altLang="en-US" dirty="0"/>
          </a:p>
          <a:p>
            <a:pPr lvl="1"/>
            <a:r>
              <a:rPr lang="en-AU" altLang="en-US" dirty="0"/>
              <a:t>The outstation replies by sending the data</a:t>
            </a:r>
            <a:br>
              <a:rPr lang="en-AU" altLang="en-US" dirty="0"/>
            </a:br>
            <a:r>
              <a:rPr lang="en-AU" altLang="en-US" dirty="0"/>
              <a:t>that has been requested</a:t>
            </a:r>
          </a:p>
          <a:p>
            <a:r>
              <a:rPr lang="en-AU" altLang="en-US" dirty="0"/>
              <a:t>DNP3 supports polling </a:t>
            </a:r>
            <a:r>
              <a:rPr lang="en-AU" altLang="en-US" dirty="0" smtClean="0"/>
              <a:t>or</a:t>
            </a:r>
            <a:br>
              <a:rPr lang="en-AU" altLang="en-US" dirty="0" smtClean="0"/>
            </a:br>
            <a:r>
              <a:rPr lang="en-AU" altLang="en-US" dirty="0" smtClean="0"/>
              <a:t>“unsolicited </a:t>
            </a:r>
            <a:r>
              <a:rPr lang="en-AU" altLang="en-US" dirty="0"/>
              <a:t> </a:t>
            </a:r>
            <a:r>
              <a:rPr lang="en-AU" altLang="en-US" dirty="0" smtClean="0"/>
              <a:t>reporting</a:t>
            </a:r>
            <a:r>
              <a:rPr lang="en-AU" altLang="en-US" dirty="0"/>
              <a:t>” </a:t>
            </a:r>
            <a:r>
              <a:rPr lang="en-AU" altLang="en-US" dirty="0" smtClean="0"/>
              <a:t>(</a:t>
            </a:r>
            <a:r>
              <a:rPr lang="en-AU" altLang="en-US" dirty="0"/>
              <a:t>or a mixture)</a:t>
            </a:r>
          </a:p>
          <a:p>
            <a:pPr lvl="1"/>
            <a:r>
              <a:rPr lang="en-AU" altLang="en-US" dirty="0"/>
              <a:t>An outstation may spontaneously reports changes to the </a:t>
            </a:r>
            <a:r>
              <a:rPr lang="en-AU" altLang="en-US" dirty="0" smtClean="0"/>
              <a:t>controlling station, </a:t>
            </a:r>
            <a:r>
              <a:rPr lang="en-AU" altLang="en-US" dirty="0"/>
              <a:t>instead of being polled</a:t>
            </a:r>
          </a:p>
          <a:p>
            <a:r>
              <a:rPr lang="en-AU" altLang="en-US" b="1" dirty="0" smtClean="0"/>
              <a:t>Important: </a:t>
            </a:r>
            <a:r>
              <a:rPr lang="en-AU" altLang="en-US" dirty="0" smtClean="0"/>
              <a:t>Unsolicited </a:t>
            </a:r>
            <a:r>
              <a:rPr lang="en-AU" altLang="en-US" dirty="0"/>
              <a:t>and RBE are different, but related</a:t>
            </a:r>
          </a:p>
        </p:txBody>
      </p:sp>
      <p:sp>
        <p:nvSpPr>
          <p:cNvPr id="26" name="Slide Number Placeholder 4">
            <a:extLst>
              <a:ext uri="{FF2B5EF4-FFF2-40B4-BE49-F238E27FC236}">
                <a16:creationId xmlns="" xmlns:a16="http://schemas.microsoft.com/office/drawing/2014/main" id="{35F87682-F050-4BCA-AD60-1E0DC6ADF40E}"/>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33</a:t>
            </a:fld>
            <a:endParaRPr lang="en-US" dirty="0"/>
          </a:p>
        </p:txBody>
      </p:sp>
      <p:grpSp>
        <p:nvGrpSpPr>
          <p:cNvPr id="30" name="Group 6"/>
          <p:cNvGrpSpPr>
            <a:grpSpLocks/>
          </p:cNvGrpSpPr>
          <p:nvPr/>
        </p:nvGrpSpPr>
        <p:grpSpPr bwMode="auto">
          <a:xfrm>
            <a:off x="7346951" y="2527300"/>
            <a:ext cx="3733893" cy="1022350"/>
            <a:chOff x="3674" y="308"/>
            <a:chExt cx="1765" cy="483"/>
          </a:xfrm>
        </p:grpSpPr>
        <p:sp>
          <p:nvSpPr>
            <p:cNvPr id="23560" name="Line 7"/>
            <p:cNvSpPr>
              <a:spLocks noChangeShapeType="1"/>
            </p:cNvSpPr>
            <p:nvPr/>
          </p:nvSpPr>
          <p:spPr bwMode="auto">
            <a:xfrm>
              <a:off x="3674" y="625"/>
              <a:ext cx="243"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61" name="Line 8"/>
            <p:cNvSpPr>
              <a:spLocks noChangeShapeType="1"/>
            </p:cNvSpPr>
            <p:nvPr/>
          </p:nvSpPr>
          <p:spPr bwMode="auto">
            <a:xfrm flipV="1">
              <a:off x="3914"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62" name="Line 9"/>
            <p:cNvSpPr>
              <a:spLocks noChangeShapeType="1"/>
            </p:cNvSpPr>
            <p:nvPr/>
          </p:nvSpPr>
          <p:spPr bwMode="auto">
            <a:xfrm>
              <a:off x="3914" y="404"/>
              <a:ext cx="15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63" name="Line 10"/>
            <p:cNvSpPr>
              <a:spLocks noChangeShapeType="1"/>
            </p:cNvSpPr>
            <p:nvPr/>
          </p:nvSpPr>
          <p:spPr bwMode="auto">
            <a:xfrm>
              <a:off x="4064"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64" name="Line 11"/>
            <p:cNvSpPr>
              <a:spLocks noChangeShapeType="1"/>
            </p:cNvSpPr>
            <p:nvPr/>
          </p:nvSpPr>
          <p:spPr bwMode="auto">
            <a:xfrm flipV="1">
              <a:off x="4057" y="625"/>
              <a:ext cx="12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65" name="Line 12"/>
            <p:cNvSpPr>
              <a:spLocks noChangeShapeType="1"/>
            </p:cNvSpPr>
            <p:nvPr/>
          </p:nvSpPr>
          <p:spPr bwMode="auto">
            <a:xfrm flipV="1">
              <a:off x="4179"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66" name="Line 13"/>
            <p:cNvSpPr>
              <a:spLocks noChangeShapeType="1"/>
            </p:cNvSpPr>
            <p:nvPr/>
          </p:nvSpPr>
          <p:spPr bwMode="auto">
            <a:xfrm>
              <a:off x="4179" y="404"/>
              <a:ext cx="359"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67" name="Line 14"/>
            <p:cNvSpPr>
              <a:spLocks noChangeShapeType="1"/>
            </p:cNvSpPr>
            <p:nvPr/>
          </p:nvSpPr>
          <p:spPr bwMode="auto">
            <a:xfrm>
              <a:off x="4538"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68" name="Line 15"/>
            <p:cNvSpPr>
              <a:spLocks noChangeShapeType="1"/>
            </p:cNvSpPr>
            <p:nvPr/>
          </p:nvSpPr>
          <p:spPr bwMode="auto">
            <a:xfrm flipV="1">
              <a:off x="4586"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69" name="Line 16"/>
            <p:cNvSpPr>
              <a:spLocks noChangeShapeType="1"/>
            </p:cNvSpPr>
            <p:nvPr/>
          </p:nvSpPr>
          <p:spPr bwMode="auto">
            <a:xfrm>
              <a:off x="4586" y="404"/>
              <a:ext cx="48"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70" name="Line 17"/>
            <p:cNvSpPr>
              <a:spLocks noChangeShapeType="1"/>
            </p:cNvSpPr>
            <p:nvPr/>
          </p:nvSpPr>
          <p:spPr bwMode="auto">
            <a:xfrm>
              <a:off x="4634" y="625"/>
              <a:ext cx="43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71" name="Line 18"/>
            <p:cNvSpPr>
              <a:spLocks noChangeShapeType="1"/>
            </p:cNvSpPr>
            <p:nvPr/>
          </p:nvSpPr>
          <p:spPr bwMode="auto">
            <a:xfrm>
              <a:off x="4538" y="625"/>
              <a:ext cx="48"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72" name="Line 19"/>
            <p:cNvSpPr>
              <a:spLocks noChangeShapeType="1"/>
            </p:cNvSpPr>
            <p:nvPr/>
          </p:nvSpPr>
          <p:spPr bwMode="auto">
            <a:xfrm flipV="1">
              <a:off x="4634"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73" name="Line 20"/>
            <p:cNvSpPr>
              <a:spLocks noChangeShapeType="1"/>
            </p:cNvSpPr>
            <p:nvPr/>
          </p:nvSpPr>
          <p:spPr bwMode="auto">
            <a:xfrm>
              <a:off x="3674" y="703"/>
              <a:ext cx="1488" cy="0"/>
            </a:xfrm>
            <a:prstGeom prst="line">
              <a:avLst/>
            </a:prstGeom>
            <a:noFill/>
            <a:ln w="19050">
              <a:solidFill>
                <a:schemeClr val="folHlink"/>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AU" dirty="0"/>
            </a:p>
          </p:txBody>
        </p:sp>
        <p:sp>
          <p:nvSpPr>
            <p:cNvPr id="23574" name="Text Box 21"/>
            <p:cNvSpPr txBox="1">
              <a:spLocks noChangeArrowheads="1"/>
            </p:cNvSpPr>
            <p:nvPr/>
          </p:nvSpPr>
          <p:spPr bwMode="auto">
            <a:xfrm>
              <a:off x="5200" y="633"/>
              <a:ext cx="23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AU" altLang="en-US" sz="1200" dirty="0">
                  <a:solidFill>
                    <a:srgbClr val="CC3300"/>
                  </a:solidFill>
                  <a:latin typeface="Times New Roman" pitchFamily="18" charset="0"/>
                </a:rPr>
                <a:t>Time</a:t>
              </a:r>
            </a:p>
          </p:txBody>
        </p:sp>
        <p:sp>
          <p:nvSpPr>
            <p:cNvPr id="23575" name="Line 22"/>
            <p:cNvSpPr>
              <a:spLocks noChangeShapeType="1"/>
            </p:cNvSpPr>
            <p:nvPr/>
          </p:nvSpPr>
          <p:spPr bwMode="auto">
            <a:xfrm flipV="1">
              <a:off x="4010" y="308"/>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76" name="Line 23"/>
            <p:cNvSpPr>
              <a:spLocks noChangeShapeType="1"/>
            </p:cNvSpPr>
            <p:nvPr/>
          </p:nvSpPr>
          <p:spPr bwMode="auto">
            <a:xfrm flipV="1">
              <a:off x="4250" y="308"/>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77" name="Line 24"/>
            <p:cNvSpPr>
              <a:spLocks noChangeShapeType="1"/>
            </p:cNvSpPr>
            <p:nvPr/>
          </p:nvSpPr>
          <p:spPr bwMode="auto">
            <a:xfrm flipV="1">
              <a:off x="3770" y="319"/>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78" name="Line 25"/>
            <p:cNvSpPr>
              <a:spLocks noChangeShapeType="1"/>
            </p:cNvSpPr>
            <p:nvPr/>
          </p:nvSpPr>
          <p:spPr bwMode="auto">
            <a:xfrm flipV="1">
              <a:off x="4490" y="308"/>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79" name="Line 26"/>
            <p:cNvSpPr>
              <a:spLocks noChangeShapeType="1"/>
            </p:cNvSpPr>
            <p:nvPr/>
          </p:nvSpPr>
          <p:spPr bwMode="auto">
            <a:xfrm flipV="1">
              <a:off x="4730" y="308"/>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3580" name="Line 27"/>
            <p:cNvSpPr>
              <a:spLocks noChangeShapeType="1"/>
            </p:cNvSpPr>
            <p:nvPr/>
          </p:nvSpPr>
          <p:spPr bwMode="auto">
            <a:xfrm flipV="1">
              <a:off x="4970" y="308"/>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grpSp>
    </p:spTree>
    <p:extLst>
      <p:ext uri="{BB962C8B-B14F-4D97-AF65-F5344CB8AC3E}">
        <p14:creationId xmlns:p14="http://schemas.microsoft.com/office/powerpoint/2010/main" val="14604234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p:cNvSpPr>
          <p:nvPr>
            <p:ph type="title"/>
          </p:nvPr>
        </p:nvSpPr>
        <p:spPr/>
        <p:txBody>
          <a:bodyPr/>
          <a:lstStyle/>
          <a:p>
            <a:r>
              <a:rPr lang="en-AU" altLang="en-US" dirty="0"/>
              <a:t>Polling for Events</a:t>
            </a:r>
          </a:p>
        </p:txBody>
      </p:sp>
      <p:sp>
        <p:nvSpPr>
          <p:cNvPr id="335877" name="Rectangle 5"/>
          <p:cNvSpPr>
            <a:spLocks noGrp="1"/>
          </p:cNvSpPr>
          <p:nvPr>
            <p:ph idx="1"/>
          </p:nvPr>
        </p:nvSpPr>
        <p:spPr>
          <a:xfrm>
            <a:off x="630936" y="1801368"/>
            <a:ext cx="5236465" cy="4351338"/>
          </a:xfrm>
        </p:spPr>
        <p:txBody>
          <a:bodyPr>
            <a:normAutofit fontScale="85000" lnSpcReduction="20000"/>
          </a:bodyPr>
          <a:lstStyle/>
          <a:p>
            <a:r>
              <a:rPr lang="en-AU" altLang="en-US" dirty="0"/>
              <a:t>Systems may:</a:t>
            </a:r>
          </a:p>
          <a:p>
            <a:pPr lvl="1"/>
            <a:r>
              <a:rPr lang="en-AU" altLang="en-US" dirty="0"/>
              <a:t>Ignore values occurring between polls, return value at time of scan</a:t>
            </a:r>
          </a:p>
          <a:p>
            <a:pPr lvl="1"/>
            <a:r>
              <a:rPr lang="en-AU" altLang="en-US" dirty="0"/>
              <a:t>Report changes, including those that occur between polls (known as Event Reporting or RBE)</a:t>
            </a:r>
          </a:p>
          <a:p>
            <a:pPr lvl="2"/>
            <a:r>
              <a:rPr lang="en-AU" altLang="en-US" dirty="0"/>
              <a:t>after collecting</a:t>
            </a:r>
            <a:br>
              <a:rPr lang="en-AU" altLang="en-US" dirty="0"/>
            </a:br>
            <a:r>
              <a:rPr lang="en-AU" altLang="en-US" dirty="0"/>
              <a:t>the initial 0</a:t>
            </a:r>
          </a:p>
          <a:p>
            <a:r>
              <a:rPr lang="en-AU" altLang="en-US" dirty="0"/>
              <a:t>Analogs &amp; counters</a:t>
            </a:r>
          </a:p>
          <a:p>
            <a:pPr lvl="1"/>
            <a:r>
              <a:rPr lang="en-AU" altLang="en-US" dirty="0"/>
              <a:t>Events may indicate a significant change, a periodic update or </a:t>
            </a:r>
            <a:r>
              <a:rPr lang="en-AU" altLang="en-US" u="sng" dirty="0"/>
              <a:t>whatever</a:t>
            </a:r>
            <a:r>
              <a:rPr lang="en-AU" altLang="en-US" dirty="0"/>
              <a:t> the outstation decides</a:t>
            </a:r>
          </a:p>
        </p:txBody>
      </p:sp>
      <p:sp>
        <p:nvSpPr>
          <p:cNvPr id="34" name="Slide Number Placeholder 4">
            <a:extLst>
              <a:ext uri="{FF2B5EF4-FFF2-40B4-BE49-F238E27FC236}">
                <a16:creationId xmlns="" xmlns:a16="http://schemas.microsoft.com/office/drawing/2014/main" id="{D1A9AD6A-FE25-4D91-986D-38C74E495388}"/>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34</a:t>
            </a:fld>
            <a:endParaRPr lang="en-US" dirty="0"/>
          </a:p>
        </p:txBody>
      </p:sp>
      <p:grpSp>
        <p:nvGrpSpPr>
          <p:cNvPr id="24582" name="Group 6"/>
          <p:cNvGrpSpPr>
            <a:grpSpLocks/>
          </p:cNvGrpSpPr>
          <p:nvPr/>
        </p:nvGrpSpPr>
        <p:grpSpPr bwMode="auto">
          <a:xfrm>
            <a:off x="7661276" y="2698751"/>
            <a:ext cx="2930525" cy="790575"/>
            <a:chOff x="3674" y="308"/>
            <a:chExt cx="1846" cy="498"/>
          </a:xfrm>
        </p:grpSpPr>
        <p:sp>
          <p:nvSpPr>
            <p:cNvPr id="24592" name="Line 7"/>
            <p:cNvSpPr>
              <a:spLocks noChangeShapeType="1"/>
            </p:cNvSpPr>
            <p:nvPr/>
          </p:nvSpPr>
          <p:spPr bwMode="auto">
            <a:xfrm>
              <a:off x="3674" y="625"/>
              <a:ext cx="243"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593" name="Line 8"/>
            <p:cNvSpPr>
              <a:spLocks noChangeShapeType="1"/>
            </p:cNvSpPr>
            <p:nvPr/>
          </p:nvSpPr>
          <p:spPr bwMode="auto">
            <a:xfrm flipV="1">
              <a:off x="3914"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594" name="Line 9"/>
            <p:cNvSpPr>
              <a:spLocks noChangeShapeType="1"/>
            </p:cNvSpPr>
            <p:nvPr/>
          </p:nvSpPr>
          <p:spPr bwMode="auto">
            <a:xfrm>
              <a:off x="3914" y="404"/>
              <a:ext cx="150"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595" name="Line 10"/>
            <p:cNvSpPr>
              <a:spLocks noChangeShapeType="1"/>
            </p:cNvSpPr>
            <p:nvPr/>
          </p:nvSpPr>
          <p:spPr bwMode="auto">
            <a:xfrm>
              <a:off x="4064"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596" name="Line 11"/>
            <p:cNvSpPr>
              <a:spLocks noChangeShapeType="1"/>
            </p:cNvSpPr>
            <p:nvPr/>
          </p:nvSpPr>
          <p:spPr bwMode="auto">
            <a:xfrm flipV="1">
              <a:off x="4057" y="625"/>
              <a:ext cx="12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597" name="Line 12"/>
            <p:cNvSpPr>
              <a:spLocks noChangeShapeType="1"/>
            </p:cNvSpPr>
            <p:nvPr/>
          </p:nvSpPr>
          <p:spPr bwMode="auto">
            <a:xfrm flipV="1">
              <a:off x="4179"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598" name="Line 13"/>
            <p:cNvSpPr>
              <a:spLocks noChangeShapeType="1"/>
            </p:cNvSpPr>
            <p:nvPr/>
          </p:nvSpPr>
          <p:spPr bwMode="auto">
            <a:xfrm>
              <a:off x="4179" y="404"/>
              <a:ext cx="359"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599" name="Line 14"/>
            <p:cNvSpPr>
              <a:spLocks noChangeShapeType="1"/>
            </p:cNvSpPr>
            <p:nvPr/>
          </p:nvSpPr>
          <p:spPr bwMode="auto">
            <a:xfrm>
              <a:off x="4538"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00" name="Line 15"/>
            <p:cNvSpPr>
              <a:spLocks noChangeShapeType="1"/>
            </p:cNvSpPr>
            <p:nvPr/>
          </p:nvSpPr>
          <p:spPr bwMode="auto">
            <a:xfrm flipV="1">
              <a:off x="4586"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01" name="Line 16"/>
            <p:cNvSpPr>
              <a:spLocks noChangeShapeType="1"/>
            </p:cNvSpPr>
            <p:nvPr/>
          </p:nvSpPr>
          <p:spPr bwMode="auto">
            <a:xfrm>
              <a:off x="4586" y="404"/>
              <a:ext cx="48"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02" name="Line 17"/>
            <p:cNvSpPr>
              <a:spLocks noChangeShapeType="1"/>
            </p:cNvSpPr>
            <p:nvPr/>
          </p:nvSpPr>
          <p:spPr bwMode="auto">
            <a:xfrm>
              <a:off x="4634" y="625"/>
              <a:ext cx="432"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03" name="Line 18"/>
            <p:cNvSpPr>
              <a:spLocks noChangeShapeType="1"/>
            </p:cNvSpPr>
            <p:nvPr/>
          </p:nvSpPr>
          <p:spPr bwMode="auto">
            <a:xfrm>
              <a:off x="4538" y="625"/>
              <a:ext cx="48" cy="0"/>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04" name="Line 19"/>
            <p:cNvSpPr>
              <a:spLocks noChangeShapeType="1"/>
            </p:cNvSpPr>
            <p:nvPr/>
          </p:nvSpPr>
          <p:spPr bwMode="auto">
            <a:xfrm flipV="1">
              <a:off x="4634" y="396"/>
              <a:ext cx="0" cy="237"/>
            </a:xfrm>
            <a:prstGeom prst="line">
              <a:avLst/>
            </a:prstGeom>
            <a:noFill/>
            <a:ln w="254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05" name="Line 20"/>
            <p:cNvSpPr>
              <a:spLocks noChangeShapeType="1"/>
            </p:cNvSpPr>
            <p:nvPr/>
          </p:nvSpPr>
          <p:spPr bwMode="auto">
            <a:xfrm>
              <a:off x="3674" y="703"/>
              <a:ext cx="1488" cy="0"/>
            </a:xfrm>
            <a:prstGeom prst="line">
              <a:avLst/>
            </a:prstGeom>
            <a:noFill/>
            <a:ln w="19050">
              <a:solidFill>
                <a:schemeClr val="folHlink"/>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AU" dirty="0"/>
            </a:p>
          </p:txBody>
        </p:sp>
        <p:sp>
          <p:nvSpPr>
            <p:cNvPr id="24606" name="Text Box 21"/>
            <p:cNvSpPr txBox="1">
              <a:spLocks noChangeArrowheads="1"/>
            </p:cNvSpPr>
            <p:nvPr/>
          </p:nvSpPr>
          <p:spPr bwMode="auto">
            <a:xfrm>
              <a:off x="5200" y="633"/>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AU" altLang="en-US" sz="1200" dirty="0">
                  <a:solidFill>
                    <a:srgbClr val="CC3300"/>
                  </a:solidFill>
                  <a:latin typeface="Times New Roman" pitchFamily="18" charset="0"/>
                </a:rPr>
                <a:t>Time</a:t>
              </a:r>
            </a:p>
          </p:txBody>
        </p:sp>
        <p:sp>
          <p:nvSpPr>
            <p:cNvPr id="24607" name="Line 22"/>
            <p:cNvSpPr>
              <a:spLocks noChangeShapeType="1"/>
            </p:cNvSpPr>
            <p:nvPr/>
          </p:nvSpPr>
          <p:spPr bwMode="auto">
            <a:xfrm flipV="1">
              <a:off x="4010" y="308"/>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08" name="Line 23"/>
            <p:cNvSpPr>
              <a:spLocks noChangeShapeType="1"/>
            </p:cNvSpPr>
            <p:nvPr/>
          </p:nvSpPr>
          <p:spPr bwMode="auto">
            <a:xfrm flipV="1">
              <a:off x="4250" y="308"/>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09" name="Line 24"/>
            <p:cNvSpPr>
              <a:spLocks noChangeShapeType="1"/>
            </p:cNvSpPr>
            <p:nvPr/>
          </p:nvSpPr>
          <p:spPr bwMode="auto">
            <a:xfrm flipV="1">
              <a:off x="3770" y="319"/>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10" name="Line 25"/>
            <p:cNvSpPr>
              <a:spLocks noChangeShapeType="1"/>
            </p:cNvSpPr>
            <p:nvPr/>
          </p:nvSpPr>
          <p:spPr bwMode="auto">
            <a:xfrm flipV="1">
              <a:off x="4490" y="308"/>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11" name="Line 26"/>
            <p:cNvSpPr>
              <a:spLocks noChangeShapeType="1"/>
            </p:cNvSpPr>
            <p:nvPr/>
          </p:nvSpPr>
          <p:spPr bwMode="auto">
            <a:xfrm flipV="1">
              <a:off x="4730" y="308"/>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sp>
          <p:nvSpPr>
            <p:cNvPr id="24612" name="Line 27"/>
            <p:cNvSpPr>
              <a:spLocks noChangeShapeType="1"/>
            </p:cNvSpPr>
            <p:nvPr/>
          </p:nvSpPr>
          <p:spPr bwMode="auto">
            <a:xfrm flipV="1">
              <a:off x="4970" y="308"/>
              <a:ext cx="0" cy="4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AU" dirty="0"/>
            </a:p>
          </p:txBody>
        </p:sp>
      </p:grpSp>
      <p:sp>
        <p:nvSpPr>
          <p:cNvPr id="335900" name="Text Box 28"/>
          <p:cNvSpPr txBox="1">
            <a:spLocks noChangeArrowheads="1"/>
          </p:cNvSpPr>
          <p:nvPr/>
        </p:nvSpPr>
        <p:spPr bwMode="auto">
          <a:xfrm>
            <a:off x="7392989" y="4419600"/>
            <a:ext cx="2478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AU" altLang="en-US" sz="2400" dirty="0">
                <a:solidFill>
                  <a:srgbClr val="CC3300"/>
                </a:solidFill>
              </a:rPr>
              <a:t>(0</a:t>
            </a:r>
            <a:r>
              <a:rPr lang="en-AU" altLang="en-US" sz="1200" dirty="0">
                <a:solidFill>
                  <a:srgbClr val="CC3300"/>
                </a:solidFill>
              </a:rPr>
              <a:t>     </a:t>
            </a:r>
            <a:r>
              <a:rPr lang="en-AU" altLang="en-US" sz="2400" dirty="0">
                <a:solidFill>
                  <a:srgbClr val="CC3300"/>
                </a:solidFill>
              </a:rPr>
              <a:t>1</a:t>
            </a:r>
            <a:r>
              <a:rPr lang="en-AU" altLang="en-US" sz="1200" dirty="0">
                <a:solidFill>
                  <a:srgbClr val="CC3300"/>
                </a:solidFill>
              </a:rPr>
              <a:t>     </a:t>
            </a:r>
            <a:r>
              <a:rPr lang="en-AU" altLang="en-US" sz="2400" dirty="0">
                <a:solidFill>
                  <a:srgbClr val="CC3300"/>
                </a:solidFill>
              </a:rPr>
              <a:t>1</a:t>
            </a:r>
            <a:r>
              <a:rPr lang="en-AU" altLang="en-US" sz="1200" dirty="0">
                <a:solidFill>
                  <a:srgbClr val="CC3300"/>
                </a:solidFill>
              </a:rPr>
              <a:t>     </a:t>
            </a:r>
            <a:r>
              <a:rPr lang="en-AU" altLang="en-US" sz="2400" dirty="0">
                <a:solidFill>
                  <a:srgbClr val="CC3300"/>
                </a:solidFill>
              </a:rPr>
              <a:t>1</a:t>
            </a:r>
            <a:r>
              <a:rPr lang="en-AU" altLang="en-US" sz="1200" dirty="0">
                <a:solidFill>
                  <a:srgbClr val="CC3300"/>
                </a:solidFill>
              </a:rPr>
              <a:t>     </a:t>
            </a:r>
            <a:r>
              <a:rPr lang="en-AU" altLang="en-US" sz="2400" dirty="0">
                <a:solidFill>
                  <a:srgbClr val="CC3300"/>
                </a:solidFill>
              </a:rPr>
              <a:t>0</a:t>
            </a:r>
            <a:r>
              <a:rPr lang="en-AU" altLang="en-US" sz="1200" dirty="0">
                <a:solidFill>
                  <a:srgbClr val="CC3300"/>
                </a:solidFill>
              </a:rPr>
              <a:t>     </a:t>
            </a:r>
            <a:r>
              <a:rPr lang="en-AU" altLang="en-US" sz="2400" dirty="0">
                <a:solidFill>
                  <a:srgbClr val="CC3300"/>
                </a:solidFill>
              </a:rPr>
              <a:t>0)</a:t>
            </a:r>
          </a:p>
        </p:txBody>
      </p:sp>
      <p:sp>
        <p:nvSpPr>
          <p:cNvPr id="335901" name="Text Box 29"/>
          <p:cNvSpPr txBox="1">
            <a:spLocks noChangeArrowheads="1"/>
          </p:cNvSpPr>
          <p:nvPr/>
        </p:nvSpPr>
        <p:spPr bwMode="auto">
          <a:xfrm>
            <a:off x="7321551" y="4887913"/>
            <a:ext cx="2620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AU" altLang="en-US" sz="2400" dirty="0">
                <a:solidFill>
                  <a:srgbClr val="CC3300"/>
                </a:solidFill>
                <a:cs typeface="Arial" pitchFamily="34" charset="0"/>
              </a:rPr>
              <a:t>(—</a:t>
            </a:r>
            <a:r>
              <a:rPr lang="en-AU" altLang="en-US" sz="1200" dirty="0">
                <a:solidFill>
                  <a:srgbClr val="CC3300"/>
                </a:solidFill>
                <a:cs typeface="Arial" pitchFamily="34" charset="0"/>
              </a:rPr>
              <a:t>   </a:t>
            </a:r>
            <a:r>
              <a:rPr lang="en-AU" altLang="en-US" sz="2400" dirty="0">
                <a:solidFill>
                  <a:srgbClr val="CC3300"/>
                </a:solidFill>
              </a:rPr>
              <a:t>1</a:t>
            </a:r>
            <a:r>
              <a:rPr lang="en-AU" altLang="en-US" sz="1200" dirty="0">
                <a:solidFill>
                  <a:srgbClr val="CC3300"/>
                </a:solidFill>
              </a:rPr>
              <a:t>   </a:t>
            </a:r>
            <a:r>
              <a:rPr lang="en-AU" altLang="en-US" sz="2400" dirty="0">
                <a:solidFill>
                  <a:srgbClr val="CC3300"/>
                </a:solidFill>
              </a:rPr>
              <a:t>01</a:t>
            </a:r>
            <a:r>
              <a:rPr lang="en-AU" altLang="en-US" sz="1200" dirty="0">
                <a:solidFill>
                  <a:srgbClr val="CC3300"/>
                </a:solidFill>
              </a:rPr>
              <a:t> </a:t>
            </a:r>
            <a:r>
              <a:rPr lang="en-AU" altLang="en-US" sz="2400" dirty="0">
                <a:solidFill>
                  <a:srgbClr val="CC3300"/>
                </a:solidFill>
              </a:rPr>
              <a:t>—010—)</a:t>
            </a:r>
          </a:p>
        </p:txBody>
      </p:sp>
      <p:grpSp>
        <p:nvGrpSpPr>
          <p:cNvPr id="4" name="Group 3"/>
          <p:cNvGrpSpPr>
            <a:grpSpLocks/>
          </p:cNvGrpSpPr>
          <p:nvPr/>
        </p:nvGrpSpPr>
        <p:grpSpPr bwMode="auto">
          <a:xfrm>
            <a:off x="6019800" y="2286000"/>
            <a:ext cx="3875088" cy="457200"/>
            <a:chOff x="4495800" y="2667000"/>
            <a:chExt cx="3875088" cy="457200"/>
          </a:xfrm>
        </p:grpSpPr>
        <p:sp>
          <p:nvSpPr>
            <p:cNvPr id="24590" name="Text Box 2"/>
            <p:cNvSpPr txBox="1">
              <a:spLocks noChangeArrowheads="1"/>
            </p:cNvSpPr>
            <p:nvPr/>
          </p:nvSpPr>
          <p:spPr bwMode="auto">
            <a:xfrm>
              <a:off x="6096000" y="2667000"/>
              <a:ext cx="227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AU" altLang="en-US" sz="2400" dirty="0">
                  <a:solidFill>
                    <a:srgbClr val="CC3300"/>
                  </a:solidFill>
                </a:rPr>
                <a:t>0</a:t>
              </a:r>
              <a:r>
                <a:rPr lang="en-AU" altLang="en-US" sz="1200" dirty="0">
                  <a:solidFill>
                    <a:srgbClr val="CC3300"/>
                  </a:solidFill>
                </a:rPr>
                <a:t>     </a:t>
              </a:r>
              <a:r>
                <a:rPr lang="en-AU" altLang="en-US" sz="2400" dirty="0">
                  <a:solidFill>
                    <a:srgbClr val="CC3300"/>
                  </a:solidFill>
                </a:rPr>
                <a:t>1</a:t>
              </a:r>
              <a:r>
                <a:rPr lang="en-AU" altLang="en-US" sz="1200" dirty="0">
                  <a:solidFill>
                    <a:srgbClr val="CC3300"/>
                  </a:solidFill>
                </a:rPr>
                <a:t>     </a:t>
              </a:r>
              <a:r>
                <a:rPr lang="en-AU" altLang="en-US" sz="2400" dirty="0">
                  <a:solidFill>
                    <a:srgbClr val="CC3300"/>
                  </a:solidFill>
                </a:rPr>
                <a:t>1</a:t>
              </a:r>
              <a:r>
                <a:rPr lang="en-AU" altLang="en-US" sz="1200" dirty="0">
                  <a:solidFill>
                    <a:srgbClr val="CC3300"/>
                  </a:solidFill>
                </a:rPr>
                <a:t>     </a:t>
              </a:r>
              <a:r>
                <a:rPr lang="en-AU" altLang="en-US" sz="2400" dirty="0">
                  <a:solidFill>
                    <a:srgbClr val="CC3300"/>
                  </a:solidFill>
                </a:rPr>
                <a:t>1</a:t>
              </a:r>
              <a:r>
                <a:rPr lang="en-AU" altLang="en-US" sz="1200" dirty="0">
                  <a:solidFill>
                    <a:srgbClr val="CC3300"/>
                  </a:solidFill>
                </a:rPr>
                <a:t>     </a:t>
              </a:r>
              <a:r>
                <a:rPr lang="en-AU" altLang="en-US" sz="2400" dirty="0">
                  <a:solidFill>
                    <a:srgbClr val="CC3300"/>
                  </a:solidFill>
                </a:rPr>
                <a:t>0</a:t>
              </a:r>
              <a:r>
                <a:rPr lang="en-AU" altLang="en-US" sz="1200" dirty="0">
                  <a:solidFill>
                    <a:srgbClr val="CC3300"/>
                  </a:solidFill>
                </a:rPr>
                <a:t>     </a:t>
              </a:r>
              <a:r>
                <a:rPr lang="en-AU" altLang="en-US" sz="2400" dirty="0">
                  <a:solidFill>
                    <a:srgbClr val="CC3300"/>
                  </a:solidFill>
                </a:rPr>
                <a:t>0</a:t>
              </a:r>
            </a:p>
          </p:txBody>
        </p:sp>
        <p:sp>
          <p:nvSpPr>
            <p:cNvPr id="24591" name="Text Box 30"/>
            <p:cNvSpPr txBox="1">
              <a:spLocks noChangeArrowheads="1"/>
            </p:cNvSpPr>
            <p:nvPr/>
          </p:nvSpPr>
          <p:spPr bwMode="auto">
            <a:xfrm>
              <a:off x="4495800" y="2667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US" altLang="en-US" sz="2400" dirty="0">
                  <a:solidFill>
                    <a:srgbClr val="CC3300"/>
                  </a:solidFill>
                </a:rPr>
                <a:t>Static Poll</a:t>
              </a:r>
            </a:p>
          </p:txBody>
        </p:sp>
      </p:grpSp>
      <p:grpSp>
        <p:nvGrpSpPr>
          <p:cNvPr id="5" name="Group 4"/>
          <p:cNvGrpSpPr>
            <a:grpSpLocks/>
          </p:cNvGrpSpPr>
          <p:nvPr/>
        </p:nvGrpSpPr>
        <p:grpSpPr bwMode="auto">
          <a:xfrm>
            <a:off x="6019801" y="3352800"/>
            <a:ext cx="3965575" cy="457200"/>
            <a:chOff x="4495800" y="3733800"/>
            <a:chExt cx="3965575" cy="457200"/>
          </a:xfrm>
        </p:grpSpPr>
        <p:sp>
          <p:nvSpPr>
            <p:cNvPr id="24588" name="Text Box 3"/>
            <p:cNvSpPr txBox="1">
              <a:spLocks noChangeArrowheads="1"/>
            </p:cNvSpPr>
            <p:nvPr/>
          </p:nvSpPr>
          <p:spPr bwMode="auto">
            <a:xfrm>
              <a:off x="6003925" y="3733800"/>
              <a:ext cx="2457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AU" altLang="en-US" sz="1200" dirty="0">
                  <a:solidFill>
                    <a:srgbClr val="CC3300"/>
                  </a:solidFill>
                </a:rPr>
                <a:t> </a:t>
              </a:r>
              <a:r>
                <a:rPr lang="en-AU" altLang="en-US" sz="2400" dirty="0">
                  <a:solidFill>
                    <a:srgbClr val="CC3300"/>
                  </a:solidFill>
                </a:rPr>
                <a:t>—</a:t>
              </a:r>
              <a:r>
                <a:rPr lang="en-AU" altLang="en-US" sz="1200" dirty="0">
                  <a:solidFill>
                    <a:srgbClr val="CC3300"/>
                  </a:solidFill>
                </a:rPr>
                <a:t> </a:t>
              </a:r>
              <a:r>
                <a:rPr lang="en-AU" altLang="en-US" sz="2400" dirty="0">
                  <a:solidFill>
                    <a:srgbClr val="CC3300"/>
                  </a:solidFill>
                </a:rPr>
                <a:t> 1 </a:t>
              </a:r>
              <a:r>
                <a:rPr lang="en-AU" altLang="en-US" sz="1200" dirty="0">
                  <a:solidFill>
                    <a:srgbClr val="CC3300"/>
                  </a:solidFill>
                </a:rPr>
                <a:t> </a:t>
              </a:r>
              <a:r>
                <a:rPr lang="en-AU" altLang="en-US" sz="2400" dirty="0">
                  <a:solidFill>
                    <a:srgbClr val="CC3300"/>
                  </a:solidFill>
                </a:rPr>
                <a:t>01</a:t>
              </a:r>
              <a:r>
                <a:rPr lang="en-AU" altLang="en-US" sz="1200" dirty="0">
                  <a:solidFill>
                    <a:srgbClr val="CC3300"/>
                  </a:solidFill>
                </a:rPr>
                <a:t> </a:t>
              </a:r>
              <a:r>
                <a:rPr lang="en-AU" altLang="en-US" sz="2400" dirty="0">
                  <a:solidFill>
                    <a:srgbClr val="CC3300"/>
                  </a:solidFill>
                </a:rPr>
                <a:t>—010—</a:t>
              </a:r>
            </a:p>
          </p:txBody>
        </p:sp>
        <p:sp>
          <p:nvSpPr>
            <p:cNvPr id="24589" name="Text Box 31"/>
            <p:cNvSpPr txBox="1">
              <a:spLocks noChangeArrowheads="1"/>
            </p:cNvSpPr>
            <p:nvPr/>
          </p:nvSpPr>
          <p:spPr bwMode="auto">
            <a:xfrm>
              <a:off x="4495800" y="3733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spcBef>
                  <a:spcPct val="50000"/>
                </a:spcBef>
              </a:pPr>
              <a:r>
                <a:rPr lang="en-US" altLang="en-US" sz="2400" dirty="0">
                  <a:solidFill>
                    <a:srgbClr val="CC3300"/>
                  </a:solidFill>
                </a:rPr>
                <a:t>Event Poll</a:t>
              </a:r>
            </a:p>
          </p:txBody>
        </p:sp>
      </p:grpSp>
    </p:spTree>
    <p:extLst>
      <p:ext uri="{BB962C8B-B14F-4D97-AF65-F5344CB8AC3E}">
        <p14:creationId xmlns:p14="http://schemas.microsoft.com/office/powerpoint/2010/main" val="387439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35900"/>
                                        </p:tgtEl>
                                        <p:attrNameLst>
                                          <p:attrName>style.visibility</p:attrName>
                                        </p:attrNameLst>
                                      </p:cBhvr>
                                      <p:to>
                                        <p:strVal val="visible"/>
                                      </p:to>
                                    </p:set>
                                    <p:animEffect transition="in" filter="fade">
                                      <p:cBhvr>
                                        <p:cTn id="10" dur="500"/>
                                        <p:tgtEl>
                                          <p:spTgt spid="33590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nodeType="afterGroup">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335901"/>
                                        </p:tgtEl>
                                        <p:attrNameLst>
                                          <p:attrName>style.visibility</p:attrName>
                                        </p:attrNameLst>
                                      </p:cBhvr>
                                      <p:to>
                                        <p:strVal val="visible"/>
                                      </p:to>
                                    </p:set>
                                    <p:animEffect transition="in" filter="fade">
                                      <p:cBhvr>
                                        <p:cTn id="18" dur="1000"/>
                                        <p:tgtEl>
                                          <p:spTgt spid="335901"/>
                                        </p:tgtEl>
                                      </p:cBhvr>
                                    </p:animEffect>
                                  </p:childTnLst>
                                </p:cTn>
                              </p:par>
                            </p:childTnLst>
                          </p:cTn>
                        </p:par>
                        <p:par>
                          <p:cTn id="19" fill="hold" nodeType="afterGroup">
                            <p:stCondLst>
                              <p:cond delay="1000"/>
                            </p:stCondLst>
                            <p:childTnLst>
                              <p:par>
                                <p:cTn id="20" presetID="10" presetClass="entr" presetSubtype="0" fill="hold" nodeType="afterEffect">
                                  <p:stCondLst>
                                    <p:cond delay="0"/>
                                  </p:stCondLst>
                                  <p:childTnLst>
                                    <p:set>
                                      <p:cBhvr>
                                        <p:cTn id="21" dur="1" fill="hold">
                                          <p:stCondLst>
                                            <p:cond delay="0"/>
                                          </p:stCondLst>
                                        </p:cTn>
                                        <p:tgtEl>
                                          <p:spTgt spid="335877">
                                            <p:txEl>
                                              <p:pRg st="3" end="3"/>
                                            </p:txEl>
                                          </p:spTgt>
                                        </p:tgtEl>
                                        <p:attrNameLst>
                                          <p:attrName>style.visibility</p:attrName>
                                        </p:attrNameLst>
                                      </p:cBhvr>
                                      <p:to>
                                        <p:strVal val="visible"/>
                                      </p:to>
                                    </p:set>
                                    <p:animEffect transition="in" filter="fade">
                                      <p:cBhvr>
                                        <p:cTn id="22" dur="1000"/>
                                        <p:tgtEl>
                                          <p:spTgt spid="335877">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35877">
                                            <p:txEl>
                                              <p:pRg st="4" end="4"/>
                                            </p:txEl>
                                          </p:spTgt>
                                        </p:tgtEl>
                                        <p:attrNameLst>
                                          <p:attrName>style.visibility</p:attrName>
                                        </p:attrNameLst>
                                      </p:cBhvr>
                                      <p:to>
                                        <p:strVal val="visible"/>
                                      </p:to>
                                    </p:set>
                                    <p:animEffect transition="in" filter="fade">
                                      <p:cBhvr>
                                        <p:cTn id="26" dur="1000"/>
                                        <p:tgtEl>
                                          <p:spTgt spid="335877">
                                            <p:txEl>
                                              <p:pRg st="4" end="4"/>
                                            </p:txEl>
                                          </p:spTgt>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335877">
                                            <p:txEl>
                                              <p:pRg st="5" end="5"/>
                                            </p:txEl>
                                          </p:spTgt>
                                        </p:tgtEl>
                                        <p:attrNameLst>
                                          <p:attrName>style.visibility</p:attrName>
                                        </p:attrNameLst>
                                      </p:cBhvr>
                                      <p:to>
                                        <p:strVal val="visible"/>
                                      </p:to>
                                    </p:set>
                                    <p:animEffect transition="in" filter="fade">
                                      <p:cBhvr>
                                        <p:cTn id="30" dur="1000"/>
                                        <p:tgtEl>
                                          <p:spTgt spid="3358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900" grpId="0"/>
      <p:bldP spid="33590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5"/>
          <p:cNvSpPr>
            <a:spLocks noGrp="1"/>
          </p:cNvSpPr>
          <p:nvPr>
            <p:ph idx="1"/>
          </p:nvPr>
        </p:nvSpPr>
        <p:spPr/>
        <p:txBody>
          <a:bodyPr/>
          <a:lstStyle/>
          <a:p>
            <a:r>
              <a:rPr lang="en-AU" altLang="en-US" u="sng" dirty="0"/>
              <a:t>All</a:t>
            </a:r>
            <a:r>
              <a:rPr lang="en-AU" altLang="en-US" dirty="0"/>
              <a:t> changes reported as events</a:t>
            </a:r>
            <a:br>
              <a:rPr lang="en-AU" altLang="en-US" dirty="0"/>
            </a:br>
            <a:r>
              <a:rPr lang="en-AU" altLang="en-US" dirty="0"/>
              <a:t>(with or without timestamps)</a:t>
            </a:r>
          </a:p>
          <a:p>
            <a:r>
              <a:rPr lang="en-AU" altLang="en-US" dirty="0"/>
              <a:t>Current value need only be collected at</a:t>
            </a:r>
            <a:br>
              <a:rPr lang="en-AU" altLang="en-US" dirty="0"/>
            </a:br>
            <a:r>
              <a:rPr lang="en-AU" altLang="en-US" dirty="0"/>
              <a:t>start up or after data loss</a:t>
            </a:r>
          </a:p>
          <a:p>
            <a:r>
              <a:rPr lang="en-AU" altLang="en-US" dirty="0"/>
              <a:t>Use events for all SCADA data processes</a:t>
            </a:r>
          </a:p>
          <a:p>
            <a:pPr lvl="1"/>
            <a:r>
              <a:rPr lang="en-AU" altLang="en-US" dirty="0"/>
              <a:t>Update database</a:t>
            </a:r>
          </a:p>
          <a:p>
            <a:pPr lvl="1"/>
            <a:r>
              <a:rPr lang="en-AU" altLang="en-US" dirty="0"/>
              <a:t>Alarm processing</a:t>
            </a:r>
          </a:p>
          <a:p>
            <a:pPr lvl="1"/>
            <a:r>
              <a:rPr lang="en-AU" altLang="en-US" dirty="0"/>
              <a:t>History</a:t>
            </a:r>
          </a:p>
        </p:txBody>
      </p:sp>
      <p:sp>
        <p:nvSpPr>
          <p:cNvPr id="262147" name="AutoShape 3"/>
          <p:cNvSpPr>
            <a:spLocks noChangeArrowheads="1"/>
          </p:cNvSpPr>
          <p:nvPr/>
        </p:nvSpPr>
        <p:spPr bwMode="auto">
          <a:xfrm>
            <a:off x="833281" y="1676400"/>
            <a:ext cx="8229600" cy="91440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5603" name="Rectangle 4"/>
          <p:cNvSpPr>
            <a:spLocks noGrp="1"/>
          </p:cNvSpPr>
          <p:nvPr>
            <p:ph type="title"/>
          </p:nvPr>
        </p:nvSpPr>
        <p:spPr/>
        <p:txBody>
          <a:bodyPr/>
          <a:lstStyle/>
          <a:p>
            <a:r>
              <a:rPr lang="en-AU" altLang="en-US" dirty="0"/>
              <a:t>RBE Reporting Model</a:t>
            </a:r>
          </a:p>
        </p:txBody>
      </p:sp>
      <p:sp>
        <p:nvSpPr>
          <p:cNvPr id="7" name="Slide Number Placeholder 4">
            <a:extLst>
              <a:ext uri="{FF2B5EF4-FFF2-40B4-BE49-F238E27FC236}">
                <a16:creationId xmlns="" xmlns:a16="http://schemas.microsoft.com/office/drawing/2014/main" id="{AAB79F7E-46A1-458E-9281-48B9E277B80E}"/>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35</a:t>
            </a:fld>
            <a:endParaRPr lang="en-US" dirty="0"/>
          </a:p>
        </p:txBody>
      </p:sp>
      <p:sp>
        <p:nvSpPr>
          <p:cNvPr id="262146" name="AutoShape 2"/>
          <p:cNvSpPr>
            <a:spLocks noChangeArrowheads="1"/>
          </p:cNvSpPr>
          <p:nvPr/>
        </p:nvSpPr>
        <p:spPr bwMode="auto">
          <a:xfrm>
            <a:off x="833281" y="2743200"/>
            <a:ext cx="8229600" cy="1020087"/>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 name="Rectangle 1"/>
          <p:cNvSpPr/>
          <p:nvPr/>
        </p:nvSpPr>
        <p:spPr>
          <a:xfrm rot="19926234">
            <a:off x="6822200" y="4432260"/>
            <a:ext cx="1912096" cy="923330"/>
          </a:xfrm>
          <a:prstGeom prst="rect">
            <a:avLst/>
          </a:prstGeom>
          <a:noFill/>
        </p:spPr>
        <p:txBody>
          <a:bodyPr>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rPr>
              <a:t>RBE</a:t>
            </a:r>
          </a:p>
        </p:txBody>
      </p:sp>
    </p:spTree>
    <p:extLst>
      <p:ext uri="{BB962C8B-B14F-4D97-AF65-F5344CB8AC3E}">
        <p14:creationId xmlns:p14="http://schemas.microsoft.com/office/powerpoint/2010/main" val="1811681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2147"/>
                                        </p:tgtEl>
                                        <p:attrNameLst>
                                          <p:attrName>style.visibility</p:attrName>
                                        </p:attrNameLst>
                                      </p:cBhvr>
                                      <p:to>
                                        <p:strVal val="visible"/>
                                      </p:to>
                                    </p:set>
                                    <p:anim calcmode="lin" valueType="num">
                                      <p:cBhvr>
                                        <p:cTn id="7" dur="500" fill="hold"/>
                                        <p:tgtEl>
                                          <p:spTgt spid="262147"/>
                                        </p:tgtEl>
                                        <p:attrNameLst>
                                          <p:attrName>ppt_w</p:attrName>
                                        </p:attrNameLst>
                                      </p:cBhvr>
                                      <p:tavLst>
                                        <p:tav tm="0">
                                          <p:val>
                                            <p:fltVal val="0"/>
                                          </p:val>
                                        </p:tav>
                                        <p:tav tm="100000">
                                          <p:val>
                                            <p:strVal val="#ppt_w"/>
                                          </p:val>
                                        </p:tav>
                                      </p:tavLst>
                                    </p:anim>
                                    <p:anim calcmode="lin" valueType="num">
                                      <p:cBhvr>
                                        <p:cTn id="8" dur="500" fill="hold"/>
                                        <p:tgtEl>
                                          <p:spTgt spid="262147"/>
                                        </p:tgtEl>
                                        <p:attrNameLst>
                                          <p:attrName>ppt_h</p:attrName>
                                        </p:attrNameLst>
                                      </p:cBhvr>
                                      <p:tavLst>
                                        <p:tav tm="0">
                                          <p:val>
                                            <p:fltVal val="0"/>
                                          </p:val>
                                        </p:tav>
                                        <p:tav tm="100000">
                                          <p:val>
                                            <p:strVal val="#ppt_h"/>
                                          </p:val>
                                        </p:tav>
                                      </p:tavLst>
                                    </p:anim>
                                    <p:animEffect transition="in" filter="fade">
                                      <p:cBhvr>
                                        <p:cTn id="9" dur="500"/>
                                        <p:tgtEl>
                                          <p:spTgt spid="2621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62146"/>
                                        </p:tgtEl>
                                        <p:attrNameLst>
                                          <p:attrName>style.visibility</p:attrName>
                                        </p:attrNameLst>
                                      </p:cBhvr>
                                      <p:to>
                                        <p:strVal val="visible"/>
                                      </p:to>
                                    </p:set>
                                    <p:anim calcmode="lin" valueType="num">
                                      <p:cBhvr>
                                        <p:cTn id="14" dur="500" fill="hold"/>
                                        <p:tgtEl>
                                          <p:spTgt spid="262146"/>
                                        </p:tgtEl>
                                        <p:attrNameLst>
                                          <p:attrName>ppt_w</p:attrName>
                                        </p:attrNameLst>
                                      </p:cBhvr>
                                      <p:tavLst>
                                        <p:tav tm="0">
                                          <p:val>
                                            <p:fltVal val="0"/>
                                          </p:val>
                                        </p:tav>
                                        <p:tav tm="100000">
                                          <p:val>
                                            <p:strVal val="#ppt_w"/>
                                          </p:val>
                                        </p:tav>
                                      </p:tavLst>
                                    </p:anim>
                                    <p:anim calcmode="lin" valueType="num">
                                      <p:cBhvr>
                                        <p:cTn id="15" dur="500" fill="hold"/>
                                        <p:tgtEl>
                                          <p:spTgt spid="262146"/>
                                        </p:tgtEl>
                                        <p:attrNameLst>
                                          <p:attrName>ppt_h</p:attrName>
                                        </p:attrNameLst>
                                      </p:cBhvr>
                                      <p:tavLst>
                                        <p:tav tm="0">
                                          <p:val>
                                            <p:fltVal val="0"/>
                                          </p:val>
                                        </p:tav>
                                        <p:tav tm="100000">
                                          <p:val>
                                            <p:strVal val="#ppt_h"/>
                                          </p:val>
                                        </p:tav>
                                      </p:tavLst>
                                    </p:anim>
                                    <p:animEffect transition="in" filter="fade">
                                      <p:cBhvr>
                                        <p:cTn id="16" dur="500"/>
                                        <p:tgtEl>
                                          <p:spTgt spid="262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animBg="1"/>
      <p:bldP spid="2621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3B663F-5C58-4106-A826-C9C48D4DED26}"/>
              </a:ext>
            </a:extLst>
          </p:cNvPr>
          <p:cNvSpPr>
            <a:spLocks noGrp="1"/>
          </p:cNvSpPr>
          <p:nvPr>
            <p:ph type="title"/>
          </p:nvPr>
        </p:nvSpPr>
        <p:spPr/>
        <p:txBody>
          <a:bodyPr/>
          <a:lstStyle/>
          <a:p>
            <a:r>
              <a:rPr lang="en-US" dirty="0"/>
              <a:t>RBE Reporting</a:t>
            </a:r>
          </a:p>
        </p:txBody>
      </p:sp>
      <p:sp>
        <p:nvSpPr>
          <p:cNvPr id="3" name="Content Placeholder 2">
            <a:extLst>
              <a:ext uri="{FF2B5EF4-FFF2-40B4-BE49-F238E27FC236}">
                <a16:creationId xmlns="" xmlns:a16="http://schemas.microsoft.com/office/drawing/2014/main" id="{03A32AD1-1DDA-4B4E-9CDE-D907442BCD0A}"/>
              </a:ext>
            </a:extLst>
          </p:cNvPr>
          <p:cNvSpPr>
            <a:spLocks noGrp="1"/>
          </p:cNvSpPr>
          <p:nvPr>
            <p:ph idx="1"/>
          </p:nvPr>
        </p:nvSpPr>
        <p:spPr/>
        <p:txBody>
          <a:bodyPr>
            <a:normAutofit fontScale="92500" lnSpcReduction="20000"/>
          </a:bodyPr>
          <a:lstStyle/>
          <a:p>
            <a:r>
              <a:rPr lang="en-US" dirty="0"/>
              <a:t>The </a:t>
            </a:r>
            <a:r>
              <a:rPr lang="en-US" dirty="0" smtClean="0"/>
              <a:t>controlling station </a:t>
            </a:r>
            <a:r>
              <a:rPr lang="en-US" dirty="0"/>
              <a:t>may poll for events </a:t>
            </a:r>
            <a:r>
              <a:rPr lang="en-US" dirty="0" smtClean="0"/>
              <a:t>and static data in </a:t>
            </a:r>
            <a:r>
              <a:rPr lang="en-US" dirty="0"/>
              <a:t>any combination of classes or specific data </a:t>
            </a:r>
            <a:r>
              <a:rPr lang="en-US" dirty="0" smtClean="0"/>
              <a:t>types</a:t>
            </a:r>
          </a:p>
          <a:p>
            <a:pPr lvl="1"/>
            <a:r>
              <a:rPr lang="en-US" dirty="0" smtClean="0"/>
              <a:t>The </a:t>
            </a:r>
            <a:r>
              <a:rPr lang="en-US" dirty="0"/>
              <a:t>outstation returns all requested data</a:t>
            </a:r>
          </a:p>
          <a:p>
            <a:pPr lvl="1"/>
            <a:r>
              <a:rPr lang="en-US" dirty="0"/>
              <a:t>If the poll request is for event data and there are no events, the response is a “null” response containing no data objects, indicating that there are no events</a:t>
            </a:r>
          </a:p>
          <a:p>
            <a:r>
              <a:rPr lang="en-US" dirty="0"/>
              <a:t>If unsolicited reporting is used, the outstation can spontaneously transmit event data to the </a:t>
            </a:r>
            <a:r>
              <a:rPr lang="en-US" dirty="0" smtClean="0"/>
              <a:t>controlling station </a:t>
            </a:r>
            <a:r>
              <a:rPr lang="en-US" dirty="0"/>
              <a:t>in an “unsolicited response”</a:t>
            </a:r>
          </a:p>
          <a:p>
            <a:r>
              <a:rPr lang="en-US" dirty="0"/>
              <a:t>All outstation responses that contain events will request </a:t>
            </a:r>
            <a:r>
              <a:rPr lang="en-US" dirty="0" smtClean="0"/>
              <a:t>confirmation</a:t>
            </a:r>
            <a:endParaRPr lang="en-US" dirty="0"/>
          </a:p>
        </p:txBody>
      </p:sp>
      <p:sp>
        <p:nvSpPr>
          <p:cNvPr id="4" name="Slide Number Placeholder 4">
            <a:extLst>
              <a:ext uri="{FF2B5EF4-FFF2-40B4-BE49-F238E27FC236}">
                <a16:creationId xmlns="" xmlns:a16="http://schemas.microsoft.com/office/drawing/2014/main" id="{83B53579-BB56-49BE-A334-8490389E0508}"/>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36</a:t>
            </a:fld>
            <a:endParaRPr lang="en-US" dirty="0"/>
          </a:p>
        </p:txBody>
      </p:sp>
    </p:spTree>
    <p:extLst>
      <p:ext uri="{BB962C8B-B14F-4D97-AF65-F5344CB8AC3E}">
        <p14:creationId xmlns:p14="http://schemas.microsoft.com/office/powerpoint/2010/main" val="1099581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Small Outstations</a:t>
            </a:r>
            <a:endParaRPr lang="en-AU" dirty="0"/>
          </a:p>
        </p:txBody>
      </p:sp>
      <p:sp>
        <p:nvSpPr>
          <p:cNvPr id="3" name="Content Placeholder 2"/>
          <p:cNvSpPr>
            <a:spLocks noGrp="1"/>
          </p:cNvSpPr>
          <p:nvPr>
            <p:ph idx="1"/>
          </p:nvPr>
        </p:nvSpPr>
        <p:spPr/>
        <p:txBody>
          <a:bodyPr/>
          <a:lstStyle/>
          <a:p>
            <a:r>
              <a:rPr lang="en-AU" dirty="0" smtClean="0"/>
              <a:t>DNP3 relaxes expectations and conformance requirements for low-capability outstations, identified by database size</a:t>
            </a:r>
          </a:p>
          <a:p>
            <a:pPr lvl="1"/>
            <a:r>
              <a:rPr lang="en-AU" dirty="0" smtClean="0"/>
              <a:t>An outstation is considered small if its largest possible response message is small enough to fit in a single DNP3 Data Link Frame</a:t>
            </a:r>
          </a:p>
          <a:p>
            <a:pPr lvl="2"/>
            <a:r>
              <a:rPr lang="en-AU" dirty="0" smtClean="0"/>
              <a:t>I.e.: Largest message transmitted by the outstation is no larger than 292 data link frame octets or 249 octets of Application Layer data</a:t>
            </a:r>
          </a:p>
          <a:p>
            <a:r>
              <a:rPr lang="en-AU" dirty="0" smtClean="0"/>
              <a:t>Small outstations are not required to support RBE: They are permitted to transmit only Static data</a:t>
            </a:r>
            <a:endParaRPr lang="en-AU" dirty="0"/>
          </a:p>
        </p:txBody>
      </p:sp>
      <p:sp>
        <p:nvSpPr>
          <p:cNvPr id="4" name="Slide Number Placeholder 4">
            <a:extLst>
              <a:ext uri="{FF2B5EF4-FFF2-40B4-BE49-F238E27FC236}">
                <a16:creationId xmlns="" xmlns:a16="http://schemas.microsoft.com/office/drawing/2014/main" id="{09A02DDC-C2C6-4D6D-9EB2-A74D615F44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37</a:t>
            </a:fld>
            <a:endParaRPr lang="en-US" dirty="0"/>
          </a:p>
        </p:txBody>
      </p:sp>
    </p:spTree>
    <p:extLst>
      <p:ext uri="{BB962C8B-B14F-4D97-AF65-F5344CB8AC3E}">
        <p14:creationId xmlns:p14="http://schemas.microsoft.com/office/powerpoint/2010/main" val="3546262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5"/>
          <p:cNvSpPr>
            <a:spLocks noGrp="1"/>
          </p:cNvSpPr>
          <p:nvPr>
            <p:ph idx="1"/>
          </p:nvPr>
        </p:nvSpPr>
        <p:spPr/>
        <p:txBody>
          <a:bodyPr/>
          <a:lstStyle/>
          <a:p>
            <a:r>
              <a:rPr lang="en-AU" altLang="en-US" dirty="0"/>
              <a:t>Modern SCADA protocols use RBE</a:t>
            </a:r>
          </a:p>
          <a:p>
            <a:r>
              <a:rPr lang="en-AU" altLang="en-US" dirty="0"/>
              <a:t>Data reported is: {Value, Quality, Timestamp}</a:t>
            </a:r>
          </a:p>
          <a:p>
            <a:r>
              <a:rPr lang="en-AU" altLang="en-US" dirty="0"/>
              <a:t>Each consecutive measurement for each data object (point) is reported in the same order it is read</a:t>
            </a:r>
          </a:p>
          <a:p>
            <a:pPr lvl="1"/>
            <a:r>
              <a:rPr lang="en-AU" altLang="en-US" dirty="0" smtClean="0"/>
              <a:t>Controlling station </a:t>
            </a:r>
            <a:r>
              <a:rPr lang="en-AU" altLang="en-US" dirty="0"/>
              <a:t>updates the database with data in the sequence received: the final value is the most recent value</a:t>
            </a:r>
          </a:p>
          <a:p>
            <a:r>
              <a:rPr lang="en-AU" altLang="en-US" dirty="0"/>
              <a:t>Event buffer overflow requires re-initialization by reading all current values</a:t>
            </a:r>
          </a:p>
        </p:txBody>
      </p:sp>
      <p:sp>
        <p:nvSpPr>
          <p:cNvPr id="266243" name="AutoShape 3"/>
          <p:cNvSpPr>
            <a:spLocks noChangeArrowheads="1"/>
          </p:cNvSpPr>
          <p:nvPr/>
        </p:nvSpPr>
        <p:spPr bwMode="auto">
          <a:xfrm>
            <a:off x="838200" y="2895600"/>
            <a:ext cx="10515600" cy="1814048"/>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6628" name="Rectangle 4"/>
          <p:cNvSpPr>
            <a:spLocks noGrp="1"/>
          </p:cNvSpPr>
          <p:nvPr>
            <p:ph type="title"/>
          </p:nvPr>
        </p:nvSpPr>
        <p:spPr/>
        <p:txBody>
          <a:bodyPr/>
          <a:lstStyle/>
          <a:p>
            <a:r>
              <a:rPr lang="en-AU" altLang="en-US" dirty="0"/>
              <a:t>Data Handling</a:t>
            </a:r>
          </a:p>
        </p:txBody>
      </p:sp>
      <p:sp>
        <p:nvSpPr>
          <p:cNvPr id="6" name="Slide Number Placeholder 4">
            <a:extLst>
              <a:ext uri="{FF2B5EF4-FFF2-40B4-BE49-F238E27FC236}">
                <a16:creationId xmlns="" xmlns:a16="http://schemas.microsoft.com/office/drawing/2014/main" id="{B0F19C2A-5D54-4852-A868-31AC8B93D305}"/>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38</a:t>
            </a:fld>
            <a:endParaRPr lang="en-US" dirty="0"/>
          </a:p>
        </p:txBody>
      </p:sp>
      <p:sp>
        <p:nvSpPr>
          <p:cNvPr id="266242" name="AutoShape 2"/>
          <p:cNvSpPr>
            <a:spLocks noChangeArrowheads="1"/>
          </p:cNvSpPr>
          <p:nvPr/>
        </p:nvSpPr>
        <p:spPr bwMode="auto">
          <a:xfrm>
            <a:off x="838200" y="4876800"/>
            <a:ext cx="10515600" cy="91440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Tree>
    <p:extLst>
      <p:ext uri="{BB962C8B-B14F-4D97-AF65-F5344CB8AC3E}">
        <p14:creationId xmlns:p14="http://schemas.microsoft.com/office/powerpoint/2010/main" val="34212291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6243"/>
                                        </p:tgtEl>
                                        <p:attrNameLst>
                                          <p:attrName>style.visibility</p:attrName>
                                        </p:attrNameLst>
                                      </p:cBhvr>
                                      <p:to>
                                        <p:strVal val="visible"/>
                                      </p:to>
                                    </p:set>
                                    <p:anim calcmode="lin" valueType="num">
                                      <p:cBhvr>
                                        <p:cTn id="7" dur="500" fill="hold"/>
                                        <p:tgtEl>
                                          <p:spTgt spid="266243"/>
                                        </p:tgtEl>
                                        <p:attrNameLst>
                                          <p:attrName>ppt_w</p:attrName>
                                        </p:attrNameLst>
                                      </p:cBhvr>
                                      <p:tavLst>
                                        <p:tav tm="0">
                                          <p:val>
                                            <p:fltVal val="0"/>
                                          </p:val>
                                        </p:tav>
                                        <p:tav tm="100000">
                                          <p:val>
                                            <p:strVal val="#ppt_w"/>
                                          </p:val>
                                        </p:tav>
                                      </p:tavLst>
                                    </p:anim>
                                    <p:anim calcmode="lin" valueType="num">
                                      <p:cBhvr>
                                        <p:cTn id="8" dur="500" fill="hold"/>
                                        <p:tgtEl>
                                          <p:spTgt spid="266243"/>
                                        </p:tgtEl>
                                        <p:attrNameLst>
                                          <p:attrName>ppt_h</p:attrName>
                                        </p:attrNameLst>
                                      </p:cBhvr>
                                      <p:tavLst>
                                        <p:tav tm="0">
                                          <p:val>
                                            <p:fltVal val="0"/>
                                          </p:val>
                                        </p:tav>
                                        <p:tav tm="100000">
                                          <p:val>
                                            <p:strVal val="#ppt_h"/>
                                          </p:val>
                                        </p:tav>
                                      </p:tavLst>
                                    </p:anim>
                                    <p:animEffect transition="in" filter="fade">
                                      <p:cBhvr>
                                        <p:cTn id="9" dur="500"/>
                                        <p:tgtEl>
                                          <p:spTgt spid="26624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66242"/>
                                        </p:tgtEl>
                                        <p:attrNameLst>
                                          <p:attrName>style.visibility</p:attrName>
                                        </p:attrNameLst>
                                      </p:cBhvr>
                                      <p:to>
                                        <p:strVal val="visible"/>
                                      </p:to>
                                    </p:set>
                                    <p:anim calcmode="lin" valueType="num">
                                      <p:cBhvr>
                                        <p:cTn id="14" dur="500" fill="hold"/>
                                        <p:tgtEl>
                                          <p:spTgt spid="266242"/>
                                        </p:tgtEl>
                                        <p:attrNameLst>
                                          <p:attrName>ppt_w</p:attrName>
                                        </p:attrNameLst>
                                      </p:cBhvr>
                                      <p:tavLst>
                                        <p:tav tm="0">
                                          <p:val>
                                            <p:fltVal val="0"/>
                                          </p:val>
                                        </p:tav>
                                        <p:tav tm="100000">
                                          <p:val>
                                            <p:strVal val="#ppt_w"/>
                                          </p:val>
                                        </p:tav>
                                      </p:tavLst>
                                    </p:anim>
                                    <p:anim calcmode="lin" valueType="num">
                                      <p:cBhvr>
                                        <p:cTn id="15" dur="500" fill="hold"/>
                                        <p:tgtEl>
                                          <p:spTgt spid="266242"/>
                                        </p:tgtEl>
                                        <p:attrNameLst>
                                          <p:attrName>ppt_h</p:attrName>
                                        </p:attrNameLst>
                                      </p:cBhvr>
                                      <p:tavLst>
                                        <p:tav tm="0">
                                          <p:val>
                                            <p:fltVal val="0"/>
                                          </p:val>
                                        </p:tav>
                                        <p:tav tm="100000">
                                          <p:val>
                                            <p:strVal val="#ppt_h"/>
                                          </p:val>
                                        </p:tav>
                                      </p:tavLst>
                                    </p:anim>
                                    <p:animEffect transition="in" filter="fade">
                                      <p:cBhvr>
                                        <p:cTn id="16" dur="500"/>
                                        <p:tgtEl>
                                          <p:spTgt spid="266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animBg="1"/>
      <p:bldP spid="26624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D1C75D-AD0B-4233-98AC-57677A178535}"/>
              </a:ext>
            </a:extLst>
          </p:cNvPr>
          <p:cNvSpPr>
            <a:spLocks noGrp="1"/>
          </p:cNvSpPr>
          <p:nvPr>
            <p:ph type="title"/>
          </p:nvPr>
        </p:nvSpPr>
        <p:spPr/>
        <p:txBody>
          <a:bodyPr/>
          <a:lstStyle/>
          <a:p>
            <a:r>
              <a:rPr lang="en-US" dirty="0"/>
              <a:t>Internal Indications</a:t>
            </a:r>
          </a:p>
        </p:txBody>
      </p:sp>
      <p:sp>
        <p:nvSpPr>
          <p:cNvPr id="3" name="Content Placeholder 2">
            <a:extLst>
              <a:ext uri="{FF2B5EF4-FFF2-40B4-BE49-F238E27FC236}">
                <a16:creationId xmlns="" xmlns:a16="http://schemas.microsoft.com/office/drawing/2014/main" id="{DC363EE2-FFB2-41D6-8746-66015D396F7B}"/>
              </a:ext>
            </a:extLst>
          </p:cNvPr>
          <p:cNvSpPr>
            <a:spLocks noGrp="1"/>
          </p:cNvSpPr>
          <p:nvPr>
            <p:ph idx="1"/>
          </p:nvPr>
        </p:nvSpPr>
        <p:spPr/>
        <p:txBody>
          <a:bodyPr/>
          <a:lstStyle/>
          <a:p>
            <a:r>
              <a:rPr lang="en-US" dirty="0"/>
              <a:t>Every message from an outstation (a “response”) contains IINs</a:t>
            </a:r>
          </a:p>
        </p:txBody>
      </p:sp>
      <p:sp>
        <p:nvSpPr>
          <p:cNvPr id="10" name="Slide Number Placeholder 4">
            <a:extLst>
              <a:ext uri="{FF2B5EF4-FFF2-40B4-BE49-F238E27FC236}">
                <a16:creationId xmlns="" xmlns:a16="http://schemas.microsoft.com/office/drawing/2014/main" id="{CE2294D0-BB80-4FD6-8B6E-91937D610F7A}"/>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39</a:t>
            </a:fld>
            <a:endParaRPr lang="en-US" dirty="0"/>
          </a:p>
        </p:txBody>
      </p:sp>
      <p:graphicFrame>
        <p:nvGraphicFramePr>
          <p:cNvPr id="4" name="Table 3">
            <a:extLst>
              <a:ext uri="{FF2B5EF4-FFF2-40B4-BE49-F238E27FC236}">
                <a16:creationId xmlns="" xmlns:a16="http://schemas.microsoft.com/office/drawing/2014/main" id="{FEB0DCD4-1E2E-4091-877C-A88DDD7ADDD7}"/>
              </a:ext>
            </a:extLst>
          </p:cNvPr>
          <p:cNvGraphicFramePr>
            <a:graphicFrameLocks noGrp="1"/>
          </p:cNvGraphicFramePr>
          <p:nvPr>
            <p:extLst>
              <p:ext uri="{D42A27DB-BD31-4B8C-83A1-F6EECF244321}">
                <p14:modId xmlns:p14="http://schemas.microsoft.com/office/powerpoint/2010/main" val="3565467358"/>
              </p:ext>
            </p:extLst>
          </p:nvPr>
        </p:nvGraphicFramePr>
        <p:xfrm>
          <a:off x="2032000" y="2583503"/>
          <a:ext cx="8128000" cy="3337560"/>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296601054"/>
                    </a:ext>
                  </a:extLst>
                </a:gridCol>
                <a:gridCol w="4064000">
                  <a:extLst>
                    <a:ext uri="{9D8B030D-6E8A-4147-A177-3AD203B41FA5}">
                      <a16:colId xmlns="" xmlns:a16="http://schemas.microsoft.com/office/drawing/2014/main" val="1070570473"/>
                    </a:ext>
                  </a:extLst>
                </a:gridCol>
              </a:tblGrid>
              <a:tr h="370840">
                <a:tc>
                  <a:txBody>
                    <a:bodyPr/>
                    <a:lstStyle/>
                    <a:p>
                      <a:r>
                        <a:rPr lang="en-US" dirty="0"/>
                        <a:t>First Octet</a:t>
                      </a:r>
                    </a:p>
                  </a:txBody>
                  <a:tcPr/>
                </a:tc>
                <a:tc>
                  <a:txBody>
                    <a:bodyPr/>
                    <a:lstStyle/>
                    <a:p>
                      <a:r>
                        <a:rPr lang="en-US" dirty="0"/>
                        <a:t>Second Octet</a:t>
                      </a:r>
                    </a:p>
                  </a:txBody>
                  <a:tcPr/>
                </a:tc>
                <a:extLst>
                  <a:ext uri="{0D108BD9-81ED-4DB2-BD59-A6C34878D82A}">
                    <a16:rowId xmlns="" xmlns:a16="http://schemas.microsoft.com/office/drawing/2014/main" val="294990356"/>
                  </a:ext>
                </a:extLst>
              </a:tr>
              <a:tr h="370840">
                <a:tc>
                  <a:txBody>
                    <a:bodyPr/>
                    <a:lstStyle/>
                    <a:p>
                      <a:r>
                        <a:rPr lang="en-US" dirty="0"/>
                        <a:t>IIN1.0	Broadcast</a:t>
                      </a:r>
                    </a:p>
                  </a:txBody>
                  <a:tcPr/>
                </a:tc>
                <a:tc>
                  <a:txBody>
                    <a:bodyPr/>
                    <a:lstStyle/>
                    <a:p>
                      <a:r>
                        <a:rPr lang="en-US" dirty="0"/>
                        <a:t>IIN2.0	Function Code Not Supported</a:t>
                      </a:r>
                    </a:p>
                  </a:txBody>
                  <a:tcPr/>
                </a:tc>
                <a:extLst>
                  <a:ext uri="{0D108BD9-81ED-4DB2-BD59-A6C34878D82A}">
                    <a16:rowId xmlns="" xmlns:a16="http://schemas.microsoft.com/office/drawing/2014/main" val="1859254290"/>
                  </a:ext>
                </a:extLst>
              </a:tr>
              <a:tr h="370840">
                <a:tc>
                  <a:txBody>
                    <a:bodyPr/>
                    <a:lstStyle/>
                    <a:p>
                      <a:r>
                        <a:rPr lang="en-US" dirty="0"/>
                        <a:t>IIN1.1	Class 1 Events</a:t>
                      </a:r>
                    </a:p>
                  </a:txBody>
                  <a:tcPr/>
                </a:tc>
                <a:tc>
                  <a:txBody>
                    <a:bodyPr/>
                    <a:lstStyle/>
                    <a:p>
                      <a:r>
                        <a:rPr lang="en-US" dirty="0"/>
                        <a:t>IIN2.1	Object Unknown</a:t>
                      </a:r>
                    </a:p>
                  </a:txBody>
                  <a:tcPr/>
                </a:tc>
                <a:extLst>
                  <a:ext uri="{0D108BD9-81ED-4DB2-BD59-A6C34878D82A}">
                    <a16:rowId xmlns="" xmlns:a16="http://schemas.microsoft.com/office/drawing/2014/main" val="1435595369"/>
                  </a:ext>
                </a:extLst>
              </a:tr>
              <a:tr h="370840">
                <a:tc>
                  <a:txBody>
                    <a:bodyPr/>
                    <a:lstStyle/>
                    <a:p>
                      <a:r>
                        <a:rPr lang="en-US" dirty="0"/>
                        <a:t>IIN1.2	Class 2 Events</a:t>
                      </a:r>
                    </a:p>
                  </a:txBody>
                  <a:tcPr/>
                </a:tc>
                <a:tc>
                  <a:txBody>
                    <a:bodyPr/>
                    <a:lstStyle/>
                    <a:p>
                      <a:r>
                        <a:rPr lang="en-US" dirty="0"/>
                        <a:t>IIN2.2	Parameter Error</a:t>
                      </a:r>
                    </a:p>
                  </a:txBody>
                  <a:tcPr/>
                </a:tc>
                <a:extLst>
                  <a:ext uri="{0D108BD9-81ED-4DB2-BD59-A6C34878D82A}">
                    <a16:rowId xmlns="" xmlns:a16="http://schemas.microsoft.com/office/drawing/2014/main" val="577924657"/>
                  </a:ext>
                </a:extLst>
              </a:tr>
              <a:tr h="370840">
                <a:tc>
                  <a:txBody>
                    <a:bodyPr/>
                    <a:lstStyle/>
                    <a:p>
                      <a:r>
                        <a:rPr lang="en-US" dirty="0"/>
                        <a:t>IIN1.3	Class 3 Events</a:t>
                      </a:r>
                    </a:p>
                  </a:txBody>
                  <a:tcPr/>
                </a:tc>
                <a:tc>
                  <a:txBody>
                    <a:bodyPr/>
                    <a:lstStyle/>
                    <a:p>
                      <a:r>
                        <a:rPr lang="en-US" dirty="0"/>
                        <a:t>IIN2.3	Event Buffer Overflow</a:t>
                      </a:r>
                    </a:p>
                  </a:txBody>
                  <a:tcPr/>
                </a:tc>
                <a:extLst>
                  <a:ext uri="{0D108BD9-81ED-4DB2-BD59-A6C34878D82A}">
                    <a16:rowId xmlns="" xmlns:a16="http://schemas.microsoft.com/office/drawing/2014/main" val="2750031122"/>
                  </a:ext>
                </a:extLst>
              </a:tr>
              <a:tr h="370840">
                <a:tc>
                  <a:txBody>
                    <a:bodyPr/>
                    <a:lstStyle/>
                    <a:p>
                      <a:r>
                        <a:rPr lang="en-US" dirty="0"/>
                        <a:t>IIN1.4	Need Time</a:t>
                      </a:r>
                    </a:p>
                  </a:txBody>
                  <a:tcPr/>
                </a:tc>
                <a:tc>
                  <a:txBody>
                    <a:bodyPr/>
                    <a:lstStyle/>
                    <a:p>
                      <a:r>
                        <a:rPr lang="en-US" dirty="0"/>
                        <a:t>IIN2.4	Already Executing</a:t>
                      </a:r>
                    </a:p>
                  </a:txBody>
                  <a:tcPr/>
                </a:tc>
                <a:extLst>
                  <a:ext uri="{0D108BD9-81ED-4DB2-BD59-A6C34878D82A}">
                    <a16:rowId xmlns="" xmlns:a16="http://schemas.microsoft.com/office/drawing/2014/main" val="3632532383"/>
                  </a:ext>
                </a:extLst>
              </a:tr>
              <a:tr h="370840">
                <a:tc>
                  <a:txBody>
                    <a:bodyPr/>
                    <a:lstStyle/>
                    <a:p>
                      <a:r>
                        <a:rPr lang="en-US" dirty="0"/>
                        <a:t>IIN1.5	Local Control</a:t>
                      </a:r>
                    </a:p>
                  </a:txBody>
                  <a:tcPr/>
                </a:tc>
                <a:tc>
                  <a:txBody>
                    <a:bodyPr/>
                    <a:lstStyle/>
                    <a:p>
                      <a:r>
                        <a:rPr lang="en-US" dirty="0"/>
                        <a:t>IIN2.5	Configuration Corrupt</a:t>
                      </a:r>
                    </a:p>
                  </a:txBody>
                  <a:tcPr/>
                </a:tc>
                <a:extLst>
                  <a:ext uri="{0D108BD9-81ED-4DB2-BD59-A6C34878D82A}">
                    <a16:rowId xmlns="" xmlns:a16="http://schemas.microsoft.com/office/drawing/2014/main" val="1361951121"/>
                  </a:ext>
                </a:extLst>
              </a:tr>
              <a:tr h="370840">
                <a:tc>
                  <a:txBody>
                    <a:bodyPr/>
                    <a:lstStyle/>
                    <a:p>
                      <a:r>
                        <a:rPr lang="en-US" dirty="0"/>
                        <a:t>IIN1.6	Device Trouble</a:t>
                      </a:r>
                    </a:p>
                  </a:txBody>
                  <a:tcPr/>
                </a:tc>
                <a:tc>
                  <a:txBody>
                    <a:bodyPr/>
                    <a:lstStyle/>
                    <a:p>
                      <a:r>
                        <a:rPr lang="en-US" dirty="0">
                          <a:solidFill>
                            <a:schemeClr val="bg1">
                              <a:lumMod val="50000"/>
                            </a:schemeClr>
                          </a:solidFill>
                        </a:rPr>
                        <a:t>IIN2.6	Reserved</a:t>
                      </a:r>
                    </a:p>
                  </a:txBody>
                  <a:tcPr/>
                </a:tc>
                <a:extLst>
                  <a:ext uri="{0D108BD9-81ED-4DB2-BD59-A6C34878D82A}">
                    <a16:rowId xmlns="" xmlns:a16="http://schemas.microsoft.com/office/drawing/2014/main" val="299153620"/>
                  </a:ext>
                </a:extLst>
              </a:tr>
              <a:tr h="370840">
                <a:tc>
                  <a:txBody>
                    <a:bodyPr/>
                    <a:lstStyle/>
                    <a:p>
                      <a:r>
                        <a:rPr lang="en-US" dirty="0"/>
                        <a:t>IIN1.7	Device Restart</a:t>
                      </a:r>
                    </a:p>
                  </a:txBody>
                  <a:tcPr/>
                </a:tc>
                <a:tc>
                  <a:txBody>
                    <a:bodyPr/>
                    <a:lstStyle/>
                    <a:p>
                      <a:r>
                        <a:rPr lang="en-US" dirty="0">
                          <a:solidFill>
                            <a:schemeClr val="bg1">
                              <a:lumMod val="50000"/>
                            </a:schemeClr>
                          </a:solidFill>
                        </a:rPr>
                        <a:t>IIN2.7	Reserved</a:t>
                      </a:r>
                    </a:p>
                  </a:txBody>
                  <a:tcPr/>
                </a:tc>
                <a:extLst>
                  <a:ext uri="{0D108BD9-81ED-4DB2-BD59-A6C34878D82A}">
                    <a16:rowId xmlns="" xmlns:a16="http://schemas.microsoft.com/office/drawing/2014/main" val="1199939003"/>
                  </a:ext>
                </a:extLst>
              </a:tr>
            </a:tbl>
          </a:graphicData>
        </a:graphic>
      </p:graphicFrame>
      <p:sp>
        <p:nvSpPr>
          <p:cNvPr id="5" name="Speech Bubble: Rectangle with Corners Rounded 4">
            <a:extLst>
              <a:ext uri="{FF2B5EF4-FFF2-40B4-BE49-F238E27FC236}">
                <a16:creationId xmlns="" xmlns:a16="http://schemas.microsoft.com/office/drawing/2014/main" id="{BFD220A4-18F2-48F9-BE85-8B8CE6D592A0}"/>
              </a:ext>
            </a:extLst>
          </p:cNvPr>
          <p:cNvSpPr/>
          <p:nvPr/>
        </p:nvSpPr>
        <p:spPr>
          <a:xfrm>
            <a:off x="6096000" y="3004741"/>
            <a:ext cx="3962400" cy="1007196"/>
          </a:xfrm>
          <a:prstGeom prst="wedgeRoundRectCallout">
            <a:avLst>
              <a:gd name="adj1" fmla="val 61203"/>
              <a:gd name="adj2" fmla="val -90391"/>
              <a:gd name="adj3" fmla="val 16667"/>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 xmlns:a16="http://schemas.microsoft.com/office/drawing/2014/main" id="{7719E532-47D6-4981-B375-07F5FAA1AFED}"/>
              </a:ext>
            </a:extLst>
          </p:cNvPr>
          <p:cNvSpPr txBox="1"/>
          <p:nvPr/>
        </p:nvSpPr>
        <p:spPr>
          <a:xfrm>
            <a:off x="10058400" y="2240124"/>
            <a:ext cx="1679755" cy="369332"/>
          </a:xfrm>
          <a:prstGeom prst="rect">
            <a:avLst/>
          </a:prstGeom>
          <a:noFill/>
        </p:spPr>
        <p:txBody>
          <a:bodyPr wrap="none" rtlCol="0">
            <a:spAutoFit/>
          </a:bodyPr>
          <a:lstStyle/>
          <a:p>
            <a:r>
              <a:rPr lang="en-US" dirty="0">
                <a:solidFill>
                  <a:srgbClr val="FF0000"/>
                </a:solidFill>
              </a:rPr>
              <a:t>Command error</a:t>
            </a:r>
          </a:p>
        </p:txBody>
      </p:sp>
      <p:sp>
        <p:nvSpPr>
          <p:cNvPr id="7" name="Speech Bubble: Rectangle with Corners Rounded 6">
            <a:extLst>
              <a:ext uri="{FF2B5EF4-FFF2-40B4-BE49-F238E27FC236}">
                <a16:creationId xmlns="" xmlns:a16="http://schemas.microsoft.com/office/drawing/2014/main" id="{585F6D32-C9E1-40A2-8866-63A864E5C7B1}"/>
              </a:ext>
            </a:extLst>
          </p:cNvPr>
          <p:cNvSpPr/>
          <p:nvPr/>
        </p:nvSpPr>
        <p:spPr>
          <a:xfrm>
            <a:off x="6096000" y="4107752"/>
            <a:ext cx="3962400" cy="274320"/>
          </a:xfrm>
          <a:prstGeom prst="wedgeRoundRectCallout">
            <a:avLst>
              <a:gd name="adj1" fmla="val 56662"/>
              <a:gd name="adj2" fmla="val 478072"/>
              <a:gd name="adj3" fmla="val 16667"/>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48DEBCD7-DF3A-4584-973E-91A33FAB84ED}"/>
              </a:ext>
            </a:extLst>
          </p:cNvPr>
          <p:cNvSpPr txBox="1"/>
          <p:nvPr/>
        </p:nvSpPr>
        <p:spPr>
          <a:xfrm>
            <a:off x="10270945" y="5391909"/>
            <a:ext cx="1297022" cy="369332"/>
          </a:xfrm>
          <a:prstGeom prst="rect">
            <a:avLst/>
          </a:prstGeom>
          <a:noFill/>
        </p:spPr>
        <p:txBody>
          <a:bodyPr wrap="none" rtlCol="0">
            <a:spAutoFit/>
          </a:bodyPr>
          <a:lstStyle/>
          <a:p>
            <a:r>
              <a:rPr lang="en-US" dirty="0">
                <a:solidFill>
                  <a:srgbClr val="FF0000"/>
                </a:solidFill>
              </a:rPr>
              <a:t>Loss of data</a:t>
            </a:r>
          </a:p>
        </p:txBody>
      </p:sp>
      <p:sp>
        <p:nvSpPr>
          <p:cNvPr id="9" name="Speech Bubble: Rectangle with Corners Rounded 8">
            <a:extLst>
              <a:ext uri="{FF2B5EF4-FFF2-40B4-BE49-F238E27FC236}">
                <a16:creationId xmlns="" xmlns:a16="http://schemas.microsoft.com/office/drawing/2014/main" id="{71C4FD8C-D9F9-4E2D-B0F0-D68A54F1CBBE}"/>
              </a:ext>
            </a:extLst>
          </p:cNvPr>
          <p:cNvSpPr/>
          <p:nvPr/>
        </p:nvSpPr>
        <p:spPr>
          <a:xfrm>
            <a:off x="2065648" y="5598529"/>
            <a:ext cx="3962400" cy="274320"/>
          </a:xfrm>
          <a:prstGeom prst="wedgeRoundRectCallout">
            <a:avLst>
              <a:gd name="adj1" fmla="val 157304"/>
              <a:gd name="adj2" fmla="val -56697"/>
              <a:gd name="adj3" fmla="val 16667"/>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473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C27ECA-361B-4CD3-B153-0A8F87B1F56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 xmlns:a16="http://schemas.microsoft.com/office/drawing/2014/main" id="{998B83C0-E1AF-4275-8FA7-47193EC5E3A5}"/>
              </a:ext>
            </a:extLst>
          </p:cNvPr>
          <p:cNvSpPr>
            <a:spLocks noGrp="1"/>
          </p:cNvSpPr>
          <p:nvPr>
            <p:ph idx="1"/>
          </p:nvPr>
        </p:nvSpPr>
        <p:spPr/>
        <p:txBody>
          <a:bodyPr/>
          <a:lstStyle/>
          <a:p>
            <a:r>
              <a:rPr lang="en-US" dirty="0"/>
              <a:t>Introductions</a:t>
            </a:r>
          </a:p>
          <a:p>
            <a:r>
              <a:rPr lang="en-US" dirty="0"/>
              <a:t>DNP3 philosophy &amp; terminology</a:t>
            </a:r>
          </a:p>
          <a:p>
            <a:r>
              <a:rPr lang="en-US" dirty="0" smtClean="0"/>
              <a:t>Fundamentals of DNP3 design and operation</a:t>
            </a:r>
          </a:p>
          <a:p>
            <a:r>
              <a:rPr lang="en-US" dirty="0" smtClean="0"/>
              <a:t>Interoperability</a:t>
            </a:r>
            <a:endParaRPr lang="en-US" dirty="0"/>
          </a:p>
          <a:p>
            <a:pPr marL="0" indent="0">
              <a:buNone/>
            </a:pPr>
            <a:endParaRPr lang="en-US" dirty="0"/>
          </a:p>
          <a:p>
            <a:pPr lvl="1"/>
            <a:r>
              <a:rPr lang="en-US" dirty="0"/>
              <a:t>A 10-minute break at half-time</a:t>
            </a:r>
          </a:p>
        </p:txBody>
      </p:sp>
      <p:sp>
        <p:nvSpPr>
          <p:cNvPr id="4" name="Slide Number Placeholder 4">
            <a:extLst>
              <a:ext uri="{FF2B5EF4-FFF2-40B4-BE49-F238E27FC236}">
                <a16:creationId xmlns="" xmlns:a16="http://schemas.microsoft.com/office/drawing/2014/main" id="{4880A21A-ADBE-43FC-BB01-A7D1E55B5D5A}"/>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4</a:t>
            </a:fld>
            <a:endParaRPr lang="en-US" dirty="0"/>
          </a:p>
        </p:txBody>
      </p:sp>
    </p:spTree>
    <p:extLst>
      <p:ext uri="{BB962C8B-B14F-4D97-AF65-F5344CB8AC3E}">
        <p14:creationId xmlns:p14="http://schemas.microsoft.com/office/powerpoint/2010/main" val="251017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AU" altLang="en-US" dirty="0"/>
              <a:t>Control Commands</a:t>
            </a:r>
          </a:p>
        </p:txBody>
      </p:sp>
      <p:sp>
        <p:nvSpPr>
          <p:cNvPr id="27651" name="Rectangle 3"/>
          <p:cNvSpPr>
            <a:spLocks noGrp="1"/>
          </p:cNvSpPr>
          <p:nvPr>
            <p:ph idx="1"/>
          </p:nvPr>
        </p:nvSpPr>
        <p:spPr/>
        <p:txBody>
          <a:bodyPr/>
          <a:lstStyle/>
          <a:p>
            <a:r>
              <a:rPr lang="en-AU" altLang="en-US" dirty="0"/>
              <a:t>Single Pass Command</a:t>
            </a:r>
          </a:p>
          <a:p>
            <a:pPr lvl="1"/>
            <a:r>
              <a:rPr lang="en-AU" altLang="en-US" dirty="0"/>
              <a:t>Control command issued and immediately activated</a:t>
            </a:r>
          </a:p>
          <a:p>
            <a:pPr lvl="1"/>
            <a:r>
              <a:rPr lang="en-AU" altLang="en-US" dirty="0"/>
              <a:t>Subject to incorrect commands due to communications errors</a:t>
            </a:r>
          </a:p>
        </p:txBody>
      </p:sp>
      <p:sp>
        <p:nvSpPr>
          <p:cNvPr id="9" name="Slide Number Placeholder 4">
            <a:extLst>
              <a:ext uri="{FF2B5EF4-FFF2-40B4-BE49-F238E27FC236}">
                <a16:creationId xmlns="" xmlns:a16="http://schemas.microsoft.com/office/drawing/2014/main" id="{739CE9C0-2A4E-4365-A9CC-BEBCA90CFB87}"/>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40</a:t>
            </a:fld>
            <a:endParaRPr lang="en-US" dirty="0"/>
          </a:p>
        </p:txBody>
      </p:sp>
      <p:cxnSp>
        <p:nvCxnSpPr>
          <p:cNvPr id="6" name="Straight Arrow Connector 5"/>
          <p:cNvCxnSpPr>
            <a:stCxn id="7" idx="3"/>
          </p:cNvCxnSpPr>
          <p:nvPr/>
        </p:nvCxnSpPr>
        <p:spPr>
          <a:xfrm flipV="1">
            <a:off x="4572001" y="4903788"/>
            <a:ext cx="2925763" cy="17462"/>
          </a:xfrm>
          <a:prstGeom prst="straightConnector1">
            <a:avLst/>
          </a:prstGeom>
          <a:ln w="5715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322638" y="4735514"/>
            <a:ext cx="1249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Command</a:t>
            </a:r>
          </a:p>
        </p:txBody>
      </p:sp>
      <p:sp>
        <p:nvSpPr>
          <p:cNvPr id="8" name="TextBox 7"/>
          <p:cNvSpPr txBox="1">
            <a:spLocks noChangeArrowheads="1"/>
          </p:cNvSpPr>
          <p:nvPr/>
        </p:nvSpPr>
        <p:spPr bwMode="auto">
          <a:xfrm>
            <a:off x="7620001" y="4719638"/>
            <a:ext cx="1082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rgbClr val="FF0000"/>
                </a:solidFill>
              </a:rPr>
              <a:t>Activate</a:t>
            </a:r>
          </a:p>
        </p:txBody>
      </p:sp>
    </p:spTree>
    <p:extLst>
      <p:ext uri="{BB962C8B-B14F-4D97-AF65-F5344CB8AC3E}">
        <p14:creationId xmlns:p14="http://schemas.microsoft.com/office/powerpoint/2010/main" val="3495674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AU" altLang="en-US" dirty="0"/>
              <a:t>Control Commands</a:t>
            </a:r>
          </a:p>
        </p:txBody>
      </p:sp>
      <p:sp>
        <p:nvSpPr>
          <p:cNvPr id="264195" name="Rectangle 3"/>
          <p:cNvSpPr>
            <a:spLocks noGrp="1"/>
          </p:cNvSpPr>
          <p:nvPr>
            <p:ph idx="1"/>
          </p:nvPr>
        </p:nvSpPr>
        <p:spPr>
          <a:xfrm>
            <a:off x="630936" y="1801368"/>
            <a:ext cx="6186723" cy="4351338"/>
          </a:xfrm>
        </p:spPr>
        <p:txBody>
          <a:bodyPr>
            <a:normAutofit fontScale="85000" lnSpcReduction="20000"/>
          </a:bodyPr>
          <a:lstStyle/>
          <a:p>
            <a:r>
              <a:rPr lang="en-AU" dirty="0"/>
              <a:t>Two Pass Command</a:t>
            </a:r>
          </a:p>
          <a:p>
            <a:pPr lvl="1"/>
            <a:r>
              <a:rPr lang="en-AU" dirty="0"/>
              <a:t>“Select Before Operate” (SBO) or “Select Execute”</a:t>
            </a:r>
          </a:p>
          <a:p>
            <a:pPr lvl="2"/>
            <a:r>
              <a:rPr lang="en-AU" dirty="0"/>
              <a:t>The first command, Select, “arms” an output and the outstation responds</a:t>
            </a:r>
          </a:p>
          <a:p>
            <a:pPr lvl="2"/>
            <a:r>
              <a:rPr lang="en-AU" dirty="0"/>
              <a:t>The </a:t>
            </a:r>
            <a:r>
              <a:rPr lang="en-AU" dirty="0" smtClean="0"/>
              <a:t>response is checked</a:t>
            </a:r>
            <a:endParaRPr lang="en-AU" dirty="0"/>
          </a:p>
          <a:p>
            <a:pPr lvl="2"/>
            <a:r>
              <a:rPr lang="en-AU" dirty="0"/>
              <a:t>If it is correct, the Operate or “activate” command is issued</a:t>
            </a:r>
          </a:p>
          <a:p>
            <a:pPr lvl="2"/>
            <a:r>
              <a:rPr lang="en-AU" dirty="0"/>
              <a:t>The outstation verifies that the “Operate” matches the “Select”</a:t>
            </a:r>
          </a:p>
          <a:p>
            <a:pPr lvl="1"/>
            <a:r>
              <a:rPr lang="en-AU" dirty="0"/>
              <a:t>Provides very high integrity against incorrect commands due to communications errors</a:t>
            </a:r>
            <a:br>
              <a:rPr lang="en-AU" dirty="0"/>
            </a:br>
            <a:endParaRPr lang="en-AU" dirty="0"/>
          </a:p>
        </p:txBody>
      </p:sp>
      <p:sp>
        <p:nvSpPr>
          <p:cNvPr id="13" name="Slide Number Placeholder 4">
            <a:extLst>
              <a:ext uri="{FF2B5EF4-FFF2-40B4-BE49-F238E27FC236}">
                <a16:creationId xmlns="" xmlns:a16="http://schemas.microsoft.com/office/drawing/2014/main" id="{73494937-27A7-4D54-97FF-4BDF2FEFDBE8}"/>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41</a:t>
            </a:fld>
            <a:endParaRPr lang="en-US" dirty="0"/>
          </a:p>
        </p:txBody>
      </p:sp>
      <p:cxnSp>
        <p:nvCxnSpPr>
          <p:cNvPr id="7" name="Straight Arrow Connector 6"/>
          <p:cNvCxnSpPr/>
          <p:nvPr/>
        </p:nvCxnSpPr>
        <p:spPr>
          <a:xfrm>
            <a:off x="6934201" y="2209800"/>
            <a:ext cx="2239963" cy="228600"/>
          </a:xfrm>
          <a:prstGeom prst="straightConnector1">
            <a:avLst/>
          </a:prstGeom>
          <a:ln w="5715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10401" y="2743200"/>
            <a:ext cx="2087563" cy="457200"/>
          </a:xfrm>
          <a:prstGeom prst="straightConnector1">
            <a:avLst/>
          </a:prstGeom>
          <a:ln w="5715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6400801" y="1752600"/>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Step 1: (Select)</a:t>
            </a:r>
          </a:p>
        </p:txBody>
      </p:sp>
      <p:sp>
        <p:nvSpPr>
          <p:cNvPr id="21" name="TextBox 20"/>
          <p:cNvSpPr txBox="1">
            <a:spLocks noChangeArrowheads="1"/>
          </p:cNvSpPr>
          <p:nvPr/>
        </p:nvSpPr>
        <p:spPr bwMode="auto">
          <a:xfrm>
            <a:off x="9220201" y="236220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ARM</a:t>
            </a:r>
          </a:p>
        </p:txBody>
      </p:sp>
      <p:cxnSp>
        <p:nvCxnSpPr>
          <p:cNvPr id="22" name="Straight Arrow Connector 21"/>
          <p:cNvCxnSpPr/>
          <p:nvPr/>
        </p:nvCxnSpPr>
        <p:spPr>
          <a:xfrm>
            <a:off x="7086600" y="4191000"/>
            <a:ext cx="2286000" cy="228600"/>
          </a:xfrm>
          <a:prstGeom prst="straightConnector1">
            <a:avLst/>
          </a:prstGeom>
          <a:ln w="5715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162801" y="4724400"/>
            <a:ext cx="2087563" cy="457200"/>
          </a:xfrm>
          <a:prstGeom prst="straightConnector1">
            <a:avLst/>
          </a:prstGeom>
          <a:ln w="57150" cmpd="sng">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6553201" y="3733800"/>
            <a:ext cx="196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Step 2: (Operate)</a:t>
            </a:r>
          </a:p>
        </p:txBody>
      </p:sp>
      <p:sp>
        <p:nvSpPr>
          <p:cNvPr id="25" name="TextBox 24"/>
          <p:cNvSpPr txBox="1">
            <a:spLocks noChangeArrowheads="1"/>
          </p:cNvSpPr>
          <p:nvPr/>
        </p:nvSpPr>
        <p:spPr bwMode="auto">
          <a:xfrm>
            <a:off x="9372601" y="43434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rgbClr val="FF0000"/>
                </a:solidFill>
              </a:rPr>
              <a:t>Activate</a:t>
            </a:r>
          </a:p>
        </p:txBody>
      </p:sp>
      <p:sp>
        <p:nvSpPr>
          <p:cNvPr id="26" name="TextBox 25"/>
          <p:cNvSpPr txBox="1">
            <a:spLocks noChangeArrowheads="1"/>
          </p:cNvSpPr>
          <p:nvPr/>
        </p:nvSpPr>
        <p:spPr bwMode="auto">
          <a:xfrm>
            <a:off x="8520114" y="1199158"/>
            <a:ext cx="29033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altLang="en-US" b="1" dirty="0">
                <a:solidFill>
                  <a:srgbClr val="FF0000"/>
                </a:solidFill>
              </a:rPr>
              <a:t>All high-integrity </a:t>
            </a:r>
            <a:r>
              <a:rPr lang="en-AU" altLang="en-US" b="1" dirty="0" smtClean="0">
                <a:solidFill>
                  <a:srgbClr val="FF0000"/>
                </a:solidFill>
              </a:rPr>
              <a:t>SCADA</a:t>
            </a:r>
            <a:br>
              <a:rPr lang="en-AU" altLang="en-US" b="1" dirty="0" smtClean="0">
                <a:solidFill>
                  <a:srgbClr val="FF0000"/>
                </a:solidFill>
              </a:rPr>
            </a:br>
            <a:r>
              <a:rPr lang="en-AU" altLang="en-US" b="1" dirty="0" smtClean="0">
                <a:solidFill>
                  <a:srgbClr val="FF0000"/>
                </a:solidFill>
              </a:rPr>
              <a:t>protocols</a:t>
            </a:r>
            <a:r>
              <a:rPr lang="en-AU" altLang="en-US" b="1" dirty="0">
                <a:solidFill>
                  <a:srgbClr val="FF0000"/>
                </a:solidFill>
              </a:rPr>
              <a:t> </a:t>
            </a:r>
            <a:r>
              <a:rPr lang="en-AU" altLang="en-US" b="1" dirty="0" smtClean="0">
                <a:solidFill>
                  <a:srgbClr val="FF0000"/>
                </a:solidFill>
              </a:rPr>
              <a:t>support</a:t>
            </a:r>
            <a:br>
              <a:rPr lang="en-AU" altLang="en-US" b="1" dirty="0" smtClean="0">
                <a:solidFill>
                  <a:srgbClr val="FF0000"/>
                </a:solidFill>
              </a:rPr>
            </a:br>
            <a:r>
              <a:rPr lang="en-AU" altLang="en-US" b="1" dirty="0" smtClean="0">
                <a:solidFill>
                  <a:srgbClr val="FF0000"/>
                </a:solidFill>
              </a:rPr>
              <a:t>2-pass </a:t>
            </a:r>
            <a:r>
              <a:rPr lang="en-AU" altLang="en-US" b="1" dirty="0">
                <a:solidFill>
                  <a:srgbClr val="FF0000"/>
                </a:solidFill>
              </a:rPr>
              <a:t>controls</a:t>
            </a:r>
          </a:p>
        </p:txBody>
      </p:sp>
    </p:spTree>
    <p:extLst>
      <p:ext uri="{BB962C8B-B14F-4D97-AF65-F5344CB8AC3E}">
        <p14:creationId xmlns:p14="http://schemas.microsoft.com/office/powerpoint/2010/main" val="41564024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nodeType="afterGroup">
                            <p:stCondLst>
                              <p:cond delay="0"/>
                            </p:stCondLst>
                            <p:childTnLst>
                              <p:par>
                                <p:cTn id="22" presetID="22" presetClass="entr" presetSubtype="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22" presetClass="entr" presetSubtype="2"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5"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p:cNvSpPr>
          <p:nvPr>
            <p:ph type="title"/>
          </p:nvPr>
        </p:nvSpPr>
        <p:spPr/>
        <p:txBody>
          <a:bodyPr/>
          <a:lstStyle/>
          <a:p>
            <a:r>
              <a:rPr lang="en-US" altLang="en-US" dirty="0"/>
              <a:t>Structures and Paradigms</a:t>
            </a:r>
          </a:p>
        </p:txBody>
      </p:sp>
      <p:sp>
        <p:nvSpPr>
          <p:cNvPr id="268294" name="Rectangle 6"/>
          <p:cNvSpPr>
            <a:spLocks noGrp="1"/>
          </p:cNvSpPr>
          <p:nvPr>
            <p:ph idx="1"/>
          </p:nvPr>
        </p:nvSpPr>
        <p:spPr/>
        <p:txBody>
          <a:bodyPr>
            <a:normAutofit lnSpcReduction="10000"/>
          </a:bodyPr>
          <a:lstStyle/>
          <a:p>
            <a:r>
              <a:rPr lang="en-US" altLang="en-US" dirty="0"/>
              <a:t>DNP3 is based on a set of paradigms:</a:t>
            </a:r>
          </a:p>
          <a:p>
            <a:pPr lvl="1"/>
            <a:r>
              <a:rPr lang="en-US" altLang="en-US" dirty="0"/>
              <a:t>Report-By-Exception (RBE)</a:t>
            </a:r>
          </a:p>
          <a:p>
            <a:pPr lvl="2"/>
            <a:r>
              <a:rPr lang="en-US" altLang="en-US" dirty="0"/>
              <a:t>An initial image of field data is reported</a:t>
            </a:r>
          </a:p>
          <a:p>
            <a:pPr lvl="2"/>
            <a:r>
              <a:rPr lang="en-US" altLang="en-US" dirty="0"/>
              <a:t>Thereafter only “changes” are reported</a:t>
            </a:r>
          </a:p>
          <a:p>
            <a:pPr lvl="2"/>
            <a:r>
              <a:rPr lang="en-US" altLang="en-US" dirty="0"/>
              <a:t>Uses communications bandwidth efficiently</a:t>
            </a:r>
          </a:p>
          <a:p>
            <a:pPr lvl="2"/>
            <a:r>
              <a:rPr lang="en-US" altLang="en-US" dirty="0"/>
              <a:t>Requires data identification in messages</a:t>
            </a:r>
          </a:p>
          <a:p>
            <a:pPr lvl="1"/>
            <a:r>
              <a:rPr lang="en-US" altLang="en-US" dirty="0"/>
              <a:t>Uses a layered structure</a:t>
            </a:r>
          </a:p>
          <a:p>
            <a:pPr lvl="1"/>
            <a:r>
              <a:rPr lang="en-US" altLang="en-US" dirty="0"/>
              <a:t>Data for each object is always reported</a:t>
            </a:r>
            <a:br>
              <a:rPr lang="en-US" altLang="en-US" dirty="0"/>
            </a:br>
            <a:r>
              <a:rPr lang="en-US" altLang="en-US" dirty="0"/>
              <a:t>in the same order that it is measured</a:t>
            </a:r>
          </a:p>
          <a:p>
            <a:pPr lvl="1"/>
            <a:r>
              <a:rPr lang="en-US" altLang="en-US" dirty="0"/>
              <a:t>Reporting of event data is confirmed</a:t>
            </a:r>
          </a:p>
        </p:txBody>
      </p:sp>
      <p:sp>
        <p:nvSpPr>
          <p:cNvPr id="10" name="Slide Number Placeholder 4">
            <a:extLst>
              <a:ext uri="{FF2B5EF4-FFF2-40B4-BE49-F238E27FC236}">
                <a16:creationId xmlns="" xmlns:a16="http://schemas.microsoft.com/office/drawing/2014/main" id="{7FC613FA-7DEA-4B82-BED8-E6F295EAF03C}"/>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42</a:t>
            </a:fld>
            <a:endParaRPr lang="en-US" dirty="0"/>
          </a:p>
        </p:txBody>
      </p:sp>
      <p:sp>
        <p:nvSpPr>
          <p:cNvPr id="268290" name="AutoShape 2"/>
          <p:cNvSpPr>
            <a:spLocks noChangeArrowheads="1"/>
          </p:cNvSpPr>
          <p:nvPr/>
        </p:nvSpPr>
        <p:spPr bwMode="auto">
          <a:xfrm>
            <a:off x="838200" y="5562600"/>
            <a:ext cx="6477000" cy="38100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68291" name="AutoShape 3"/>
          <p:cNvSpPr>
            <a:spLocks noChangeArrowheads="1"/>
          </p:cNvSpPr>
          <p:nvPr/>
        </p:nvSpPr>
        <p:spPr bwMode="auto">
          <a:xfrm>
            <a:off x="838200" y="4724400"/>
            <a:ext cx="6477000" cy="696518"/>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68292" name="AutoShape 4"/>
          <p:cNvSpPr>
            <a:spLocks noChangeArrowheads="1"/>
          </p:cNvSpPr>
          <p:nvPr/>
        </p:nvSpPr>
        <p:spPr bwMode="auto">
          <a:xfrm>
            <a:off x="838200" y="2133600"/>
            <a:ext cx="6477000" cy="205740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grpSp>
        <p:nvGrpSpPr>
          <p:cNvPr id="29705" name="Group 2"/>
          <p:cNvGrpSpPr>
            <a:grpSpLocks/>
          </p:cNvGrpSpPr>
          <p:nvPr/>
        </p:nvGrpSpPr>
        <p:grpSpPr bwMode="auto">
          <a:xfrm>
            <a:off x="9098965" y="2355385"/>
            <a:ext cx="1546225" cy="1600200"/>
            <a:chOff x="7658100" y="2666846"/>
            <a:chExt cx="2209800" cy="2286000"/>
          </a:xfrm>
        </p:grpSpPr>
        <p:pic>
          <p:nvPicPr>
            <p:cNvPr id="29707" name="Picture 2" descr="C:\Users\ddowns\AppData\Local\Microsoft\Windows\Temporary Internet Files\Content.IE5\9CPJH0R7\MC9001051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2900" y="2874415"/>
              <a:ext cx="1451153" cy="184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quot;No&quot; Symbol 1"/>
            <p:cNvSpPr/>
            <p:nvPr/>
          </p:nvSpPr>
          <p:spPr>
            <a:xfrm>
              <a:off x="7658100" y="2666846"/>
              <a:ext cx="2209800" cy="2286000"/>
            </a:xfrm>
            <a:prstGeom prst="noSmoking">
              <a:avLst>
                <a:gd name="adj" fmla="val 85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Tree>
    <p:extLst>
      <p:ext uri="{BB962C8B-B14F-4D97-AF65-F5344CB8AC3E}">
        <p14:creationId xmlns:p14="http://schemas.microsoft.com/office/powerpoint/2010/main" val="298820462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268294">
                                            <p:txEl>
                                              <p:pRg st="7" end="7"/>
                                            </p:txEl>
                                          </p:spTgt>
                                        </p:tgtEl>
                                        <p:attrNameLst>
                                          <p:attrName>style.fontStyle</p:attrName>
                                        </p:attrNameLst>
                                      </p:cBhvr>
                                      <p:to>
                                        <p:strVal val="normal"/>
                                      </p:to>
                                    </p:set>
                                    <p:set>
                                      <p:cBhvr override="childStyle">
                                        <p:cTn id="7" dur="indefinite"/>
                                        <p:tgtEl>
                                          <p:spTgt spid="268294">
                                            <p:txEl>
                                              <p:pRg st="7" end="7"/>
                                            </p:txEl>
                                          </p:spTgt>
                                        </p:tgtEl>
                                        <p:attrNameLst>
                                          <p:attrName>style.fontWeight</p:attrName>
                                        </p:attrNameLst>
                                      </p:cBhvr>
                                      <p:to>
                                        <p:strVal val="bold"/>
                                      </p:to>
                                    </p:set>
                                    <p:set>
                                      <p:cBhvr override="childStyle">
                                        <p:cTn id="8" dur="indefinite"/>
                                        <p:tgtEl>
                                          <p:spTgt spid="268294">
                                            <p:txEl>
                                              <p:pRg st="7" end="7"/>
                                            </p:txEl>
                                          </p:spTgt>
                                        </p:tgtEl>
                                        <p:attrNameLst>
                                          <p:attrName>style.textDecorationUnderline</p:attrName>
                                        </p:attrNameLst>
                                      </p:cBhvr>
                                      <p:to>
                                        <p:strVal val="fals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68292"/>
                                        </p:tgtEl>
                                        <p:attrNameLst>
                                          <p:attrName>style.visibility</p:attrName>
                                        </p:attrNameLst>
                                      </p:cBhvr>
                                      <p:to>
                                        <p:strVal val="visible"/>
                                      </p:to>
                                    </p:set>
                                    <p:anim calcmode="lin" valueType="num">
                                      <p:cBhvr>
                                        <p:cTn id="13" dur="500" fill="hold"/>
                                        <p:tgtEl>
                                          <p:spTgt spid="268292"/>
                                        </p:tgtEl>
                                        <p:attrNameLst>
                                          <p:attrName>ppt_w</p:attrName>
                                        </p:attrNameLst>
                                      </p:cBhvr>
                                      <p:tavLst>
                                        <p:tav tm="0">
                                          <p:val>
                                            <p:fltVal val="0"/>
                                          </p:val>
                                        </p:tav>
                                        <p:tav tm="100000">
                                          <p:val>
                                            <p:strVal val="#ppt_w"/>
                                          </p:val>
                                        </p:tav>
                                      </p:tavLst>
                                    </p:anim>
                                    <p:anim calcmode="lin" valueType="num">
                                      <p:cBhvr>
                                        <p:cTn id="14" dur="500" fill="hold"/>
                                        <p:tgtEl>
                                          <p:spTgt spid="268292"/>
                                        </p:tgtEl>
                                        <p:attrNameLst>
                                          <p:attrName>ppt_h</p:attrName>
                                        </p:attrNameLst>
                                      </p:cBhvr>
                                      <p:tavLst>
                                        <p:tav tm="0">
                                          <p:val>
                                            <p:fltVal val="0"/>
                                          </p:val>
                                        </p:tav>
                                        <p:tav tm="100000">
                                          <p:val>
                                            <p:strVal val="#ppt_h"/>
                                          </p:val>
                                        </p:tav>
                                      </p:tavLst>
                                    </p:anim>
                                    <p:animEffect transition="in" filter="fade">
                                      <p:cBhvr>
                                        <p:cTn id="15" dur="500"/>
                                        <p:tgtEl>
                                          <p:spTgt spid="2682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68291"/>
                                        </p:tgtEl>
                                        <p:attrNameLst>
                                          <p:attrName>style.visibility</p:attrName>
                                        </p:attrNameLst>
                                      </p:cBhvr>
                                      <p:to>
                                        <p:strVal val="visible"/>
                                      </p:to>
                                    </p:set>
                                    <p:anim calcmode="lin" valueType="num">
                                      <p:cBhvr>
                                        <p:cTn id="20" dur="500" fill="hold"/>
                                        <p:tgtEl>
                                          <p:spTgt spid="268291"/>
                                        </p:tgtEl>
                                        <p:attrNameLst>
                                          <p:attrName>ppt_w</p:attrName>
                                        </p:attrNameLst>
                                      </p:cBhvr>
                                      <p:tavLst>
                                        <p:tav tm="0">
                                          <p:val>
                                            <p:fltVal val="0"/>
                                          </p:val>
                                        </p:tav>
                                        <p:tav tm="100000">
                                          <p:val>
                                            <p:strVal val="#ppt_w"/>
                                          </p:val>
                                        </p:tav>
                                      </p:tavLst>
                                    </p:anim>
                                    <p:anim calcmode="lin" valueType="num">
                                      <p:cBhvr>
                                        <p:cTn id="21" dur="500" fill="hold"/>
                                        <p:tgtEl>
                                          <p:spTgt spid="268291"/>
                                        </p:tgtEl>
                                        <p:attrNameLst>
                                          <p:attrName>ppt_h</p:attrName>
                                        </p:attrNameLst>
                                      </p:cBhvr>
                                      <p:tavLst>
                                        <p:tav tm="0">
                                          <p:val>
                                            <p:fltVal val="0"/>
                                          </p:val>
                                        </p:tav>
                                        <p:tav tm="100000">
                                          <p:val>
                                            <p:strVal val="#ppt_h"/>
                                          </p:val>
                                        </p:tav>
                                      </p:tavLst>
                                    </p:anim>
                                    <p:animEffect transition="in" filter="fade">
                                      <p:cBhvr>
                                        <p:cTn id="22" dur="500"/>
                                        <p:tgtEl>
                                          <p:spTgt spid="2682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68290"/>
                                        </p:tgtEl>
                                        <p:attrNameLst>
                                          <p:attrName>style.visibility</p:attrName>
                                        </p:attrNameLst>
                                      </p:cBhvr>
                                      <p:to>
                                        <p:strVal val="visible"/>
                                      </p:to>
                                    </p:set>
                                    <p:anim calcmode="lin" valueType="num">
                                      <p:cBhvr>
                                        <p:cTn id="27" dur="500" fill="hold"/>
                                        <p:tgtEl>
                                          <p:spTgt spid="268290"/>
                                        </p:tgtEl>
                                        <p:attrNameLst>
                                          <p:attrName>ppt_w</p:attrName>
                                        </p:attrNameLst>
                                      </p:cBhvr>
                                      <p:tavLst>
                                        <p:tav tm="0">
                                          <p:val>
                                            <p:fltVal val="0"/>
                                          </p:val>
                                        </p:tav>
                                        <p:tav tm="100000">
                                          <p:val>
                                            <p:strVal val="#ppt_w"/>
                                          </p:val>
                                        </p:tav>
                                      </p:tavLst>
                                    </p:anim>
                                    <p:anim calcmode="lin" valueType="num">
                                      <p:cBhvr>
                                        <p:cTn id="28" dur="500" fill="hold"/>
                                        <p:tgtEl>
                                          <p:spTgt spid="268290"/>
                                        </p:tgtEl>
                                        <p:attrNameLst>
                                          <p:attrName>ppt_h</p:attrName>
                                        </p:attrNameLst>
                                      </p:cBhvr>
                                      <p:tavLst>
                                        <p:tav tm="0">
                                          <p:val>
                                            <p:fltVal val="0"/>
                                          </p:val>
                                        </p:tav>
                                        <p:tav tm="100000">
                                          <p:val>
                                            <p:strVal val="#ppt_h"/>
                                          </p:val>
                                        </p:tav>
                                      </p:tavLst>
                                    </p:anim>
                                    <p:animEffect transition="in" filter="fade">
                                      <p:cBhvr>
                                        <p:cTn id="29" dur="500"/>
                                        <p:tgtEl>
                                          <p:spTgt spid="268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nimBg="1"/>
      <p:bldP spid="268291" grpId="0" animBg="1"/>
      <p:bldP spid="26829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B288F-18EB-4ED5-992F-07EED4E9E150}"/>
              </a:ext>
            </a:extLst>
          </p:cNvPr>
          <p:cNvSpPr>
            <a:spLocks noGrp="1"/>
          </p:cNvSpPr>
          <p:nvPr>
            <p:ph type="title"/>
          </p:nvPr>
        </p:nvSpPr>
        <p:spPr/>
        <p:txBody>
          <a:bodyPr/>
          <a:lstStyle/>
          <a:p>
            <a:r>
              <a:rPr lang="en-US" dirty="0" smtClean="0"/>
              <a:t>DNP3 Classes</a:t>
            </a:r>
            <a:endParaRPr lang="en-US" dirty="0"/>
          </a:p>
        </p:txBody>
      </p:sp>
      <p:sp>
        <p:nvSpPr>
          <p:cNvPr id="3" name="Content Placeholder 2">
            <a:extLst>
              <a:ext uri="{FF2B5EF4-FFF2-40B4-BE49-F238E27FC236}">
                <a16:creationId xmlns="" xmlns:a16="http://schemas.microsoft.com/office/drawing/2014/main" id="{1EBE3E9D-E74C-4851-BD39-1C6FAE9AD821}"/>
              </a:ext>
            </a:extLst>
          </p:cNvPr>
          <p:cNvSpPr>
            <a:spLocks noGrp="1"/>
          </p:cNvSpPr>
          <p:nvPr>
            <p:ph idx="1"/>
          </p:nvPr>
        </p:nvSpPr>
        <p:spPr/>
        <p:txBody>
          <a:bodyPr>
            <a:normAutofit fontScale="92500"/>
          </a:bodyPr>
          <a:lstStyle/>
          <a:p>
            <a:r>
              <a:rPr lang="en-US" dirty="0" smtClean="0"/>
              <a:t>In DNP3, Classes are used to collect together various kinds of data</a:t>
            </a:r>
          </a:p>
          <a:p>
            <a:pPr lvl="1"/>
            <a:r>
              <a:rPr lang="en-US" dirty="0" smtClean="0"/>
              <a:t>Consider a Class to be a shorthand for identifying some set of data</a:t>
            </a:r>
          </a:p>
          <a:p>
            <a:pPr lvl="1"/>
            <a:r>
              <a:rPr lang="en-US" dirty="0" smtClean="0"/>
              <a:t>An action performed on a Class is the same as an action performed on the entire set of data objects assigned to that Class</a:t>
            </a:r>
          </a:p>
          <a:p>
            <a:r>
              <a:rPr lang="en-US" dirty="0" smtClean="0"/>
              <a:t>Note for programmers: Classes in DNP3 are not “data structures”</a:t>
            </a:r>
          </a:p>
          <a:p>
            <a:pPr lvl="1"/>
            <a:r>
              <a:rPr lang="en-US" dirty="0" smtClean="0"/>
              <a:t>DNP3 Object Groups and their Variations are “data structures” in messages</a:t>
            </a:r>
          </a:p>
          <a:p>
            <a:r>
              <a:rPr lang="en-US" dirty="0" smtClean="0"/>
              <a:t>Each class may be polled with a different period</a:t>
            </a:r>
            <a:endParaRPr lang="en-US" dirty="0"/>
          </a:p>
        </p:txBody>
      </p:sp>
      <p:sp>
        <p:nvSpPr>
          <p:cNvPr id="5" name="Slide Number Placeholder 4">
            <a:extLst>
              <a:ext uri="{FF2B5EF4-FFF2-40B4-BE49-F238E27FC236}">
                <a16:creationId xmlns="" xmlns:a16="http://schemas.microsoft.com/office/drawing/2014/main" id="{257C344D-0D5F-4808-8053-DBA42CA777A4}"/>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kern="0"/>
            </a:defPPr>
            <a:lvl1pPr algn="l">
              <a:defRPr sz="1200">
                <a:solidFill>
                  <a:schemeClr val="tx1">
                    <a:tint val="75000"/>
                  </a:schemeClr>
                </a:solidFill>
              </a:defRPr>
            </a:lvl1pPr>
          </a:lstStyle>
          <a:p>
            <a:fld id="{3BDD39A3-CB09-4656-919B-B0D0B5D41CEA}" type="slidenum">
              <a:rPr lang="en-US" smtClean="0"/>
              <a:pPr/>
              <a:t>43</a:t>
            </a:fld>
            <a:endParaRPr lang="en-US" dirty="0"/>
          </a:p>
        </p:txBody>
      </p:sp>
    </p:spTree>
    <p:extLst>
      <p:ext uri="{BB962C8B-B14F-4D97-AF65-F5344CB8AC3E}">
        <p14:creationId xmlns:p14="http://schemas.microsoft.com/office/powerpoint/2010/main" val="32496160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B288F-18EB-4ED5-992F-07EED4E9E150}"/>
              </a:ext>
            </a:extLst>
          </p:cNvPr>
          <p:cNvSpPr>
            <a:spLocks noGrp="1"/>
          </p:cNvSpPr>
          <p:nvPr>
            <p:ph type="title"/>
          </p:nvPr>
        </p:nvSpPr>
        <p:spPr/>
        <p:txBody>
          <a:bodyPr/>
          <a:lstStyle/>
          <a:p>
            <a:r>
              <a:rPr lang="en-US" dirty="0" smtClean="0"/>
              <a:t>DNP3 Classes</a:t>
            </a:r>
            <a:endParaRPr lang="en-US" dirty="0"/>
          </a:p>
        </p:txBody>
      </p:sp>
      <p:sp>
        <p:nvSpPr>
          <p:cNvPr id="3" name="Content Placeholder 2">
            <a:extLst>
              <a:ext uri="{FF2B5EF4-FFF2-40B4-BE49-F238E27FC236}">
                <a16:creationId xmlns="" xmlns:a16="http://schemas.microsoft.com/office/drawing/2014/main" id="{1EBE3E9D-E74C-4851-BD39-1C6FAE9AD821}"/>
              </a:ext>
            </a:extLst>
          </p:cNvPr>
          <p:cNvSpPr>
            <a:spLocks noGrp="1"/>
          </p:cNvSpPr>
          <p:nvPr>
            <p:ph idx="1"/>
          </p:nvPr>
        </p:nvSpPr>
        <p:spPr/>
        <p:txBody>
          <a:bodyPr/>
          <a:lstStyle/>
          <a:p>
            <a:r>
              <a:rPr lang="en-US" dirty="0" smtClean="0"/>
              <a:t>A single class, Class 0, is the set of all kinds of static data</a:t>
            </a:r>
          </a:p>
          <a:p>
            <a:pPr lvl="1"/>
            <a:r>
              <a:rPr lang="en-US" dirty="0" smtClean="0"/>
              <a:t>Class 0 may be considered to be identical to the set of static data for each kind of data point in a device:</a:t>
            </a:r>
          </a:p>
          <a:p>
            <a:pPr lvl="2"/>
            <a:r>
              <a:rPr lang="en-US" dirty="0" smtClean="0"/>
              <a:t>Reading Class 0 is equivalent to reading all binary input static data and all analog input static data and all counter input static data, etc.</a:t>
            </a:r>
          </a:p>
          <a:p>
            <a:pPr lvl="2"/>
            <a:r>
              <a:rPr lang="en-US" dirty="0" smtClean="0"/>
              <a:t>Devices may also include output point static data in Class 0</a:t>
            </a:r>
          </a:p>
          <a:p>
            <a:pPr lvl="1"/>
            <a:r>
              <a:rPr lang="en-US" dirty="0" smtClean="0"/>
              <a:t>Reading Class 0 returns the current state of all data inputs</a:t>
            </a:r>
          </a:p>
          <a:p>
            <a:pPr lvl="2"/>
            <a:r>
              <a:rPr lang="en-US" dirty="0" smtClean="0"/>
              <a:t>It is possible to configure inputs to not be part of Class 0, in which case they are not part of the reply to a read of Class 0 and they will not report events</a:t>
            </a:r>
            <a:endParaRPr lang="en-US" dirty="0"/>
          </a:p>
        </p:txBody>
      </p:sp>
      <p:sp>
        <p:nvSpPr>
          <p:cNvPr id="5" name="Slide Number Placeholder 4">
            <a:extLst>
              <a:ext uri="{FF2B5EF4-FFF2-40B4-BE49-F238E27FC236}">
                <a16:creationId xmlns="" xmlns:a16="http://schemas.microsoft.com/office/drawing/2014/main" id="{257C344D-0D5F-4808-8053-DBA42CA777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44</a:t>
            </a:fld>
            <a:endParaRPr lang="en-US" dirty="0"/>
          </a:p>
        </p:txBody>
      </p:sp>
    </p:spTree>
    <p:extLst>
      <p:ext uri="{BB962C8B-B14F-4D97-AF65-F5344CB8AC3E}">
        <p14:creationId xmlns:p14="http://schemas.microsoft.com/office/powerpoint/2010/main" val="17168516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B288F-18EB-4ED5-992F-07EED4E9E150}"/>
              </a:ext>
            </a:extLst>
          </p:cNvPr>
          <p:cNvSpPr>
            <a:spLocks noGrp="1"/>
          </p:cNvSpPr>
          <p:nvPr>
            <p:ph type="title"/>
          </p:nvPr>
        </p:nvSpPr>
        <p:spPr/>
        <p:txBody>
          <a:bodyPr/>
          <a:lstStyle/>
          <a:p>
            <a:r>
              <a:rPr lang="en-US" dirty="0" smtClean="0"/>
              <a:t>DNP3 Classes</a:t>
            </a:r>
            <a:endParaRPr lang="en-US" dirty="0"/>
          </a:p>
        </p:txBody>
      </p:sp>
      <p:sp>
        <p:nvSpPr>
          <p:cNvPr id="3" name="Content Placeholder 2">
            <a:extLst>
              <a:ext uri="{FF2B5EF4-FFF2-40B4-BE49-F238E27FC236}">
                <a16:creationId xmlns="" xmlns:a16="http://schemas.microsoft.com/office/drawing/2014/main" id="{1EBE3E9D-E74C-4851-BD39-1C6FAE9AD821}"/>
              </a:ext>
            </a:extLst>
          </p:cNvPr>
          <p:cNvSpPr>
            <a:spLocks noGrp="1"/>
          </p:cNvSpPr>
          <p:nvPr>
            <p:ph idx="1"/>
          </p:nvPr>
        </p:nvSpPr>
        <p:spPr/>
        <p:txBody>
          <a:bodyPr>
            <a:normAutofit fontScale="92500" lnSpcReduction="10000"/>
          </a:bodyPr>
          <a:lstStyle/>
          <a:p>
            <a:r>
              <a:rPr lang="en-US" dirty="0" smtClean="0"/>
              <a:t>Three classes, Classes 1, 2 and 3 are sets of event data</a:t>
            </a:r>
          </a:p>
          <a:p>
            <a:pPr lvl="1"/>
            <a:r>
              <a:rPr lang="en-US" dirty="0" smtClean="0"/>
              <a:t>The three classes may be considered as separate collections of points</a:t>
            </a:r>
          </a:p>
          <a:p>
            <a:pPr lvl="1"/>
            <a:r>
              <a:rPr lang="en-US" dirty="0" smtClean="0"/>
              <a:t>Each event class may be polled at a different period or they may be polled at the same period</a:t>
            </a:r>
          </a:p>
          <a:p>
            <a:pPr lvl="2"/>
            <a:r>
              <a:rPr lang="en-US" dirty="0" smtClean="0"/>
              <a:t>Polling different classes at different periods assigns a different priority or maximum data latency to the class</a:t>
            </a:r>
          </a:p>
          <a:p>
            <a:pPr lvl="2"/>
            <a:r>
              <a:rPr lang="en-US" dirty="0" smtClean="0"/>
              <a:t>There is no inherent ordering of priority of the event classes, the priority or periodicity of reporting depends on the system configuration</a:t>
            </a:r>
          </a:p>
          <a:p>
            <a:pPr lvl="1"/>
            <a:r>
              <a:rPr lang="en-US" dirty="0" smtClean="0"/>
              <a:t>If events are to be reported for a point, its static value must be reported as part of the Class 0 data for the device</a:t>
            </a:r>
          </a:p>
          <a:p>
            <a:r>
              <a:rPr lang="en-US" dirty="0" smtClean="0"/>
              <a:t>Event data is buffered</a:t>
            </a:r>
          </a:p>
          <a:p>
            <a:pPr lvl="1"/>
            <a:endParaRPr lang="en-US" dirty="0"/>
          </a:p>
        </p:txBody>
      </p:sp>
      <p:sp>
        <p:nvSpPr>
          <p:cNvPr id="5" name="Slide Number Placeholder 4">
            <a:extLst>
              <a:ext uri="{FF2B5EF4-FFF2-40B4-BE49-F238E27FC236}">
                <a16:creationId xmlns="" xmlns:a16="http://schemas.microsoft.com/office/drawing/2014/main" id="{257C344D-0D5F-4808-8053-DBA42CA777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45</a:t>
            </a:fld>
            <a:endParaRPr lang="en-US" dirty="0"/>
          </a:p>
        </p:txBody>
      </p:sp>
    </p:spTree>
    <p:extLst>
      <p:ext uri="{BB962C8B-B14F-4D97-AF65-F5344CB8AC3E}">
        <p14:creationId xmlns:p14="http://schemas.microsoft.com/office/powerpoint/2010/main" val="2293049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B288F-18EB-4ED5-992F-07EED4E9E150}"/>
              </a:ext>
            </a:extLst>
          </p:cNvPr>
          <p:cNvSpPr>
            <a:spLocks noGrp="1"/>
          </p:cNvSpPr>
          <p:nvPr>
            <p:ph type="title"/>
          </p:nvPr>
        </p:nvSpPr>
        <p:spPr/>
        <p:txBody>
          <a:bodyPr/>
          <a:lstStyle/>
          <a:p>
            <a:r>
              <a:rPr lang="en-US" dirty="0"/>
              <a:t>DNP3 Classes</a:t>
            </a:r>
          </a:p>
        </p:txBody>
      </p:sp>
      <p:sp>
        <p:nvSpPr>
          <p:cNvPr id="3" name="Content Placeholder 2">
            <a:extLst>
              <a:ext uri="{FF2B5EF4-FFF2-40B4-BE49-F238E27FC236}">
                <a16:creationId xmlns="" xmlns:a16="http://schemas.microsoft.com/office/drawing/2014/main" id="{1EBE3E9D-E74C-4851-BD39-1C6FAE9AD821}"/>
              </a:ext>
            </a:extLst>
          </p:cNvPr>
          <p:cNvSpPr>
            <a:spLocks noGrp="1"/>
          </p:cNvSpPr>
          <p:nvPr>
            <p:ph idx="1"/>
          </p:nvPr>
        </p:nvSpPr>
        <p:spPr/>
        <p:txBody>
          <a:bodyPr>
            <a:normAutofit/>
          </a:bodyPr>
          <a:lstStyle/>
          <a:p>
            <a:r>
              <a:rPr lang="en-US" dirty="0"/>
              <a:t>Except for very small outstations, all DNP3 devices </a:t>
            </a:r>
            <a:r>
              <a:rPr lang="en-US" dirty="0" smtClean="0"/>
              <a:t>are required to support </a:t>
            </a:r>
            <a:r>
              <a:rPr lang="en-US" dirty="0"/>
              <a:t>event </a:t>
            </a:r>
            <a:r>
              <a:rPr lang="en-US" dirty="0" smtClean="0"/>
              <a:t>reporting</a:t>
            </a:r>
          </a:p>
          <a:p>
            <a:r>
              <a:rPr lang="en-US" dirty="0" smtClean="0"/>
              <a:t>Normal </a:t>
            </a:r>
            <a:r>
              <a:rPr lang="en-US" dirty="0"/>
              <a:t>DNP3 operation is by Class Polling</a:t>
            </a:r>
          </a:p>
          <a:p>
            <a:pPr lvl="1"/>
            <a:r>
              <a:rPr lang="en-US" dirty="0"/>
              <a:t>A combined poll for Classes 1, 2, 3 &amp; 0 is an integrity </a:t>
            </a:r>
            <a:r>
              <a:rPr lang="en-US" dirty="0" smtClean="0"/>
              <a:t>poll</a:t>
            </a:r>
          </a:p>
          <a:p>
            <a:pPr lvl="2"/>
            <a:r>
              <a:rPr lang="en-US" dirty="0" smtClean="0"/>
              <a:t>Synchronizes the outstation and controlling station databases</a:t>
            </a:r>
            <a:endParaRPr lang="en-US" dirty="0"/>
          </a:p>
          <a:p>
            <a:pPr lvl="2"/>
            <a:r>
              <a:rPr lang="en-US" dirty="0"/>
              <a:t>Required at startup or after buffer overflow, may be requested occasionally</a:t>
            </a:r>
          </a:p>
          <a:p>
            <a:pPr lvl="1"/>
            <a:r>
              <a:rPr lang="en-US" dirty="0"/>
              <a:t>Events are periodically collected by requesting Classes 1, 2 and 3</a:t>
            </a:r>
          </a:p>
          <a:p>
            <a:pPr lvl="2"/>
            <a:r>
              <a:rPr lang="en-US" dirty="0"/>
              <a:t>May be polled together or independently</a:t>
            </a:r>
          </a:p>
          <a:p>
            <a:pPr lvl="1"/>
            <a:endParaRPr lang="en-US" dirty="0"/>
          </a:p>
          <a:p>
            <a:pPr lvl="1"/>
            <a:endParaRPr lang="en-US" dirty="0"/>
          </a:p>
        </p:txBody>
      </p:sp>
      <p:sp>
        <p:nvSpPr>
          <p:cNvPr id="4" name="Slide Number Placeholder 4">
            <a:extLst>
              <a:ext uri="{FF2B5EF4-FFF2-40B4-BE49-F238E27FC236}">
                <a16:creationId xmlns="" xmlns:a16="http://schemas.microsoft.com/office/drawing/2014/main" id="{A1B8D244-D3FE-4832-BDA9-535206AC705C}"/>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46</a:t>
            </a:fld>
            <a:endParaRPr lang="en-US" dirty="0"/>
          </a:p>
        </p:txBody>
      </p:sp>
    </p:spTree>
    <p:extLst>
      <p:ext uri="{BB962C8B-B14F-4D97-AF65-F5344CB8AC3E}">
        <p14:creationId xmlns:p14="http://schemas.microsoft.com/office/powerpoint/2010/main" val="37362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p:cNvSpPr>
          <p:nvPr>
            <p:ph idx="1"/>
          </p:nvPr>
        </p:nvSpPr>
        <p:spPr/>
        <p:txBody>
          <a:bodyPr>
            <a:normAutofit fontScale="92500" lnSpcReduction="10000"/>
          </a:bodyPr>
          <a:lstStyle/>
          <a:p>
            <a:r>
              <a:rPr lang="en-AU" altLang="en-US" dirty="0"/>
              <a:t>Classes are “shorthand” descriptions for groups of other objects</a:t>
            </a:r>
          </a:p>
          <a:p>
            <a:pPr lvl="1"/>
            <a:r>
              <a:rPr lang="en-AU" altLang="en-US" dirty="0"/>
              <a:t>Class 0 is a shorthand reference meaning the same thing as specifying all the static data types</a:t>
            </a:r>
          </a:p>
          <a:p>
            <a:pPr lvl="1"/>
            <a:r>
              <a:rPr lang="en-AU" altLang="en-US" dirty="0"/>
              <a:t>Classes 1, 2 &amp; 3 are groups of event objects</a:t>
            </a:r>
          </a:p>
          <a:p>
            <a:pPr lvl="2"/>
            <a:r>
              <a:rPr lang="en-AU" altLang="en-US" dirty="0"/>
              <a:t>Specifying a class is a shorthand way of specifying the set of objects that report events in that class</a:t>
            </a:r>
          </a:p>
          <a:p>
            <a:pPr lvl="2"/>
            <a:r>
              <a:rPr lang="en-AU" altLang="en-US" dirty="0"/>
              <a:t>Allows selection of three different reporting priorities</a:t>
            </a:r>
          </a:p>
          <a:p>
            <a:r>
              <a:rPr lang="en-AU" altLang="en-US" dirty="0"/>
              <a:t>The </a:t>
            </a:r>
            <a:r>
              <a:rPr lang="en-AU" altLang="en-US" dirty="0" smtClean="0"/>
              <a:t>controlling station </a:t>
            </a:r>
            <a:r>
              <a:rPr lang="en-AU" altLang="en-US" dirty="0"/>
              <a:t>can read objects or classes</a:t>
            </a:r>
          </a:p>
          <a:p>
            <a:pPr lvl="1"/>
            <a:r>
              <a:rPr lang="en-AU" altLang="en-US" dirty="0"/>
              <a:t>For object types: all objects of that type, or specific objects</a:t>
            </a:r>
          </a:p>
          <a:p>
            <a:pPr lvl="1"/>
            <a:r>
              <a:rPr lang="en-AU" altLang="en-US" dirty="0"/>
              <a:t>For event classes: all events or a maximum number of events</a:t>
            </a:r>
          </a:p>
        </p:txBody>
      </p:sp>
      <p:sp>
        <p:nvSpPr>
          <p:cNvPr id="288770" name="AutoShape 2"/>
          <p:cNvSpPr>
            <a:spLocks noChangeArrowheads="1"/>
          </p:cNvSpPr>
          <p:nvPr/>
        </p:nvSpPr>
        <p:spPr bwMode="auto">
          <a:xfrm>
            <a:off x="609600" y="4394460"/>
            <a:ext cx="10604500" cy="45220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288771" name="AutoShape 3"/>
          <p:cNvSpPr>
            <a:spLocks noChangeArrowheads="1"/>
          </p:cNvSpPr>
          <p:nvPr/>
        </p:nvSpPr>
        <p:spPr bwMode="auto">
          <a:xfrm>
            <a:off x="609600" y="1447800"/>
            <a:ext cx="10604500" cy="62071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9940" name="Rectangle 4"/>
          <p:cNvSpPr>
            <a:spLocks noGrp="1"/>
          </p:cNvSpPr>
          <p:nvPr>
            <p:ph type="title"/>
          </p:nvPr>
        </p:nvSpPr>
        <p:spPr/>
        <p:txBody>
          <a:bodyPr/>
          <a:lstStyle/>
          <a:p>
            <a:r>
              <a:rPr lang="en-AU" altLang="en-US" dirty="0"/>
              <a:t>DNP3 Classes</a:t>
            </a:r>
          </a:p>
        </p:txBody>
      </p:sp>
      <p:sp>
        <p:nvSpPr>
          <p:cNvPr id="6" name="Slide Number Placeholder 4">
            <a:extLst>
              <a:ext uri="{FF2B5EF4-FFF2-40B4-BE49-F238E27FC236}">
                <a16:creationId xmlns="" xmlns:a16="http://schemas.microsoft.com/office/drawing/2014/main" id="{8840B9B0-760B-47C0-8D61-6060D7BC6E3B}"/>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47</a:t>
            </a:fld>
            <a:endParaRPr lang="en-US" dirty="0"/>
          </a:p>
        </p:txBody>
      </p:sp>
    </p:spTree>
    <p:extLst>
      <p:ext uri="{BB962C8B-B14F-4D97-AF65-F5344CB8AC3E}">
        <p14:creationId xmlns:p14="http://schemas.microsoft.com/office/powerpoint/2010/main" val="4059575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8771"/>
                                        </p:tgtEl>
                                        <p:attrNameLst>
                                          <p:attrName>style.visibility</p:attrName>
                                        </p:attrNameLst>
                                      </p:cBhvr>
                                      <p:to>
                                        <p:strVal val="visible"/>
                                      </p:to>
                                    </p:set>
                                    <p:anim calcmode="lin" valueType="num">
                                      <p:cBhvr>
                                        <p:cTn id="7" dur="500" fill="hold"/>
                                        <p:tgtEl>
                                          <p:spTgt spid="288771"/>
                                        </p:tgtEl>
                                        <p:attrNameLst>
                                          <p:attrName>ppt_w</p:attrName>
                                        </p:attrNameLst>
                                      </p:cBhvr>
                                      <p:tavLst>
                                        <p:tav tm="0">
                                          <p:val>
                                            <p:fltVal val="0"/>
                                          </p:val>
                                        </p:tav>
                                        <p:tav tm="100000">
                                          <p:val>
                                            <p:strVal val="#ppt_w"/>
                                          </p:val>
                                        </p:tav>
                                      </p:tavLst>
                                    </p:anim>
                                    <p:anim calcmode="lin" valueType="num">
                                      <p:cBhvr>
                                        <p:cTn id="8" dur="500" fill="hold"/>
                                        <p:tgtEl>
                                          <p:spTgt spid="288771"/>
                                        </p:tgtEl>
                                        <p:attrNameLst>
                                          <p:attrName>ppt_h</p:attrName>
                                        </p:attrNameLst>
                                      </p:cBhvr>
                                      <p:tavLst>
                                        <p:tav tm="0">
                                          <p:val>
                                            <p:fltVal val="0"/>
                                          </p:val>
                                        </p:tav>
                                        <p:tav tm="100000">
                                          <p:val>
                                            <p:strVal val="#ppt_h"/>
                                          </p:val>
                                        </p:tav>
                                      </p:tavLst>
                                    </p:anim>
                                    <p:animEffect transition="in" filter="fade">
                                      <p:cBhvr>
                                        <p:cTn id="9" dur="500"/>
                                        <p:tgtEl>
                                          <p:spTgt spid="2887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8770"/>
                                        </p:tgtEl>
                                        <p:attrNameLst>
                                          <p:attrName>style.visibility</p:attrName>
                                        </p:attrNameLst>
                                      </p:cBhvr>
                                      <p:to>
                                        <p:strVal val="visible"/>
                                      </p:to>
                                    </p:set>
                                    <p:anim calcmode="lin" valueType="num">
                                      <p:cBhvr>
                                        <p:cTn id="14" dur="500" fill="hold"/>
                                        <p:tgtEl>
                                          <p:spTgt spid="288770"/>
                                        </p:tgtEl>
                                        <p:attrNameLst>
                                          <p:attrName>ppt_w</p:attrName>
                                        </p:attrNameLst>
                                      </p:cBhvr>
                                      <p:tavLst>
                                        <p:tav tm="0">
                                          <p:val>
                                            <p:fltVal val="0"/>
                                          </p:val>
                                        </p:tav>
                                        <p:tav tm="100000">
                                          <p:val>
                                            <p:strVal val="#ppt_w"/>
                                          </p:val>
                                        </p:tav>
                                      </p:tavLst>
                                    </p:anim>
                                    <p:anim calcmode="lin" valueType="num">
                                      <p:cBhvr>
                                        <p:cTn id="15" dur="500" fill="hold"/>
                                        <p:tgtEl>
                                          <p:spTgt spid="288770"/>
                                        </p:tgtEl>
                                        <p:attrNameLst>
                                          <p:attrName>ppt_h</p:attrName>
                                        </p:attrNameLst>
                                      </p:cBhvr>
                                      <p:tavLst>
                                        <p:tav tm="0">
                                          <p:val>
                                            <p:fltVal val="0"/>
                                          </p:val>
                                        </p:tav>
                                        <p:tav tm="100000">
                                          <p:val>
                                            <p:strVal val="#ppt_h"/>
                                          </p:val>
                                        </p:tav>
                                      </p:tavLst>
                                    </p:anim>
                                    <p:animEffect transition="in" filter="fade">
                                      <p:cBhvr>
                                        <p:cTn id="16" dur="500"/>
                                        <p:tgtEl>
                                          <p:spTgt spid="28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animBg="1"/>
      <p:bldP spid="28877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type="title"/>
          </p:nvPr>
        </p:nvSpPr>
        <p:spPr/>
        <p:txBody>
          <a:bodyPr/>
          <a:lstStyle/>
          <a:p>
            <a:r>
              <a:rPr lang="en-US" altLang="en-US" dirty="0"/>
              <a:t>DNP3 Classes</a:t>
            </a:r>
          </a:p>
        </p:txBody>
      </p:sp>
      <p:sp>
        <p:nvSpPr>
          <p:cNvPr id="40964" name="Rectangle 4"/>
          <p:cNvSpPr>
            <a:spLocks noGrp="1"/>
          </p:cNvSpPr>
          <p:nvPr>
            <p:ph idx="1"/>
          </p:nvPr>
        </p:nvSpPr>
        <p:spPr/>
        <p:txBody>
          <a:bodyPr>
            <a:normAutofit fontScale="92500"/>
          </a:bodyPr>
          <a:lstStyle/>
          <a:p>
            <a:r>
              <a:rPr lang="en-US" altLang="en-US" dirty="0"/>
              <a:t>The purpose of Class 0 is to collect all device data at startup: To capture an “initial database image”</a:t>
            </a:r>
          </a:p>
          <a:p>
            <a:pPr lvl="1"/>
            <a:r>
              <a:rPr lang="en-US" altLang="en-US" dirty="0" smtClean="0"/>
              <a:t>An </a:t>
            </a:r>
            <a:r>
              <a:rPr lang="en-US" altLang="en-US" dirty="0"/>
              <a:t>“Integrity Poll”: </a:t>
            </a:r>
            <a:r>
              <a:rPr lang="en-US" altLang="en-US" dirty="0" smtClean="0"/>
              <a:t>Must also </a:t>
            </a:r>
            <a:r>
              <a:rPr lang="en-US" altLang="en-US" dirty="0"/>
              <a:t>collect events: Classes 1,2,3 &amp; 0!</a:t>
            </a:r>
          </a:p>
          <a:p>
            <a:r>
              <a:rPr lang="en-US" altLang="en-US" dirty="0"/>
              <a:t>All Static data is included in Class 0</a:t>
            </a:r>
          </a:p>
          <a:p>
            <a:r>
              <a:rPr lang="en-US" altLang="en-US" dirty="0"/>
              <a:t>Event Classes allow grouping or prioritization in whatever manner the user chooses</a:t>
            </a:r>
          </a:p>
          <a:p>
            <a:pPr lvl="1"/>
            <a:r>
              <a:rPr lang="en-US" altLang="en-US" dirty="0"/>
              <a:t>There is no implied priority of the three Event Classes</a:t>
            </a:r>
          </a:p>
          <a:p>
            <a:r>
              <a:rPr lang="en-US" altLang="en-US" dirty="0"/>
              <a:t>It is possible to request either all events from the buffer(s) or a limited number of events from the buffer(s) in an event class poll</a:t>
            </a:r>
          </a:p>
        </p:txBody>
      </p:sp>
      <p:sp>
        <p:nvSpPr>
          <p:cNvPr id="5" name="Slide Number Placeholder 4">
            <a:extLst>
              <a:ext uri="{FF2B5EF4-FFF2-40B4-BE49-F238E27FC236}">
                <a16:creationId xmlns="" xmlns:a16="http://schemas.microsoft.com/office/drawing/2014/main" id="{7338D850-053B-45BD-8B40-657BD6D15FEF}"/>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48</a:t>
            </a:fld>
            <a:endParaRPr lang="en-US" dirty="0"/>
          </a:p>
        </p:txBody>
      </p:sp>
      <p:sp>
        <p:nvSpPr>
          <p:cNvPr id="290818" name="AutoShape 2"/>
          <p:cNvSpPr>
            <a:spLocks noChangeArrowheads="1"/>
          </p:cNvSpPr>
          <p:nvPr/>
        </p:nvSpPr>
        <p:spPr bwMode="auto">
          <a:xfrm>
            <a:off x="533400" y="1676400"/>
            <a:ext cx="10591800" cy="144780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Tree>
    <p:extLst>
      <p:ext uri="{BB962C8B-B14F-4D97-AF65-F5344CB8AC3E}">
        <p14:creationId xmlns:p14="http://schemas.microsoft.com/office/powerpoint/2010/main" val="350169793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0818"/>
                                        </p:tgtEl>
                                        <p:attrNameLst>
                                          <p:attrName>style.visibility</p:attrName>
                                        </p:attrNameLst>
                                      </p:cBhvr>
                                      <p:to>
                                        <p:strVal val="visible"/>
                                      </p:to>
                                    </p:set>
                                    <p:anim calcmode="lin" valueType="num">
                                      <p:cBhvr>
                                        <p:cTn id="7" dur="500" fill="hold"/>
                                        <p:tgtEl>
                                          <p:spTgt spid="290818"/>
                                        </p:tgtEl>
                                        <p:attrNameLst>
                                          <p:attrName>ppt_w</p:attrName>
                                        </p:attrNameLst>
                                      </p:cBhvr>
                                      <p:tavLst>
                                        <p:tav tm="0">
                                          <p:val>
                                            <p:fltVal val="0"/>
                                          </p:val>
                                        </p:tav>
                                        <p:tav tm="100000">
                                          <p:val>
                                            <p:strVal val="#ppt_w"/>
                                          </p:val>
                                        </p:tav>
                                      </p:tavLst>
                                    </p:anim>
                                    <p:anim calcmode="lin" valueType="num">
                                      <p:cBhvr>
                                        <p:cTn id="8" dur="500" fill="hold"/>
                                        <p:tgtEl>
                                          <p:spTgt spid="290818"/>
                                        </p:tgtEl>
                                        <p:attrNameLst>
                                          <p:attrName>ppt_h</p:attrName>
                                        </p:attrNameLst>
                                      </p:cBhvr>
                                      <p:tavLst>
                                        <p:tav tm="0">
                                          <p:val>
                                            <p:fltVal val="0"/>
                                          </p:val>
                                        </p:tav>
                                        <p:tav tm="100000">
                                          <p:val>
                                            <p:strVal val="#ppt_h"/>
                                          </p:val>
                                        </p:tav>
                                      </p:tavLst>
                                    </p:anim>
                                    <p:animEffect transition="in" filter="fade">
                                      <p:cBhvr>
                                        <p:cTn id="9" dur="500"/>
                                        <p:tgtEl>
                                          <p:spTgt spid="290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DNP3 Classes</a:t>
            </a:r>
            <a:endParaRPr lang="en-AU" dirty="0"/>
          </a:p>
        </p:txBody>
      </p:sp>
      <p:sp>
        <p:nvSpPr>
          <p:cNvPr id="8" name="Content Placeholder 7"/>
          <p:cNvSpPr>
            <a:spLocks noGrp="1"/>
          </p:cNvSpPr>
          <p:nvPr>
            <p:ph idx="1"/>
          </p:nvPr>
        </p:nvSpPr>
        <p:spPr>
          <a:xfrm>
            <a:off x="609600" y="1600200"/>
            <a:ext cx="8991600" cy="4525963"/>
          </a:xfrm>
        </p:spPr>
        <p:txBody>
          <a:bodyPr>
            <a:normAutofit fontScale="92500" lnSpcReduction="20000"/>
          </a:bodyPr>
          <a:lstStyle/>
          <a:p>
            <a:r>
              <a:rPr lang="en-AU" dirty="0"/>
              <a:t>All Outstations (except </a:t>
            </a:r>
            <a:r>
              <a:rPr lang="en-AU" dirty="0" smtClean="0"/>
              <a:t>small </a:t>
            </a:r>
            <a:r>
              <a:rPr lang="en-AU" dirty="0"/>
              <a:t>outstations) must permit data points to be assigned to any </a:t>
            </a:r>
            <a:r>
              <a:rPr lang="en-AU" dirty="0" smtClean="0"/>
              <a:t>Class </a:t>
            </a:r>
            <a:r>
              <a:rPr lang="en-AU" dirty="0"/>
              <a:t>or to no </a:t>
            </a:r>
            <a:r>
              <a:rPr lang="en-AU" dirty="0" smtClean="0"/>
              <a:t>class</a:t>
            </a:r>
          </a:p>
          <a:p>
            <a:pPr lvl="1"/>
            <a:r>
              <a:rPr lang="en-AU" dirty="0" smtClean="0"/>
              <a:t>Any point assigned to Classes 1, 2 or 3</a:t>
            </a:r>
          </a:p>
          <a:p>
            <a:pPr lvl="2"/>
            <a:r>
              <a:rPr lang="en-AU" dirty="0" smtClean="0"/>
              <a:t>Reports Event data in the assigned Class</a:t>
            </a:r>
          </a:p>
          <a:p>
            <a:pPr lvl="2"/>
            <a:r>
              <a:rPr lang="en-AU" dirty="0" smtClean="0"/>
              <a:t>Also reports Static data in Class 0</a:t>
            </a:r>
          </a:p>
          <a:p>
            <a:pPr lvl="1"/>
            <a:r>
              <a:rPr lang="en-AU" dirty="0"/>
              <a:t>Any point assigned to </a:t>
            </a:r>
            <a:r>
              <a:rPr lang="en-AU" dirty="0" smtClean="0"/>
              <a:t>Class 0</a:t>
            </a:r>
            <a:endParaRPr lang="en-AU" dirty="0"/>
          </a:p>
          <a:p>
            <a:pPr lvl="2"/>
            <a:r>
              <a:rPr lang="en-AU" dirty="0" smtClean="0"/>
              <a:t>Does not report events in any Class</a:t>
            </a:r>
            <a:endParaRPr lang="en-AU" dirty="0"/>
          </a:p>
          <a:p>
            <a:pPr lvl="2"/>
            <a:r>
              <a:rPr lang="en-AU" dirty="0" smtClean="0"/>
              <a:t>Reports </a:t>
            </a:r>
            <a:r>
              <a:rPr lang="en-AU" dirty="0"/>
              <a:t>Static data in Class </a:t>
            </a:r>
            <a:r>
              <a:rPr lang="en-AU" dirty="0" smtClean="0"/>
              <a:t>0</a:t>
            </a:r>
          </a:p>
          <a:p>
            <a:pPr lvl="1"/>
            <a:r>
              <a:rPr lang="en-AU" dirty="0" smtClean="0"/>
              <a:t>Points assigned to no class</a:t>
            </a:r>
          </a:p>
          <a:p>
            <a:pPr lvl="2"/>
            <a:r>
              <a:rPr lang="en-AU" dirty="0" smtClean="0"/>
              <a:t>Do not report events in any Class</a:t>
            </a:r>
          </a:p>
          <a:p>
            <a:pPr lvl="2"/>
            <a:r>
              <a:rPr lang="en-AU" dirty="0" smtClean="0"/>
              <a:t>Do not report Static data in Class 0</a:t>
            </a:r>
          </a:p>
          <a:p>
            <a:pPr lvl="2"/>
            <a:r>
              <a:rPr lang="en-AU" dirty="0" smtClean="0"/>
              <a:t>Will report their static data when read by data type</a:t>
            </a:r>
            <a:endParaRPr lang="en-AU" dirty="0"/>
          </a:p>
          <a:p>
            <a:pPr lvl="2"/>
            <a:endParaRPr lang="en-AU" dirty="0"/>
          </a:p>
          <a:p>
            <a:endParaRPr lang="en-AU" dirty="0"/>
          </a:p>
          <a:p>
            <a:endParaRPr lang="en-AU" dirty="0"/>
          </a:p>
        </p:txBody>
      </p:sp>
      <p:graphicFrame>
        <p:nvGraphicFramePr>
          <p:cNvPr id="9" name="Content Placeholder 3"/>
          <p:cNvGraphicFramePr>
            <a:graphicFrameLocks/>
          </p:cNvGraphicFramePr>
          <p:nvPr>
            <p:extLst>
              <p:ext uri="{D42A27DB-BD31-4B8C-83A1-F6EECF244321}">
                <p14:modId xmlns:p14="http://schemas.microsoft.com/office/powerpoint/2010/main" val="3633776251"/>
              </p:ext>
            </p:extLst>
          </p:nvPr>
        </p:nvGraphicFramePr>
        <p:xfrm>
          <a:off x="7543800" y="2438400"/>
          <a:ext cx="41910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4">
            <a:extLst>
              <a:ext uri="{FF2B5EF4-FFF2-40B4-BE49-F238E27FC236}">
                <a16:creationId xmlns="" xmlns:a16="http://schemas.microsoft.com/office/drawing/2014/main" id="{09A02DDC-C2C6-4D6D-9EB2-A74D615F44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49</a:t>
            </a:fld>
            <a:endParaRPr lang="en-US" dirty="0"/>
          </a:p>
        </p:txBody>
      </p:sp>
    </p:spTree>
    <p:extLst>
      <p:ext uri="{BB962C8B-B14F-4D97-AF65-F5344CB8AC3E}">
        <p14:creationId xmlns:p14="http://schemas.microsoft.com/office/powerpoint/2010/main" val="2931699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1B16118-5920-4879-8745-52E1504A3C7C}"/>
              </a:ext>
            </a:extLst>
          </p:cNvPr>
          <p:cNvSpPr>
            <a:spLocks noGrp="1"/>
          </p:cNvSpPr>
          <p:nvPr>
            <p:ph type="title"/>
          </p:nvPr>
        </p:nvSpPr>
        <p:spPr/>
        <p:txBody>
          <a:bodyPr/>
          <a:lstStyle/>
          <a:p>
            <a:r>
              <a:rPr lang="en-US" dirty="0"/>
              <a:t>Introductions</a:t>
            </a:r>
          </a:p>
        </p:txBody>
      </p:sp>
      <p:sp>
        <p:nvSpPr>
          <p:cNvPr id="6" name="Slide Number Placeholder 4">
            <a:extLst>
              <a:ext uri="{FF2B5EF4-FFF2-40B4-BE49-F238E27FC236}">
                <a16:creationId xmlns="" xmlns:a16="http://schemas.microsoft.com/office/drawing/2014/main" id="{C83C492F-2CEF-408A-9FFE-3266BFD7C0FA}"/>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5</a:t>
            </a:fld>
            <a:endParaRPr lang="en-US" dirty="0"/>
          </a:p>
        </p:txBody>
      </p:sp>
    </p:spTree>
    <p:extLst>
      <p:ext uri="{BB962C8B-B14F-4D97-AF65-F5344CB8AC3E}">
        <p14:creationId xmlns:p14="http://schemas.microsoft.com/office/powerpoint/2010/main" val="3455836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560EBD-C0EA-4632-AE50-08084875D9D9}"/>
              </a:ext>
            </a:extLst>
          </p:cNvPr>
          <p:cNvSpPr>
            <a:spLocks noGrp="1"/>
          </p:cNvSpPr>
          <p:nvPr>
            <p:ph type="title"/>
          </p:nvPr>
        </p:nvSpPr>
        <p:spPr/>
        <p:txBody>
          <a:bodyPr/>
          <a:lstStyle/>
          <a:p>
            <a:r>
              <a:rPr lang="en-US" dirty="0"/>
              <a:t>DNP3 Event Buffering</a:t>
            </a:r>
          </a:p>
        </p:txBody>
      </p:sp>
      <p:sp>
        <p:nvSpPr>
          <p:cNvPr id="3" name="Content Placeholder 2">
            <a:extLst>
              <a:ext uri="{FF2B5EF4-FFF2-40B4-BE49-F238E27FC236}">
                <a16:creationId xmlns="" xmlns:a16="http://schemas.microsoft.com/office/drawing/2014/main" id="{1C4A07EF-5F55-4BC4-AC41-25176FF0052E}"/>
              </a:ext>
            </a:extLst>
          </p:cNvPr>
          <p:cNvSpPr>
            <a:spLocks noGrp="1"/>
          </p:cNvSpPr>
          <p:nvPr>
            <p:ph idx="1"/>
          </p:nvPr>
        </p:nvSpPr>
        <p:spPr/>
        <p:txBody>
          <a:bodyPr>
            <a:normAutofit fontScale="92500" lnSpcReduction="10000"/>
          </a:bodyPr>
          <a:lstStyle/>
          <a:p>
            <a:r>
              <a:rPr lang="en-US" dirty="0"/>
              <a:t>Conceptually:</a:t>
            </a:r>
          </a:p>
          <a:p>
            <a:pPr lvl="1"/>
            <a:r>
              <a:rPr lang="en-US" dirty="0"/>
              <a:t>Separate buffer per Event Class (1, 2 or 3)</a:t>
            </a:r>
          </a:p>
          <a:p>
            <a:r>
              <a:rPr lang="en-US" dirty="0"/>
              <a:t>Buffering is FIFO</a:t>
            </a:r>
          </a:p>
          <a:p>
            <a:pPr lvl="1"/>
            <a:r>
              <a:rPr lang="en-US" dirty="0"/>
              <a:t>All events are reported in</a:t>
            </a:r>
            <a:br>
              <a:rPr lang="en-US" dirty="0"/>
            </a:br>
            <a:r>
              <a:rPr lang="en-US" dirty="0"/>
              <a:t>the </a:t>
            </a:r>
            <a:r>
              <a:rPr lang="en-US" b="1" dirty="0"/>
              <a:t>order of occurrence</a:t>
            </a:r>
            <a:r>
              <a:rPr lang="en-US" dirty="0"/>
              <a:t> of</a:t>
            </a:r>
            <a:br>
              <a:rPr lang="en-US" dirty="0"/>
            </a:br>
            <a:r>
              <a:rPr lang="en-US" dirty="0"/>
              <a:t>whatever information they</a:t>
            </a:r>
            <a:br>
              <a:rPr lang="en-US" dirty="0"/>
            </a:br>
            <a:r>
              <a:rPr lang="en-US" dirty="0"/>
              <a:t>are reporting</a:t>
            </a:r>
          </a:p>
          <a:p>
            <a:r>
              <a:rPr lang="en-US" dirty="0"/>
              <a:t>When the evens that were</a:t>
            </a:r>
            <a:br>
              <a:rPr lang="en-US" dirty="0"/>
            </a:br>
            <a:r>
              <a:rPr lang="en-US" dirty="0"/>
              <a:t>reported are confirmed, they</a:t>
            </a:r>
            <a:br>
              <a:rPr lang="en-US" dirty="0"/>
            </a:br>
            <a:r>
              <a:rPr lang="en-US" dirty="0"/>
              <a:t>are removed from the event buffer</a:t>
            </a:r>
          </a:p>
        </p:txBody>
      </p:sp>
      <p:sp>
        <p:nvSpPr>
          <p:cNvPr id="4" name="Rectangle 2">
            <a:extLst>
              <a:ext uri="{FF2B5EF4-FFF2-40B4-BE49-F238E27FC236}">
                <a16:creationId xmlns="" xmlns:a16="http://schemas.microsoft.com/office/drawing/2014/main" id="{45B16462-89D9-489B-A185-4350DEAEBCD5}"/>
              </a:ext>
            </a:extLst>
          </p:cNvPr>
          <p:cNvSpPr>
            <a:spLocks noChangeArrowheads="1"/>
          </p:cNvSpPr>
          <p:nvPr/>
        </p:nvSpPr>
        <p:spPr bwMode="auto">
          <a:xfrm>
            <a:off x="5962650"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a:extLst>
              <a:ext uri="{FF2B5EF4-FFF2-40B4-BE49-F238E27FC236}">
                <a16:creationId xmlns="" xmlns:a16="http://schemas.microsoft.com/office/drawing/2014/main" id="{97402A5A-E3E1-48A1-85DA-8731F302F385}"/>
              </a:ext>
            </a:extLst>
          </p:cNvPr>
          <p:cNvGraphicFramePr>
            <a:graphicFrameLocks noChangeAspect="1"/>
          </p:cNvGraphicFramePr>
          <p:nvPr>
            <p:extLst>
              <p:ext uri="{D42A27DB-BD31-4B8C-83A1-F6EECF244321}">
                <p14:modId xmlns:p14="http://schemas.microsoft.com/office/powerpoint/2010/main" val="3646413716"/>
              </p:ext>
            </p:extLst>
          </p:nvPr>
        </p:nvGraphicFramePr>
        <p:xfrm>
          <a:off x="5962650" y="1642745"/>
          <a:ext cx="5391150" cy="4381500"/>
        </p:xfrm>
        <a:graphic>
          <a:graphicData uri="http://schemas.openxmlformats.org/presentationml/2006/ole">
            <mc:AlternateContent xmlns:mc="http://schemas.openxmlformats.org/markup-compatibility/2006">
              <mc:Choice xmlns:v="urn:schemas-microsoft-com:vml" Requires="v">
                <p:oleObj spid="_x0000_s20500" name="Visio" r:id="rId3" imgW="8172783" imgH="6667522" progId="Visio.Drawing.11">
                  <p:embed/>
                </p:oleObj>
              </mc:Choice>
              <mc:Fallback>
                <p:oleObj name="Visio" r:id="rId3" imgW="8172783" imgH="6667522" progId="Visio.Drawing.11">
                  <p:embed/>
                  <p:pic>
                    <p:nvPicPr>
                      <p:cNvPr id="0" name=""/>
                      <p:cNvPicPr>
                        <a:picLocks noChangeAspect="1" noChangeArrowheads="1"/>
                      </p:cNvPicPr>
                      <p:nvPr/>
                    </p:nvPicPr>
                    <p:blipFill>
                      <a:blip r:embed="rId4"/>
                      <a:srcRect/>
                      <a:stretch>
                        <a:fillRect/>
                      </a:stretch>
                    </p:blipFill>
                    <p:spPr bwMode="auto">
                      <a:xfrm>
                        <a:off x="5962650" y="1642745"/>
                        <a:ext cx="5391150" cy="438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4">
            <a:extLst>
              <a:ext uri="{FF2B5EF4-FFF2-40B4-BE49-F238E27FC236}">
                <a16:creationId xmlns="" xmlns:a16="http://schemas.microsoft.com/office/drawing/2014/main" id="{CB1D40A1-9468-4DC5-8DDB-7403311C7E06}"/>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50</a:t>
            </a:fld>
            <a:endParaRPr lang="en-US" dirty="0"/>
          </a:p>
        </p:txBody>
      </p:sp>
    </p:spTree>
    <p:extLst>
      <p:ext uri="{BB962C8B-B14F-4D97-AF65-F5344CB8AC3E}">
        <p14:creationId xmlns:p14="http://schemas.microsoft.com/office/powerpoint/2010/main" val="37855727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p:cNvSpPr>
          <p:nvPr>
            <p:ph idx="1"/>
          </p:nvPr>
        </p:nvSpPr>
        <p:spPr/>
        <p:txBody>
          <a:bodyPr>
            <a:normAutofit lnSpcReduction="10000"/>
          </a:bodyPr>
          <a:lstStyle/>
          <a:p>
            <a:r>
              <a:rPr lang="en-US" dirty="0">
                <a:solidFill>
                  <a:schemeClr val="accent1">
                    <a:lumMod val="75000"/>
                  </a:schemeClr>
                </a:solidFill>
              </a:rPr>
              <a:t>Physical</a:t>
            </a:r>
          </a:p>
          <a:p>
            <a:pPr lvl="1"/>
            <a:r>
              <a:rPr lang="en-US" dirty="0">
                <a:solidFill>
                  <a:schemeClr val="accent1">
                    <a:lumMod val="75000"/>
                  </a:schemeClr>
                </a:solidFill>
              </a:rPr>
              <a:t>Media and network interfaces</a:t>
            </a:r>
          </a:p>
          <a:p>
            <a:r>
              <a:rPr lang="en-US" dirty="0">
                <a:solidFill>
                  <a:schemeClr val="accent1">
                    <a:lumMod val="75000"/>
                  </a:schemeClr>
                </a:solidFill>
              </a:rPr>
              <a:t>Data Link</a:t>
            </a:r>
          </a:p>
          <a:p>
            <a:pPr lvl="1"/>
            <a:r>
              <a:rPr lang="en-US" dirty="0">
                <a:solidFill>
                  <a:schemeClr val="accent1">
                    <a:lumMod val="75000"/>
                  </a:schemeClr>
                </a:solidFill>
              </a:rPr>
              <a:t>Handles link control, frame checks</a:t>
            </a:r>
            <a:r>
              <a:rPr lang="en-US" dirty="0" smtClean="0">
                <a:solidFill>
                  <a:schemeClr val="accent1">
                    <a:lumMod val="75000"/>
                  </a:schemeClr>
                </a:solidFill>
              </a:rPr>
              <a:t>,</a:t>
            </a:r>
            <a:br>
              <a:rPr lang="en-US" dirty="0" smtClean="0">
                <a:solidFill>
                  <a:schemeClr val="accent1">
                    <a:lumMod val="75000"/>
                  </a:schemeClr>
                </a:solidFill>
              </a:rPr>
            </a:br>
            <a:r>
              <a:rPr lang="en-US" dirty="0" smtClean="0">
                <a:solidFill>
                  <a:schemeClr val="accent1">
                    <a:lumMod val="75000"/>
                  </a:schemeClr>
                </a:solidFill>
              </a:rPr>
              <a:t>addressing</a:t>
            </a:r>
            <a:endParaRPr lang="en-US" dirty="0">
              <a:solidFill>
                <a:schemeClr val="accent1">
                  <a:lumMod val="75000"/>
                </a:schemeClr>
              </a:solidFill>
            </a:endParaRPr>
          </a:p>
          <a:p>
            <a:r>
              <a:rPr lang="en-US" dirty="0">
                <a:solidFill>
                  <a:schemeClr val="accent2">
                    <a:lumMod val="75000"/>
                  </a:schemeClr>
                </a:solidFill>
              </a:rPr>
              <a:t>Transport (function or pseudo-layer)</a:t>
            </a:r>
          </a:p>
          <a:p>
            <a:pPr lvl="1"/>
            <a:r>
              <a:rPr lang="en-US" dirty="0">
                <a:solidFill>
                  <a:schemeClr val="accent2">
                    <a:lumMod val="75000"/>
                  </a:schemeClr>
                </a:solidFill>
              </a:rPr>
              <a:t>Assembles </a:t>
            </a:r>
            <a:r>
              <a:rPr lang="en-US" dirty="0" smtClean="0">
                <a:solidFill>
                  <a:schemeClr val="accent2">
                    <a:lumMod val="75000"/>
                  </a:schemeClr>
                </a:solidFill>
              </a:rPr>
              <a:t>message </a:t>
            </a:r>
            <a:r>
              <a:rPr lang="en-US" dirty="0">
                <a:solidFill>
                  <a:schemeClr val="accent2">
                    <a:lumMod val="75000"/>
                  </a:schemeClr>
                </a:solidFill>
              </a:rPr>
              <a:t>fragments</a:t>
            </a:r>
          </a:p>
          <a:p>
            <a:r>
              <a:rPr lang="en-US" dirty="0">
                <a:solidFill>
                  <a:schemeClr val="accent1">
                    <a:lumMod val="75000"/>
                  </a:schemeClr>
                </a:solidFill>
              </a:rPr>
              <a:t>Application Layer</a:t>
            </a:r>
          </a:p>
          <a:p>
            <a:pPr lvl="1"/>
            <a:r>
              <a:rPr lang="en-US" dirty="0">
                <a:solidFill>
                  <a:schemeClr val="accent1">
                    <a:lumMod val="75000"/>
                  </a:schemeClr>
                </a:solidFill>
              </a:rPr>
              <a:t>Defines DNP data objects and services</a:t>
            </a:r>
          </a:p>
        </p:txBody>
      </p:sp>
      <p:sp>
        <p:nvSpPr>
          <p:cNvPr id="37" name="Rectangle: Rounded Corners 36">
            <a:extLst>
              <a:ext uri="{FF2B5EF4-FFF2-40B4-BE49-F238E27FC236}">
                <a16:creationId xmlns="" xmlns:a16="http://schemas.microsoft.com/office/drawing/2014/main" id="{223FDD53-0E39-4CEB-AE44-9BB891C63668}"/>
              </a:ext>
            </a:extLst>
          </p:cNvPr>
          <p:cNvSpPr/>
          <p:nvPr/>
        </p:nvSpPr>
        <p:spPr>
          <a:xfrm>
            <a:off x="7603503" y="2347857"/>
            <a:ext cx="2505456" cy="5486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User Layer</a:t>
            </a:r>
          </a:p>
        </p:txBody>
      </p:sp>
      <p:sp>
        <p:nvSpPr>
          <p:cNvPr id="19" name="Rectangle 18">
            <a:extLst>
              <a:ext uri="{FF2B5EF4-FFF2-40B4-BE49-F238E27FC236}">
                <a16:creationId xmlns="" xmlns:a16="http://schemas.microsoft.com/office/drawing/2014/main" id="{27DA9922-2270-49EE-8F5D-55C0F5ADBB8D}"/>
              </a:ext>
            </a:extLst>
          </p:cNvPr>
          <p:cNvSpPr/>
          <p:nvPr/>
        </p:nvSpPr>
        <p:spPr>
          <a:xfrm>
            <a:off x="7603503" y="2256417"/>
            <a:ext cx="2505456" cy="6400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Session </a:t>
            </a:r>
            <a:r>
              <a:rPr lang="en-US" sz="1700" b="1" dirty="0">
                <a:solidFill>
                  <a:schemeClr val="tx1"/>
                </a:solidFill>
              </a:rPr>
              <a:t>Layer</a:t>
            </a:r>
          </a:p>
        </p:txBody>
      </p:sp>
      <p:sp>
        <p:nvSpPr>
          <p:cNvPr id="35" name="Rectangle 34">
            <a:extLst>
              <a:ext uri="{FF2B5EF4-FFF2-40B4-BE49-F238E27FC236}">
                <a16:creationId xmlns="" xmlns:a16="http://schemas.microsoft.com/office/drawing/2014/main" id="{D036A356-4161-48DD-AFAB-A3986FF08704}"/>
              </a:ext>
            </a:extLst>
          </p:cNvPr>
          <p:cNvSpPr/>
          <p:nvPr/>
        </p:nvSpPr>
        <p:spPr>
          <a:xfrm>
            <a:off x="7603503" y="3033657"/>
            <a:ext cx="250691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Application Layer</a:t>
            </a:r>
          </a:p>
        </p:txBody>
      </p:sp>
      <p:sp>
        <p:nvSpPr>
          <p:cNvPr id="31746" name="Rectangle 2"/>
          <p:cNvSpPr>
            <a:spLocks noGrp="1"/>
          </p:cNvSpPr>
          <p:nvPr>
            <p:ph type="title"/>
          </p:nvPr>
        </p:nvSpPr>
        <p:spPr>
          <a:xfrm>
            <a:off x="609600" y="274638"/>
            <a:ext cx="6995553" cy="1143000"/>
          </a:xfrm>
        </p:spPr>
        <p:txBody>
          <a:bodyPr/>
          <a:lstStyle/>
          <a:p>
            <a:r>
              <a:rPr lang="en-US" altLang="en-US" dirty="0"/>
              <a:t>DNP3 Layers (EPA Model)</a:t>
            </a:r>
          </a:p>
        </p:txBody>
      </p:sp>
      <p:sp>
        <p:nvSpPr>
          <p:cNvPr id="30" name="Slide Number Placeholder 4">
            <a:extLst>
              <a:ext uri="{FF2B5EF4-FFF2-40B4-BE49-F238E27FC236}">
                <a16:creationId xmlns="" xmlns:a16="http://schemas.microsoft.com/office/drawing/2014/main" id="{E580038D-E4EF-4DCA-8A14-AB03CC07689D}"/>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51</a:t>
            </a:fld>
            <a:endParaRPr lang="en-US" dirty="0"/>
          </a:p>
        </p:txBody>
      </p:sp>
      <p:sp>
        <p:nvSpPr>
          <p:cNvPr id="2" name="Rectangle: Rounded Corners 1">
            <a:extLst>
              <a:ext uri="{FF2B5EF4-FFF2-40B4-BE49-F238E27FC236}">
                <a16:creationId xmlns="" xmlns:a16="http://schemas.microsoft.com/office/drawing/2014/main" id="{7C77F248-4384-4FC1-AC7C-53076DD9120F}"/>
              </a:ext>
            </a:extLst>
          </p:cNvPr>
          <p:cNvSpPr/>
          <p:nvPr/>
        </p:nvSpPr>
        <p:spPr>
          <a:xfrm>
            <a:off x="7603755" y="793377"/>
            <a:ext cx="2508308" cy="5486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User Layer</a:t>
            </a:r>
          </a:p>
        </p:txBody>
      </p:sp>
      <p:sp>
        <p:nvSpPr>
          <p:cNvPr id="6" name="Rectangle: Rounded Corners 5">
            <a:extLst>
              <a:ext uri="{FF2B5EF4-FFF2-40B4-BE49-F238E27FC236}">
                <a16:creationId xmlns="" xmlns:a16="http://schemas.microsoft.com/office/drawing/2014/main" id="{CF38F6E7-5F12-4D90-B1C1-D728FC7B8031}"/>
              </a:ext>
            </a:extLst>
          </p:cNvPr>
          <p:cNvSpPr/>
          <p:nvPr/>
        </p:nvSpPr>
        <p:spPr>
          <a:xfrm>
            <a:off x="7605153" y="5365377"/>
            <a:ext cx="2508308" cy="54864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Communication Medium</a:t>
            </a:r>
          </a:p>
        </p:txBody>
      </p:sp>
      <p:sp>
        <p:nvSpPr>
          <p:cNvPr id="8" name="Rectangle 7">
            <a:extLst>
              <a:ext uri="{FF2B5EF4-FFF2-40B4-BE49-F238E27FC236}">
                <a16:creationId xmlns="" xmlns:a16="http://schemas.microsoft.com/office/drawing/2014/main" id="{776B9A02-B43C-46E8-86B0-816FBF1788CA}"/>
              </a:ext>
            </a:extLst>
          </p:cNvPr>
          <p:cNvSpPr/>
          <p:nvPr/>
        </p:nvSpPr>
        <p:spPr>
          <a:xfrm>
            <a:off x="7605153" y="3810897"/>
            <a:ext cx="250691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Data Link Layer</a:t>
            </a:r>
          </a:p>
        </p:txBody>
      </p:sp>
      <p:sp>
        <p:nvSpPr>
          <p:cNvPr id="9" name="Rectangle 8">
            <a:extLst>
              <a:ext uri="{FF2B5EF4-FFF2-40B4-BE49-F238E27FC236}">
                <a16:creationId xmlns="" xmlns:a16="http://schemas.microsoft.com/office/drawing/2014/main" id="{4FCB42B4-08C7-4DFB-9E24-10AFFE14E4FD}"/>
              </a:ext>
            </a:extLst>
          </p:cNvPr>
          <p:cNvSpPr/>
          <p:nvPr/>
        </p:nvSpPr>
        <p:spPr>
          <a:xfrm>
            <a:off x="7603503" y="4588137"/>
            <a:ext cx="250691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Physical Layer</a:t>
            </a:r>
          </a:p>
        </p:txBody>
      </p:sp>
      <p:cxnSp>
        <p:nvCxnSpPr>
          <p:cNvPr id="11" name="Straight Connector 10">
            <a:extLst>
              <a:ext uri="{FF2B5EF4-FFF2-40B4-BE49-F238E27FC236}">
                <a16:creationId xmlns="" xmlns:a16="http://schemas.microsoft.com/office/drawing/2014/main" id="{1FFEBD02-3870-4750-88CF-7CCD5C7BA94C}"/>
              </a:ext>
            </a:extLst>
          </p:cNvPr>
          <p:cNvCxnSpPr>
            <a:stCxn id="3" idx="2"/>
            <a:endCxn id="8" idx="0"/>
          </p:cNvCxnSpPr>
          <p:nvPr/>
        </p:nvCxnSpPr>
        <p:spPr>
          <a:xfrm>
            <a:off x="8858608" y="3673737"/>
            <a:ext cx="0" cy="137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2A7C716-C88B-4795-A873-B03E5A352E29}"/>
              </a:ext>
            </a:extLst>
          </p:cNvPr>
          <p:cNvCxnSpPr>
            <a:stCxn id="8" idx="2"/>
            <a:endCxn id="9" idx="0"/>
          </p:cNvCxnSpPr>
          <p:nvPr/>
        </p:nvCxnSpPr>
        <p:spPr>
          <a:xfrm flipH="1">
            <a:off x="8856958" y="4450977"/>
            <a:ext cx="1650" cy="137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BE9DADF1-D180-4AE2-B9D4-53F49EE7B4F4}"/>
              </a:ext>
            </a:extLst>
          </p:cNvPr>
          <p:cNvCxnSpPr>
            <a:stCxn id="9" idx="2"/>
            <a:endCxn id="6" idx="0"/>
          </p:cNvCxnSpPr>
          <p:nvPr/>
        </p:nvCxnSpPr>
        <p:spPr>
          <a:xfrm>
            <a:off x="8856958" y="5228217"/>
            <a:ext cx="2349" cy="1371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585C7CF6-E900-4345-8810-D88447E87978}"/>
              </a:ext>
            </a:extLst>
          </p:cNvPr>
          <p:cNvCxnSpPr>
            <a:cxnSpLocks/>
            <a:stCxn id="3" idx="0"/>
            <a:endCxn id="19" idx="2"/>
          </p:cNvCxnSpPr>
          <p:nvPr/>
        </p:nvCxnSpPr>
        <p:spPr>
          <a:xfrm flipH="1" flipV="1">
            <a:off x="8856231" y="2896497"/>
            <a:ext cx="2377" cy="13716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 xmlns:a16="http://schemas.microsoft.com/office/drawing/2014/main" id="{ADA44199-AB0A-48A5-B476-3E1BC75BB8DD}"/>
              </a:ext>
            </a:extLst>
          </p:cNvPr>
          <p:cNvSpPr/>
          <p:nvPr/>
        </p:nvSpPr>
        <p:spPr>
          <a:xfrm>
            <a:off x="7603503" y="1481723"/>
            <a:ext cx="250691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t>Application Layer</a:t>
            </a:r>
          </a:p>
        </p:txBody>
      </p:sp>
      <p:cxnSp>
        <p:nvCxnSpPr>
          <p:cNvPr id="25" name="Straight Connector 24">
            <a:extLst>
              <a:ext uri="{FF2B5EF4-FFF2-40B4-BE49-F238E27FC236}">
                <a16:creationId xmlns="" xmlns:a16="http://schemas.microsoft.com/office/drawing/2014/main" id="{12F90C11-6C36-476C-9B01-BE12EF7EAA7B}"/>
              </a:ext>
            </a:extLst>
          </p:cNvPr>
          <p:cNvCxnSpPr>
            <a:cxnSpLocks/>
            <a:stCxn id="19" idx="0"/>
            <a:endCxn id="24" idx="2"/>
          </p:cNvCxnSpPr>
          <p:nvPr/>
        </p:nvCxnSpPr>
        <p:spPr>
          <a:xfrm flipV="1">
            <a:off x="8856231" y="2121803"/>
            <a:ext cx="727" cy="1346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6515269D-FB03-4D00-A55B-8506C6F7E8DE}"/>
              </a:ext>
            </a:extLst>
          </p:cNvPr>
          <p:cNvCxnSpPr>
            <a:cxnSpLocks/>
            <a:stCxn id="24" idx="0"/>
            <a:endCxn id="2" idx="2"/>
          </p:cNvCxnSpPr>
          <p:nvPr/>
        </p:nvCxnSpPr>
        <p:spPr>
          <a:xfrm flipV="1">
            <a:off x="8856958" y="1342017"/>
            <a:ext cx="951" cy="13970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Right Brace 26">
            <a:extLst>
              <a:ext uri="{FF2B5EF4-FFF2-40B4-BE49-F238E27FC236}">
                <a16:creationId xmlns="" xmlns:a16="http://schemas.microsoft.com/office/drawing/2014/main" id="{76908A97-04F6-40AC-8EB5-E6D737CEFC53}"/>
              </a:ext>
            </a:extLst>
          </p:cNvPr>
          <p:cNvSpPr/>
          <p:nvPr/>
        </p:nvSpPr>
        <p:spPr>
          <a:xfrm>
            <a:off x="10244344" y="3033657"/>
            <a:ext cx="400539" cy="2194560"/>
          </a:xfrm>
          <a:prstGeom prst="rightBrace">
            <a:avLst>
              <a:gd name="adj1" fmla="val 46231"/>
              <a:gd name="adj2" fmla="val 4978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 xmlns:a16="http://schemas.microsoft.com/office/drawing/2014/main" id="{E0EBDF96-CD4F-4B17-89C8-2CEDE491DFB3}"/>
              </a:ext>
            </a:extLst>
          </p:cNvPr>
          <p:cNvSpPr txBox="1"/>
          <p:nvPr/>
        </p:nvSpPr>
        <p:spPr>
          <a:xfrm>
            <a:off x="10703508" y="3946271"/>
            <a:ext cx="1193596" cy="369332"/>
          </a:xfrm>
          <a:prstGeom prst="rect">
            <a:avLst/>
          </a:prstGeom>
          <a:noFill/>
        </p:spPr>
        <p:txBody>
          <a:bodyPr wrap="none" rtlCol="0">
            <a:spAutoFit/>
          </a:bodyPr>
          <a:lstStyle/>
          <a:p>
            <a:r>
              <a:rPr lang="en-US" dirty="0">
                <a:solidFill>
                  <a:schemeClr val="accent1"/>
                </a:solidFill>
              </a:rPr>
              <a:t>EPA Model</a:t>
            </a:r>
          </a:p>
        </p:txBody>
      </p:sp>
      <p:sp>
        <p:nvSpPr>
          <p:cNvPr id="40" name="Right Brace 39">
            <a:extLst>
              <a:ext uri="{FF2B5EF4-FFF2-40B4-BE49-F238E27FC236}">
                <a16:creationId xmlns="" xmlns:a16="http://schemas.microsoft.com/office/drawing/2014/main" id="{EC3B7109-52DB-4EAB-9DD7-9D2E7D179641}"/>
              </a:ext>
            </a:extLst>
          </p:cNvPr>
          <p:cNvSpPr/>
          <p:nvPr/>
        </p:nvSpPr>
        <p:spPr>
          <a:xfrm>
            <a:off x="10245994" y="3810897"/>
            <a:ext cx="165622" cy="1417320"/>
          </a:xfrm>
          <a:prstGeom prst="rightBrace">
            <a:avLst>
              <a:gd name="adj1" fmla="val 46301"/>
              <a:gd name="adj2" fmla="val 49656"/>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Right Brace 40">
            <a:extLst>
              <a:ext uri="{FF2B5EF4-FFF2-40B4-BE49-F238E27FC236}">
                <a16:creationId xmlns="" xmlns:a16="http://schemas.microsoft.com/office/drawing/2014/main" id="{818C8B8A-C68A-4642-ABD5-98C858E45230}"/>
              </a:ext>
            </a:extLst>
          </p:cNvPr>
          <p:cNvSpPr/>
          <p:nvPr/>
        </p:nvSpPr>
        <p:spPr>
          <a:xfrm>
            <a:off x="10470968" y="1801763"/>
            <a:ext cx="173188" cy="2712588"/>
          </a:xfrm>
          <a:prstGeom prst="rightBrace">
            <a:avLst>
              <a:gd name="adj1" fmla="val 61398"/>
              <a:gd name="adj2" fmla="val 8482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Rectangle 44">
            <a:extLst>
              <a:ext uri="{FF2B5EF4-FFF2-40B4-BE49-F238E27FC236}">
                <a16:creationId xmlns="" xmlns:a16="http://schemas.microsoft.com/office/drawing/2014/main" id="{37795ED4-D655-4BEF-9E44-DE11DCE63763}"/>
              </a:ext>
            </a:extLst>
          </p:cNvPr>
          <p:cNvSpPr/>
          <p:nvPr/>
        </p:nvSpPr>
        <p:spPr>
          <a:xfrm>
            <a:off x="8917961" y="3497308"/>
            <a:ext cx="1192816" cy="17642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Transport Function</a:t>
            </a:r>
          </a:p>
        </p:txBody>
      </p:sp>
      <p:sp>
        <p:nvSpPr>
          <p:cNvPr id="3" name="Rectangle 2">
            <a:extLst>
              <a:ext uri="{FF2B5EF4-FFF2-40B4-BE49-F238E27FC236}">
                <a16:creationId xmlns="" xmlns:a16="http://schemas.microsoft.com/office/drawing/2014/main" id="{67AC1C6C-9EF5-4959-B55B-4E02A63886E1}"/>
              </a:ext>
            </a:extLst>
          </p:cNvPr>
          <p:cNvSpPr/>
          <p:nvPr/>
        </p:nvSpPr>
        <p:spPr>
          <a:xfrm>
            <a:off x="7605153" y="3033657"/>
            <a:ext cx="2506910" cy="6400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Transport Function</a:t>
            </a:r>
          </a:p>
        </p:txBody>
      </p:sp>
      <p:cxnSp>
        <p:nvCxnSpPr>
          <p:cNvPr id="34" name="Straight Connector 33">
            <a:extLst>
              <a:ext uri="{FF2B5EF4-FFF2-40B4-BE49-F238E27FC236}">
                <a16:creationId xmlns="" xmlns:a16="http://schemas.microsoft.com/office/drawing/2014/main" id="{CC008E2E-627E-45CC-BA5C-AE870A4E7AE5}"/>
              </a:ext>
            </a:extLst>
          </p:cNvPr>
          <p:cNvCxnSpPr/>
          <p:nvPr/>
        </p:nvCxnSpPr>
        <p:spPr>
          <a:xfrm>
            <a:off x="10244344" y="1801763"/>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 xmlns:a16="http://schemas.microsoft.com/office/drawing/2014/main" id="{B22326FC-A33C-49BA-9A47-06F61DE6B9EB}"/>
              </a:ext>
            </a:extLst>
          </p:cNvPr>
          <p:cNvCxnSpPr/>
          <p:nvPr/>
        </p:nvCxnSpPr>
        <p:spPr>
          <a:xfrm>
            <a:off x="10244344" y="2576457"/>
            <a:ext cx="46634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id="{FF198AFA-0D41-4F57-B0C5-659C5834AA2A}"/>
              </a:ext>
            </a:extLst>
          </p:cNvPr>
          <p:cNvSpPr txBox="1"/>
          <p:nvPr/>
        </p:nvSpPr>
        <p:spPr>
          <a:xfrm>
            <a:off x="10703508" y="2388637"/>
            <a:ext cx="1180067" cy="369332"/>
          </a:xfrm>
          <a:prstGeom prst="rect">
            <a:avLst/>
          </a:prstGeom>
          <a:noFill/>
        </p:spPr>
        <p:txBody>
          <a:bodyPr wrap="none" rtlCol="0">
            <a:spAutoFit/>
          </a:bodyPr>
          <a:lstStyle/>
          <a:p>
            <a:r>
              <a:rPr lang="en-US" dirty="0">
                <a:solidFill>
                  <a:schemeClr val="accent6"/>
                </a:solidFill>
              </a:rPr>
              <a:t>From SAv6</a:t>
            </a:r>
          </a:p>
        </p:txBody>
      </p:sp>
    </p:spTree>
    <p:extLst>
      <p:ext uri="{BB962C8B-B14F-4D97-AF65-F5344CB8AC3E}">
        <p14:creationId xmlns:p14="http://schemas.microsoft.com/office/powerpoint/2010/main" val="23369988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xit" presetSubtype="0" fill="hold" grpId="0" nodeType="withEffect">
                                  <p:stCondLst>
                                    <p:cond delay="0"/>
                                  </p:stCondLst>
                                  <p:childTnLst>
                                    <p:animEffect transition="out" filter="fade">
                                      <p:cBhvr>
                                        <p:cTn id="27" dur="500"/>
                                        <p:tgtEl>
                                          <p:spTgt spid="35"/>
                                        </p:tgtEl>
                                      </p:cBhvr>
                                    </p:animEffect>
                                    <p:set>
                                      <p:cBhvr>
                                        <p:cTn id="28" dur="1" fill="hold">
                                          <p:stCondLst>
                                            <p:cond delay="499"/>
                                          </p:stCondLst>
                                        </p:cTn>
                                        <p:tgtEl>
                                          <p:spTgt spid="3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xit" presetSubtype="0" fill="hold" grpId="0" nodeType="withEffect">
                                  <p:stCondLst>
                                    <p:cond delay="0"/>
                                  </p:stCondLst>
                                  <p:childTnLst>
                                    <p:animEffect transition="out" filter="fade">
                                      <p:cBhvr>
                                        <p:cTn id="42" dur="500"/>
                                        <p:tgtEl>
                                          <p:spTgt spid="45"/>
                                        </p:tgtEl>
                                      </p:cBhvr>
                                    </p:animEffect>
                                    <p:set>
                                      <p:cBhvr>
                                        <p:cTn id="43" dur="1" fill="hold">
                                          <p:stCondLst>
                                            <p:cond delay="499"/>
                                          </p:stCondLst>
                                        </p:cTn>
                                        <p:tgtEl>
                                          <p:spTgt spid="45"/>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35" grpId="0" animBg="1"/>
      <p:bldP spid="2" grpId="0" animBg="1"/>
      <p:bldP spid="24" grpId="0" animBg="1"/>
      <p:bldP spid="27" grpId="0" animBg="1"/>
      <p:bldP spid="40" grpId="0" animBg="1"/>
      <p:bldP spid="41" grpId="0" animBg="1"/>
      <p:bldP spid="45" grpId="0" animBg="1"/>
      <p:bldP spid="3" grpId="0" animBg="1"/>
      <p:bldP spid="4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altLang="en-US" dirty="0" smtClean="0"/>
              <a:t>DNP3 Layer Terminology</a:t>
            </a:r>
            <a:endParaRPr lang="en-US" altLang="en-US" dirty="0"/>
          </a:p>
        </p:txBody>
      </p:sp>
      <p:sp>
        <p:nvSpPr>
          <p:cNvPr id="32771" name="Rectangle 3"/>
          <p:cNvSpPr>
            <a:spLocks noGrp="1"/>
          </p:cNvSpPr>
          <p:nvPr>
            <p:ph idx="1"/>
          </p:nvPr>
        </p:nvSpPr>
        <p:spPr/>
        <p:txBody>
          <a:bodyPr>
            <a:normAutofit fontScale="92500" lnSpcReduction="20000"/>
          </a:bodyPr>
          <a:lstStyle/>
          <a:p>
            <a:r>
              <a:rPr lang="en-US" altLang="en-US" dirty="0" smtClean="0"/>
              <a:t>Data Link </a:t>
            </a:r>
            <a:r>
              <a:rPr lang="en-US" altLang="en-US" dirty="0" smtClean="0">
                <a:solidFill>
                  <a:srgbClr val="FF0000"/>
                </a:solidFill>
              </a:rPr>
              <a:t>FRAME</a:t>
            </a:r>
          </a:p>
          <a:p>
            <a:pPr lvl="1"/>
            <a:r>
              <a:rPr lang="en-US" altLang="en-US" dirty="0" smtClean="0"/>
              <a:t>A complete data link message</a:t>
            </a:r>
          </a:p>
          <a:p>
            <a:r>
              <a:rPr lang="en-US" altLang="en-US" dirty="0" smtClean="0"/>
              <a:t>Transport </a:t>
            </a:r>
            <a:r>
              <a:rPr lang="en-US" altLang="en-US" dirty="0" smtClean="0">
                <a:solidFill>
                  <a:srgbClr val="FF0000"/>
                </a:solidFill>
              </a:rPr>
              <a:t>SEGMENT</a:t>
            </a:r>
          </a:p>
          <a:p>
            <a:pPr lvl="1"/>
            <a:r>
              <a:rPr lang="en-US" altLang="en-US" dirty="0" smtClean="0"/>
              <a:t>A Data Link Frame with Transport Header</a:t>
            </a:r>
          </a:p>
          <a:p>
            <a:pPr lvl="1"/>
            <a:r>
              <a:rPr lang="en-US" altLang="en-US" dirty="0" smtClean="0"/>
              <a:t>Between DNP3 Application Layer and Data Link Layer</a:t>
            </a:r>
          </a:p>
          <a:p>
            <a:r>
              <a:rPr lang="en-US" altLang="en-US" dirty="0" smtClean="0"/>
              <a:t>Security </a:t>
            </a:r>
            <a:r>
              <a:rPr lang="en-US" altLang="en-US" dirty="0" smtClean="0">
                <a:solidFill>
                  <a:srgbClr val="FF0000"/>
                </a:solidFill>
              </a:rPr>
              <a:t>SPDU</a:t>
            </a:r>
            <a:r>
              <a:rPr lang="en-US" altLang="en-US" dirty="0" smtClean="0"/>
              <a:t> (starting from SAv6): Session Protocol Data Unit</a:t>
            </a:r>
          </a:p>
          <a:p>
            <a:r>
              <a:rPr lang="en-US" altLang="en-US" dirty="0" smtClean="0"/>
              <a:t>Application </a:t>
            </a:r>
            <a:r>
              <a:rPr lang="en-US" altLang="en-US" dirty="0" smtClean="0">
                <a:solidFill>
                  <a:srgbClr val="FF0000"/>
                </a:solidFill>
              </a:rPr>
              <a:t>FRAGMENT</a:t>
            </a:r>
          </a:p>
          <a:p>
            <a:pPr lvl="1"/>
            <a:r>
              <a:rPr lang="en-US" altLang="en-US" dirty="0" smtClean="0"/>
              <a:t>A complete, </a:t>
            </a:r>
            <a:r>
              <a:rPr lang="en-US" altLang="en-US" dirty="0" smtClean="0"/>
              <a:t>parseable</a:t>
            </a:r>
            <a:r>
              <a:rPr lang="en-US" altLang="en-US" dirty="0" smtClean="0"/>
              <a:t> collection of Segments</a:t>
            </a:r>
          </a:p>
          <a:p>
            <a:r>
              <a:rPr lang="en-US" altLang="en-US" dirty="0" smtClean="0"/>
              <a:t>Application </a:t>
            </a:r>
            <a:r>
              <a:rPr lang="en-US" altLang="en-US" dirty="0" smtClean="0">
                <a:solidFill>
                  <a:srgbClr val="FF0000"/>
                </a:solidFill>
              </a:rPr>
              <a:t>MESSAGE</a:t>
            </a:r>
          </a:p>
          <a:p>
            <a:pPr lvl="1"/>
            <a:r>
              <a:rPr lang="en-US" altLang="en-US" dirty="0" smtClean="0"/>
              <a:t>A complete message (one or multiple Application Fragments)</a:t>
            </a:r>
            <a:endParaRPr lang="en-US" altLang="en-US" dirty="0"/>
          </a:p>
        </p:txBody>
      </p:sp>
      <p:sp>
        <p:nvSpPr>
          <p:cNvPr id="4" name="Slide Number Placeholder 4">
            <a:extLst>
              <a:ext uri="{FF2B5EF4-FFF2-40B4-BE49-F238E27FC236}">
                <a16:creationId xmlns="" xmlns:a16="http://schemas.microsoft.com/office/drawing/2014/main" id="{5E88C160-2F2C-4DAE-92A4-CE22E776DA56}"/>
              </a:ext>
            </a:extLst>
          </p:cNvPr>
          <p:cNvSpPr>
            <a:spLocks noGrp="1"/>
          </p:cNvSpPr>
          <p:nvPr>
            <p:ph type="sldNum" sz="quarter" idx="12"/>
          </p:nvPr>
        </p:nvSpPr>
        <p:spPr/>
        <p:txBody>
          <a:bodyPr/>
          <a:lstStyle>
            <a:lvl1pPr algn="l">
              <a:defRPr sz="1200">
                <a:solidFill>
                  <a:schemeClr val="tx1">
                    <a:tint val="75000"/>
                  </a:schemeClr>
                </a:solidFill>
              </a:defRPr>
            </a:lvl1pPr>
          </a:lstStyle>
          <a:p>
            <a:fld id="{3BDD39A3-CB09-4656-919B-B0D0B5D41CEA}" type="slidenum">
              <a:rPr lang="en-US" smtClean="0"/>
              <a:pPr/>
              <a:t>52</a:t>
            </a:fld>
            <a:endParaRPr lang="en-US" dirty="0"/>
          </a:p>
        </p:txBody>
      </p:sp>
      <p:sp>
        <p:nvSpPr>
          <p:cNvPr id="8" name="Slide Number Placeholder 4">
            <a:extLst>
              <a:ext uri="{FF2B5EF4-FFF2-40B4-BE49-F238E27FC236}">
                <a16:creationId xmlns="" xmlns:a16="http://schemas.microsoft.com/office/drawing/2014/main" id="{09A02DDC-C2C6-4D6D-9EB2-A74D615F44A4}"/>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kern="0"/>
            </a:defPPr>
            <a:lvl1pPr algn="l">
              <a:defRPr sz="1200">
                <a:solidFill>
                  <a:schemeClr val="tx1">
                    <a:tint val="75000"/>
                  </a:schemeClr>
                </a:solidFill>
              </a:defRPr>
            </a:lvl1pPr>
          </a:lstStyle>
          <a:p>
            <a:fld id="{3BDD39A3-CB09-4656-919B-B0D0B5D41CEA}" type="slidenum">
              <a:rPr lang="en-US" smtClean="0"/>
              <a:pPr/>
              <a:t>52</a:t>
            </a:fld>
            <a:endParaRPr lang="en-US" dirty="0"/>
          </a:p>
        </p:txBody>
      </p:sp>
    </p:spTree>
    <p:extLst>
      <p:ext uri="{BB962C8B-B14F-4D97-AF65-F5344CB8AC3E}">
        <p14:creationId xmlns:p14="http://schemas.microsoft.com/office/powerpoint/2010/main" val="3341011239"/>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3"/>
          <p:cNvGraphicFramePr>
            <a:graphicFrameLocks noChangeAspect="1"/>
          </p:cNvGraphicFramePr>
          <p:nvPr>
            <p:extLst>
              <p:ext uri="{D42A27DB-BD31-4B8C-83A1-F6EECF244321}">
                <p14:modId xmlns:p14="http://schemas.microsoft.com/office/powerpoint/2010/main" val="1752170267"/>
              </p:ext>
            </p:extLst>
          </p:nvPr>
        </p:nvGraphicFramePr>
        <p:xfrm>
          <a:off x="2209800" y="1261615"/>
          <a:ext cx="8216900" cy="4241800"/>
        </p:xfrm>
        <a:graphic>
          <a:graphicData uri="http://schemas.openxmlformats.org/presentationml/2006/ole">
            <mc:AlternateContent xmlns:mc="http://schemas.openxmlformats.org/markup-compatibility/2006">
              <mc:Choice xmlns:v="urn:schemas-microsoft-com:vml" Requires="v">
                <p:oleObj spid="_x0000_s21524" r:id="rId4" imgW="5477256" imgH="2828544" progId="">
                  <p:embed/>
                </p:oleObj>
              </mc:Choice>
              <mc:Fallback>
                <p:oleObj r:id="rId4" imgW="5477256" imgH="282854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261615"/>
                        <a:ext cx="8216900"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5578475" y="2044253"/>
            <a:ext cx="152400" cy="334962"/>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7" name="Rectangle 6"/>
          <p:cNvSpPr/>
          <p:nvPr/>
        </p:nvSpPr>
        <p:spPr>
          <a:xfrm>
            <a:off x="7597775" y="2047428"/>
            <a:ext cx="152400" cy="334962"/>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8" name="Rectangle 7"/>
          <p:cNvSpPr/>
          <p:nvPr/>
        </p:nvSpPr>
        <p:spPr>
          <a:xfrm>
            <a:off x="3892550" y="3087240"/>
            <a:ext cx="152400" cy="336550"/>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9" name="Rectangle 8"/>
          <p:cNvSpPr/>
          <p:nvPr/>
        </p:nvSpPr>
        <p:spPr>
          <a:xfrm>
            <a:off x="7253288" y="3087240"/>
            <a:ext cx="152400" cy="336550"/>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0" name="Rectangle 9"/>
          <p:cNvSpPr/>
          <p:nvPr/>
        </p:nvSpPr>
        <p:spPr>
          <a:xfrm>
            <a:off x="2716213" y="4125465"/>
            <a:ext cx="152400" cy="336550"/>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1" name="Rectangle 10"/>
          <p:cNvSpPr/>
          <p:nvPr/>
        </p:nvSpPr>
        <p:spPr>
          <a:xfrm>
            <a:off x="6748463" y="4125466"/>
            <a:ext cx="152400" cy="334963"/>
          </a:xfrm>
          <a:prstGeom prst="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 name="Rectangle 11"/>
          <p:cNvSpPr/>
          <p:nvPr/>
        </p:nvSpPr>
        <p:spPr>
          <a:xfrm>
            <a:off x="3733800" y="3087240"/>
            <a:ext cx="152400"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3" name="Rectangle 12"/>
          <p:cNvSpPr/>
          <p:nvPr/>
        </p:nvSpPr>
        <p:spPr>
          <a:xfrm>
            <a:off x="4572000" y="3087240"/>
            <a:ext cx="152400"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4" name="Rectangle 13"/>
          <p:cNvSpPr/>
          <p:nvPr/>
        </p:nvSpPr>
        <p:spPr>
          <a:xfrm>
            <a:off x="6254750" y="3087240"/>
            <a:ext cx="152400"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5" name="Rectangle 14"/>
          <p:cNvSpPr/>
          <p:nvPr/>
        </p:nvSpPr>
        <p:spPr>
          <a:xfrm>
            <a:off x="7096125" y="3087240"/>
            <a:ext cx="152400"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6" name="Rectangle 15"/>
          <p:cNvSpPr/>
          <p:nvPr/>
        </p:nvSpPr>
        <p:spPr>
          <a:xfrm>
            <a:off x="7934325" y="3087240"/>
            <a:ext cx="152400"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7" name="Rectangle 16"/>
          <p:cNvSpPr/>
          <p:nvPr/>
        </p:nvSpPr>
        <p:spPr>
          <a:xfrm>
            <a:off x="9612313" y="3087240"/>
            <a:ext cx="152400"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9" name="Rectangle 18"/>
          <p:cNvSpPr/>
          <p:nvPr/>
        </p:nvSpPr>
        <p:spPr>
          <a:xfrm>
            <a:off x="2546350" y="4125465"/>
            <a:ext cx="166688"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 name="Rectangle 19"/>
          <p:cNvSpPr/>
          <p:nvPr/>
        </p:nvSpPr>
        <p:spPr>
          <a:xfrm>
            <a:off x="9602789" y="4125465"/>
            <a:ext cx="166687"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2" name="Rectangle 21"/>
          <p:cNvSpPr/>
          <p:nvPr/>
        </p:nvSpPr>
        <p:spPr>
          <a:xfrm>
            <a:off x="7586663" y="4125465"/>
            <a:ext cx="165100"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3" name="Rectangle 22"/>
          <p:cNvSpPr/>
          <p:nvPr/>
        </p:nvSpPr>
        <p:spPr>
          <a:xfrm>
            <a:off x="6580189" y="4125465"/>
            <a:ext cx="166687"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4" name="Rectangle 23"/>
          <p:cNvSpPr/>
          <p:nvPr/>
        </p:nvSpPr>
        <p:spPr>
          <a:xfrm>
            <a:off x="5572125" y="4125465"/>
            <a:ext cx="165100"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5" name="Rectangle 24"/>
          <p:cNvSpPr/>
          <p:nvPr/>
        </p:nvSpPr>
        <p:spPr>
          <a:xfrm>
            <a:off x="9434514" y="4125465"/>
            <a:ext cx="166687" cy="33655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7" name="Rectangle 26"/>
          <p:cNvSpPr/>
          <p:nvPr/>
        </p:nvSpPr>
        <p:spPr>
          <a:xfrm>
            <a:off x="3556000" y="4125465"/>
            <a:ext cx="166688" cy="336550"/>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8" name="Rectangle 27"/>
          <p:cNvSpPr/>
          <p:nvPr/>
        </p:nvSpPr>
        <p:spPr>
          <a:xfrm>
            <a:off x="7418389" y="4125465"/>
            <a:ext cx="166687" cy="33655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9" name="Rectangle 28"/>
          <p:cNvSpPr/>
          <p:nvPr/>
        </p:nvSpPr>
        <p:spPr>
          <a:xfrm>
            <a:off x="6411914" y="4125465"/>
            <a:ext cx="166687" cy="33655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0" name="Rectangle 29"/>
          <p:cNvSpPr/>
          <p:nvPr/>
        </p:nvSpPr>
        <p:spPr>
          <a:xfrm>
            <a:off x="2378075" y="4125465"/>
            <a:ext cx="166688" cy="33655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1" name="Rectangle 30"/>
          <p:cNvSpPr/>
          <p:nvPr/>
        </p:nvSpPr>
        <p:spPr>
          <a:xfrm>
            <a:off x="3386139" y="4125465"/>
            <a:ext cx="166687" cy="33655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2" name="Rectangle 31"/>
          <p:cNvSpPr/>
          <p:nvPr/>
        </p:nvSpPr>
        <p:spPr>
          <a:xfrm>
            <a:off x="4048126" y="3087240"/>
            <a:ext cx="339725" cy="3365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3" name="Rectangle 32"/>
          <p:cNvSpPr/>
          <p:nvPr/>
        </p:nvSpPr>
        <p:spPr>
          <a:xfrm>
            <a:off x="5403850" y="4125465"/>
            <a:ext cx="165100" cy="336550"/>
          </a:xfrm>
          <a:prstGeom prst="rect">
            <a:avLst/>
          </a:prstGeom>
          <a:solidFill>
            <a:srgbClr val="0070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4" name="Rectangle 33"/>
          <p:cNvSpPr/>
          <p:nvPr/>
        </p:nvSpPr>
        <p:spPr>
          <a:xfrm>
            <a:off x="9094788" y="2044253"/>
            <a:ext cx="506412" cy="33496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5" name="Rectangle 34"/>
          <p:cNvSpPr/>
          <p:nvPr/>
        </p:nvSpPr>
        <p:spPr>
          <a:xfrm>
            <a:off x="5732463" y="2044253"/>
            <a:ext cx="341312" cy="33496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6" name="Rectangle 35"/>
          <p:cNvSpPr/>
          <p:nvPr/>
        </p:nvSpPr>
        <p:spPr>
          <a:xfrm>
            <a:off x="8593138" y="2044253"/>
            <a:ext cx="506412" cy="33496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7" name="Rectangle 36"/>
          <p:cNvSpPr/>
          <p:nvPr/>
        </p:nvSpPr>
        <p:spPr>
          <a:xfrm>
            <a:off x="8091488" y="2044253"/>
            <a:ext cx="506412" cy="33496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8" name="Rectangle 37"/>
          <p:cNvSpPr/>
          <p:nvPr/>
        </p:nvSpPr>
        <p:spPr>
          <a:xfrm>
            <a:off x="7086601" y="2044253"/>
            <a:ext cx="506413" cy="33496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9" name="Rectangle 38"/>
          <p:cNvSpPr/>
          <p:nvPr/>
        </p:nvSpPr>
        <p:spPr>
          <a:xfrm>
            <a:off x="6580188" y="2044253"/>
            <a:ext cx="506412" cy="33496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0" name="Rectangle 39"/>
          <p:cNvSpPr/>
          <p:nvPr/>
        </p:nvSpPr>
        <p:spPr>
          <a:xfrm>
            <a:off x="6073776" y="2044253"/>
            <a:ext cx="506413" cy="33496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1" name="Rectangle 40"/>
          <p:cNvSpPr/>
          <p:nvPr/>
        </p:nvSpPr>
        <p:spPr>
          <a:xfrm>
            <a:off x="9771063" y="3087240"/>
            <a:ext cx="506412" cy="3365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2" name="Rectangle 41"/>
          <p:cNvSpPr/>
          <p:nvPr/>
        </p:nvSpPr>
        <p:spPr>
          <a:xfrm>
            <a:off x="8089901" y="3087240"/>
            <a:ext cx="506413" cy="3365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3" name="Rectangle 42"/>
          <p:cNvSpPr/>
          <p:nvPr/>
        </p:nvSpPr>
        <p:spPr>
          <a:xfrm>
            <a:off x="6410326" y="3087240"/>
            <a:ext cx="506413" cy="3365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4" name="Rectangle 43"/>
          <p:cNvSpPr/>
          <p:nvPr/>
        </p:nvSpPr>
        <p:spPr>
          <a:xfrm>
            <a:off x="4725988" y="3087240"/>
            <a:ext cx="508000" cy="3365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5" name="Rectangle 44"/>
          <p:cNvSpPr/>
          <p:nvPr/>
        </p:nvSpPr>
        <p:spPr>
          <a:xfrm>
            <a:off x="9771063" y="4131816"/>
            <a:ext cx="508000" cy="334963"/>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6" name="Rectangle 45"/>
          <p:cNvSpPr/>
          <p:nvPr/>
        </p:nvSpPr>
        <p:spPr>
          <a:xfrm>
            <a:off x="3727451" y="4131816"/>
            <a:ext cx="506413" cy="334963"/>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7" name="Rectangle 46"/>
          <p:cNvSpPr/>
          <p:nvPr/>
        </p:nvSpPr>
        <p:spPr>
          <a:xfrm>
            <a:off x="5741988" y="4131816"/>
            <a:ext cx="506412" cy="334963"/>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8" name="Rectangle 47"/>
          <p:cNvSpPr/>
          <p:nvPr/>
        </p:nvSpPr>
        <p:spPr>
          <a:xfrm>
            <a:off x="7754938" y="4131816"/>
            <a:ext cx="506412" cy="334963"/>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9" name="Rectangle 48"/>
          <p:cNvSpPr/>
          <p:nvPr/>
        </p:nvSpPr>
        <p:spPr>
          <a:xfrm>
            <a:off x="7750176" y="2044253"/>
            <a:ext cx="339725" cy="334962"/>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50" name="Rectangle 49"/>
          <p:cNvSpPr/>
          <p:nvPr/>
        </p:nvSpPr>
        <p:spPr>
          <a:xfrm>
            <a:off x="2871789" y="4125465"/>
            <a:ext cx="339725" cy="3365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51" name="Rectangle 50"/>
          <p:cNvSpPr/>
          <p:nvPr/>
        </p:nvSpPr>
        <p:spPr>
          <a:xfrm>
            <a:off x="7407276" y="3087240"/>
            <a:ext cx="339725" cy="3365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52" name="Rectangle 51"/>
          <p:cNvSpPr/>
          <p:nvPr/>
        </p:nvSpPr>
        <p:spPr>
          <a:xfrm>
            <a:off x="6900864" y="4125465"/>
            <a:ext cx="339725" cy="336550"/>
          </a:xfrm>
          <a:prstGeom prst="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cxnSp>
        <p:nvCxnSpPr>
          <p:cNvPr id="6" name="Straight Arrow Connector 5"/>
          <p:cNvCxnSpPr/>
          <p:nvPr/>
        </p:nvCxnSpPr>
        <p:spPr>
          <a:xfrm flipH="1">
            <a:off x="4343401" y="2455415"/>
            <a:ext cx="1311275"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5105400" y="2455415"/>
            <a:ext cx="1066800"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748464" y="2455415"/>
            <a:ext cx="492125"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073776" y="2455415"/>
            <a:ext cx="631825" cy="533400"/>
          </a:xfrm>
          <a:prstGeom prst="straightConnector1">
            <a:avLst/>
          </a:prstGeom>
          <a:ln w="38100">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2895600" y="3522215"/>
            <a:ext cx="996950"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3886200" y="3522215"/>
            <a:ext cx="914400"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5943601" y="3522215"/>
            <a:ext cx="550863"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4891088" y="3522215"/>
            <a:ext cx="595312" cy="533400"/>
          </a:xfrm>
          <a:prstGeom prst="straightConnector1">
            <a:avLst/>
          </a:prstGeom>
          <a:ln w="38100">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7500938" y="2455415"/>
            <a:ext cx="347662"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6934200" y="3522215"/>
            <a:ext cx="406400"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8253413" y="2455415"/>
            <a:ext cx="95250"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8007350" y="3522215"/>
            <a:ext cx="222250"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8845550" y="2455415"/>
            <a:ext cx="146050" cy="533400"/>
          </a:xfrm>
          <a:prstGeom prst="straightConnector1">
            <a:avLst/>
          </a:prstGeom>
          <a:ln w="38100">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8845550" y="3522215"/>
            <a:ext cx="146050" cy="533400"/>
          </a:xfrm>
          <a:prstGeom prst="straightConnector1">
            <a:avLst/>
          </a:prstGeom>
          <a:ln w="38100">
            <a:prstDash val="sysDot"/>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9391650" y="2455415"/>
            <a:ext cx="514350"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9906000" y="3522215"/>
            <a:ext cx="0" cy="533400"/>
          </a:xfrm>
          <a:prstGeom prst="straightConnector1">
            <a:avLst/>
          </a:prstGeom>
          <a:ln w="38100">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855" name="Rectangle 2"/>
          <p:cNvSpPr>
            <a:spLocks noGrp="1"/>
          </p:cNvSpPr>
          <p:nvPr>
            <p:ph type="title"/>
          </p:nvPr>
        </p:nvSpPr>
        <p:spPr/>
        <p:txBody>
          <a:bodyPr/>
          <a:lstStyle/>
          <a:p>
            <a:r>
              <a:rPr lang="en-US" altLang="en-US" dirty="0"/>
              <a:t>DNP3 Message Components</a:t>
            </a:r>
          </a:p>
        </p:txBody>
      </p:sp>
      <p:sp>
        <p:nvSpPr>
          <p:cNvPr id="66" name="Slide Number Placeholder 4">
            <a:extLst>
              <a:ext uri="{FF2B5EF4-FFF2-40B4-BE49-F238E27FC236}">
                <a16:creationId xmlns="" xmlns:a16="http://schemas.microsoft.com/office/drawing/2014/main" id="{651844C4-BC18-4C3F-B03B-289330F0315C}"/>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53</a:t>
            </a:fld>
            <a:endParaRPr lang="en-US" dirty="0"/>
          </a:p>
        </p:txBody>
      </p:sp>
      <p:cxnSp>
        <p:nvCxnSpPr>
          <p:cNvPr id="4" name="Straight Connector 3">
            <a:extLst>
              <a:ext uri="{FF2B5EF4-FFF2-40B4-BE49-F238E27FC236}">
                <a16:creationId xmlns="" xmlns:a16="http://schemas.microsoft.com/office/drawing/2014/main" id="{FF3ED631-9BC2-4D14-A380-415D4C7CA196}"/>
              </a:ext>
            </a:extLst>
          </p:cNvPr>
          <p:cNvCxnSpPr/>
          <p:nvPr/>
        </p:nvCxnSpPr>
        <p:spPr>
          <a:xfrm>
            <a:off x="3552826" y="2661507"/>
            <a:ext cx="653507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E6A8F0B3-54C0-463C-A777-5ADB2502CE27}"/>
              </a:ext>
            </a:extLst>
          </p:cNvPr>
          <p:cNvSpPr txBox="1"/>
          <p:nvPr/>
        </p:nvSpPr>
        <p:spPr>
          <a:xfrm>
            <a:off x="2504169" y="2455415"/>
            <a:ext cx="1048657" cy="369332"/>
          </a:xfrm>
          <a:prstGeom prst="rect">
            <a:avLst/>
          </a:prstGeom>
          <a:noFill/>
        </p:spPr>
        <p:txBody>
          <a:bodyPr wrap="square" rtlCol="0">
            <a:spAutoFit/>
          </a:bodyPr>
          <a:lstStyle/>
          <a:p>
            <a:pPr algn="ctr"/>
            <a:r>
              <a:rPr lang="en-US" dirty="0">
                <a:solidFill>
                  <a:srgbClr val="FF0000"/>
                </a:solidFill>
              </a:rPr>
              <a:t>DNP3-SA</a:t>
            </a:r>
          </a:p>
        </p:txBody>
      </p:sp>
    </p:spTree>
    <p:extLst>
      <p:ext uri="{BB962C8B-B14F-4D97-AF65-F5344CB8AC3E}">
        <p14:creationId xmlns:p14="http://schemas.microsoft.com/office/powerpoint/2010/main" val="41023697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nodeType="afterGroup">
                            <p:stCondLst>
                              <p:cond delay="2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200"/>
                                        <p:tgtEl>
                                          <p:spTgt spid="35"/>
                                        </p:tgtEl>
                                      </p:cBhvr>
                                    </p:animEffect>
                                  </p:childTnLst>
                                </p:cTn>
                              </p:par>
                            </p:childTnLst>
                          </p:cTn>
                        </p:par>
                        <p:par>
                          <p:cTn id="12" fill="hold" nodeType="afterGroup">
                            <p:stCondLst>
                              <p:cond delay="4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200"/>
                                        <p:tgtEl>
                                          <p:spTgt spid="40"/>
                                        </p:tgtEl>
                                      </p:cBhvr>
                                    </p:animEffect>
                                  </p:childTnLst>
                                </p:cTn>
                              </p:par>
                            </p:childTnLst>
                          </p:cTn>
                        </p:par>
                        <p:par>
                          <p:cTn id="16" fill="hold" nodeType="afterGroup">
                            <p:stCondLst>
                              <p:cond delay="6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200"/>
                                        <p:tgtEl>
                                          <p:spTgt spid="39"/>
                                        </p:tgtEl>
                                      </p:cBhvr>
                                    </p:animEffect>
                                  </p:childTnLst>
                                </p:cTn>
                              </p:par>
                            </p:childTnLst>
                          </p:cTn>
                        </p:par>
                        <p:par>
                          <p:cTn id="20" fill="hold" nodeType="afterGroup">
                            <p:stCondLst>
                              <p:cond delay="8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200"/>
                                        <p:tgtEl>
                                          <p:spTgt spid="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up)">
                                      <p:cBhvr>
                                        <p:cTn id="34" dur="500"/>
                                        <p:tgtEl>
                                          <p:spTgt spid="32"/>
                                        </p:tgtEl>
                                      </p:cBhvr>
                                    </p:animEffect>
                                  </p:childTnLst>
                                </p:cTn>
                              </p:par>
                            </p:childTnLst>
                          </p:cTn>
                        </p:par>
                        <p:par>
                          <p:cTn id="35" fill="hold" nodeType="afterGroup">
                            <p:stCondLst>
                              <p:cond delay="500"/>
                            </p:stCondLst>
                            <p:childTnLst>
                              <p:par>
                                <p:cTn id="36" presetID="22" presetClass="exit" presetSubtype="1" fill="hold" nodeType="afterEffect">
                                  <p:stCondLst>
                                    <p:cond delay="0"/>
                                  </p:stCondLst>
                                  <p:childTnLst>
                                    <p:animEffect transition="out" filter="wipe(up)">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nodeType="afterGroup">
                            <p:stCondLst>
                              <p:cond delay="1000"/>
                            </p:stCondLst>
                            <p:childTnLst>
                              <p:par>
                                <p:cTn id="40" presetID="2" presetClass="entr" presetSubtype="9"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up)">
                                      <p:cBhvr>
                                        <p:cTn id="48" dur="500"/>
                                        <p:tgtEl>
                                          <p:spTgt spid="7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nodeType="afterGroup">
                            <p:stCondLst>
                              <p:cond delay="500"/>
                            </p:stCondLst>
                            <p:childTnLst>
                              <p:par>
                                <p:cTn id="59" presetID="22" presetClass="exit" presetSubtype="1" fill="hold" nodeType="afterEffect">
                                  <p:stCondLst>
                                    <p:cond delay="0"/>
                                  </p:stCondLst>
                                  <p:childTnLst>
                                    <p:animEffect transition="out" filter="wipe(up)">
                                      <p:cBhvr>
                                        <p:cTn id="60" dur="500"/>
                                        <p:tgtEl>
                                          <p:spTgt spid="73"/>
                                        </p:tgtEl>
                                      </p:cBhvr>
                                    </p:animEffect>
                                    <p:set>
                                      <p:cBhvr>
                                        <p:cTn id="61" dur="1" fill="hold">
                                          <p:stCondLst>
                                            <p:cond delay="499"/>
                                          </p:stCondLst>
                                        </p:cTn>
                                        <p:tgtEl>
                                          <p:spTgt spid="73"/>
                                        </p:tgtEl>
                                        <p:attrNameLst>
                                          <p:attrName>style.visibility</p:attrName>
                                        </p:attrNameLst>
                                      </p:cBhvr>
                                      <p:to>
                                        <p:strVal val="hidden"/>
                                      </p:to>
                                    </p:set>
                                  </p:childTnLst>
                                </p:cTn>
                              </p:par>
                            </p:childTnLst>
                          </p:cTn>
                        </p:par>
                        <p:par>
                          <p:cTn id="62" fill="hold" nodeType="afterGroup">
                            <p:stCondLst>
                              <p:cond delay="1000"/>
                            </p:stCondLst>
                            <p:childTnLst>
                              <p:par>
                                <p:cTn id="63" presetID="2" presetClass="entr" presetSubtype="9"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1000" fill="hold"/>
                                        <p:tgtEl>
                                          <p:spTgt spid="30"/>
                                        </p:tgtEl>
                                        <p:attrNameLst>
                                          <p:attrName>ppt_x</p:attrName>
                                        </p:attrNameLst>
                                      </p:cBhvr>
                                      <p:tavLst>
                                        <p:tav tm="0">
                                          <p:val>
                                            <p:strVal val="0-#ppt_w/2"/>
                                          </p:val>
                                        </p:tav>
                                        <p:tav tm="100000">
                                          <p:val>
                                            <p:strVal val="#ppt_x"/>
                                          </p:val>
                                        </p:tav>
                                      </p:tavLst>
                                    </p:anim>
                                    <p:anim calcmode="lin" valueType="num">
                                      <p:cBhvr additive="base">
                                        <p:cTn id="66"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1" fill="hold" nodeType="click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up)">
                                      <p:cBhvr>
                                        <p:cTn id="71" dur="500"/>
                                        <p:tgtEl>
                                          <p:spTgt spid="56"/>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up)">
                                      <p:cBhvr>
                                        <p:cTn id="74" dur="500"/>
                                        <p:tgtEl>
                                          <p:spTgt spid="44"/>
                                        </p:tgtEl>
                                      </p:cBhvr>
                                    </p:animEffect>
                                  </p:childTnLst>
                                </p:cTn>
                              </p:par>
                            </p:childTnLst>
                          </p:cTn>
                        </p:par>
                        <p:par>
                          <p:cTn id="75" fill="hold" nodeType="afterGroup">
                            <p:stCondLst>
                              <p:cond delay="500"/>
                            </p:stCondLst>
                            <p:childTnLst>
                              <p:par>
                                <p:cTn id="76" presetID="22" presetClass="exit" presetSubtype="1" fill="hold" nodeType="afterEffect">
                                  <p:stCondLst>
                                    <p:cond delay="0"/>
                                  </p:stCondLst>
                                  <p:childTnLst>
                                    <p:animEffect transition="out" filter="wipe(up)">
                                      <p:cBhvr>
                                        <p:cTn id="77" dur="500"/>
                                        <p:tgtEl>
                                          <p:spTgt spid="56"/>
                                        </p:tgtEl>
                                      </p:cBhvr>
                                    </p:animEffect>
                                    <p:set>
                                      <p:cBhvr>
                                        <p:cTn id="78" dur="1" fill="hold">
                                          <p:stCondLst>
                                            <p:cond delay="499"/>
                                          </p:stCondLst>
                                        </p:cTn>
                                        <p:tgtEl>
                                          <p:spTgt spid="56"/>
                                        </p:tgtEl>
                                        <p:attrNameLst>
                                          <p:attrName>style.visibility</p:attrName>
                                        </p:attrNameLst>
                                      </p:cBhvr>
                                      <p:to>
                                        <p:strVal val="hidden"/>
                                      </p:to>
                                    </p:set>
                                  </p:childTnLst>
                                </p:cTn>
                              </p:par>
                            </p:childTnLst>
                          </p:cTn>
                        </p:par>
                        <p:par>
                          <p:cTn id="79" fill="hold" nodeType="afterGroup">
                            <p:stCondLst>
                              <p:cond delay="1000"/>
                            </p:stCondLst>
                            <p:childTnLst>
                              <p:par>
                                <p:cTn id="80" presetID="2" presetClass="entr" presetSubtype="9"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0-#ppt_w/2"/>
                                          </p:val>
                                        </p:tav>
                                        <p:tav tm="100000">
                                          <p:val>
                                            <p:strVal val="#ppt_x"/>
                                          </p:val>
                                        </p:tav>
                                      </p:tavLst>
                                    </p:anim>
                                    <p:anim calcmode="lin" valueType="num">
                                      <p:cBhvr additive="base">
                                        <p:cTn id="83" dur="500" fill="hold"/>
                                        <p:tgtEl>
                                          <p:spTgt spid="13"/>
                                        </p:tgtEl>
                                        <p:attrNameLst>
                                          <p:attrName>ppt_y</p:attrName>
                                        </p:attrNameLst>
                                      </p:cBhvr>
                                      <p:tavLst>
                                        <p:tav tm="0">
                                          <p:val>
                                            <p:strVal val="0-#ppt_h/2"/>
                                          </p:val>
                                        </p:tav>
                                        <p:tav tm="100000">
                                          <p:val>
                                            <p:strVal val="#ppt_y"/>
                                          </p:val>
                                        </p:tav>
                                      </p:tavLst>
                                    </p:anim>
                                  </p:childTnLst>
                                </p:cTn>
                              </p:par>
                            </p:childTnLst>
                          </p:cTn>
                        </p:par>
                        <p:par>
                          <p:cTn id="84" fill="hold" nodeType="afterGroup">
                            <p:stCondLst>
                              <p:cond delay="1500"/>
                            </p:stCondLst>
                            <p:childTnLst>
                              <p:par>
                                <p:cTn id="85" presetID="22" presetClass="entr" presetSubtype="1" fill="hold" nodeType="after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wipe(up)">
                                      <p:cBhvr>
                                        <p:cTn id="87" dur="500"/>
                                        <p:tgtEl>
                                          <p:spTgt spid="74"/>
                                        </p:tgtEl>
                                      </p:cBhvr>
                                    </p:animEffect>
                                  </p:childTnLst>
                                </p:cTn>
                              </p:par>
                            </p:childTnLst>
                          </p:cTn>
                        </p:par>
                        <p:par>
                          <p:cTn id="88" fill="hold" nodeType="afterGroup">
                            <p:stCondLst>
                              <p:cond delay="2000"/>
                            </p:stCondLst>
                            <p:childTnLst>
                              <p:par>
                                <p:cTn id="89" presetID="22" presetClass="entr" presetSubtype="1"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up)">
                                      <p:cBhvr>
                                        <p:cTn id="91" dur="500"/>
                                        <p:tgtEl>
                                          <p:spTgt spid="27"/>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nodeType="afterGroup">
                            <p:stCondLst>
                              <p:cond delay="2500"/>
                            </p:stCondLst>
                            <p:childTnLst>
                              <p:par>
                                <p:cTn id="96" presetID="22" presetClass="exit" presetSubtype="1" fill="hold" nodeType="afterEffect">
                                  <p:stCondLst>
                                    <p:cond delay="0"/>
                                  </p:stCondLst>
                                  <p:childTnLst>
                                    <p:animEffect transition="out" filter="wipe(up)">
                                      <p:cBhvr>
                                        <p:cTn id="97" dur="500"/>
                                        <p:tgtEl>
                                          <p:spTgt spid="74"/>
                                        </p:tgtEl>
                                      </p:cBhvr>
                                    </p:animEffect>
                                    <p:set>
                                      <p:cBhvr>
                                        <p:cTn id="98" dur="1" fill="hold">
                                          <p:stCondLst>
                                            <p:cond delay="499"/>
                                          </p:stCondLst>
                                        </p:cTn>
                                        <p:tgtEl>
                                          <p:spTgt spid="74"/>
                                        </p:tgtEl>
                                        <p:attrNameLst>
                                          <p:attrName>style.visibility</p:attrName>
                                        </p:attrNameLst>
                                      </p:cBhvr>
                                      <p:to>
                                        <p:strVal val="hidden"/>
                                      </p:to>
                                    </p:set>
                                  </p:childTnLst>
                                </p:cTn>
                              </p:par>
                            </p:childTnLst>
                          </p:cTn>
                        </p:par>
                        <p:par>
                          <p:cTn id="99" fill="hold" nodeType="afterGroup">
                            <p:stCondLst>
                              <p:cond delay="3000"/>
                            </p:stCondLst>
                            <p:childTnLst>
                              <p:par>
                                <p:cTn id="100" presetID="2" presetClass="entr" presetSubtype="9"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0-#ppt_w/2"/>
                                          </p:val>
                                        </p:tav>
                                        <p:tav tm="100000">
                                          <p:val>
                                            <p:strVal val="#ppt_x"/>
                                          </p:val>
                                        </p:tav>
                                      </p:tavLst>
                                    </p:anim>
                                    <p:anim calcmode="lin" valueType="num">
                                      <p:cBhvr additive="base">
                                        <p:cTn id="103" dur="500" fill="hold"/>
                                        <p:tgtEl>
                                          <p:spTgt spid="31"/>
                                        </p:tgtEl>
                                        <p:attrNameLst>
                                          <p:attrName>ppt_y</p:attrName>
                                        </p:attrNameLst>
                                      </p:cBhvr>
                                      <p:tavLst>
                                        <p:tav tm="0">
                                          <p:val>
                                            <p:strVal val="0-#ppt_h/2"/>
                                          </p:val>
                                        </p:tav>
                                        <p:tav tm="100000">
                                          <p:val>
                                            <p:strVal val="#ppt_y"/>
                                          </p:val>
                                        </p:tav>
                                      </p:tavLst>
                                    </p:anim>
                                  </p:childTnLst>
                                </p:cTn>
                              </p:par>
                            </p:childTnLst>
                          </p:cTn>
                        </p:par>
                        <p:par>
                          <p:cTn id="104" fill="hold" nodeType="afterGroup">
                            <p:stCondLst>
                              <p:cond delay="3500"/>
                            </p:stCondLst>
                            <p:childTnLst>
                              <p:par>
                                <p:cTn id="105" presetID="22" presetClass="entr" presetSubtype="1" fill="hold" nodeType="afterEffect">
                                  <p:stCondLst>
                                    <p:cond delay="500"/>
                                  </p:stCondLst>
                                  <p:childTnLst>
                                    <p:set>
                                      <p:cBhvr>
                                        <p:cTn id="106" dur="1" fill="hold">
                                          <p:stCondLst>
                                            <p:cond delay="0"/>
                                          </p:stCondLst>
                                        </p:cTn>
                                        <p:tgtEl>
                                          <p:spTgt spid="69"/>
                                        </p:tgtEl>
                                        <p:attrNameLst>
                                          <p:attrName>style.visibility</p:attrName>
                                        </p:attrNameLst>
                                      </p:cBhvr>
                                      <p:to>
                                        <p:strVal val="visible"/>
                                      </p:to>
                                    </p:set>
                                    <p:animEffect transition="in" filter="wipe(up)">
                                      <p:cBhvr>
                                        <p:cTn id="107" dur="500"/>
                                        <p:tgtEl>
                                          <p:spTgt spid="69"/>
                                        </p:tgtEl>
                                      </p:cBhvr>
                                    </p:animEffect>
                                  </p:childTnLst>
                                </p:cTn>
                              </p:par>
                            </p:childTnLst>
                          </p:cTn>
                        </p:par>
                        <p:par>
                          <p:cTn id="108" fill="hold" nodeType="afterGroup">
                            <p:stCondLst>
                              <p:cond delay="4500"/>
                            </p:stCondLst>
                            <p:childTnLst>
                              <p:par>
                                <p:cTn id="109" presetID="22" presetClass="entr" presetSubtype="1" fill="hold" nodeType="after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wipe(up)">
                                      <p:cBhvr>
                                        <p:cTn id="111" dur="500"/>
                                        <p:tgtEl>
                                          <p:spTgt spid="76"/>
                                        </p:tgtEl>
                                      </p:cBhvr>
                                    </p:animEffect>
                                  </p:childTnLst>
                                </p:cTn>
                              </p:par>
                              <p:par>
                                <p:cTn id="112" presetID="22" presetClass="exit" presetSubtype="1" fill="hold" nodeType="withEffect">
                                  <p:stCondLst>
                                    <p:cond delay="0"/>
                                  </p:stCondLst>
                                  <p:childTnLst>
                                    <p:animEffect transition="out" filter="wipe(up)">
                                      <p:cBhvr>
                                        <p:cTn id="113" dur="500"/>
                                        <p:tgtEl>
                                          <p:spTgt spid="69"/>
                                        </p:tgtEl>
                                      </p:cBhvr>
                                    </p:animEffect>
                                    <p:set>
                                      <p:cBhvr>
                                        <p:cTn id="114" dur="1" fill="hold">
                                          <p:stCondLst>
                                            <p:cond delay="499"/>
                                          </p:stCondLst>
                                        </p:cTn>
                                        <p:tgtEl>
                                          <p:spTgt spid="69"/>
                                        </p:tgtEl>
                                        <p:attrNameLst>
                                          <p:attrName>style.visibility</p:attrName>
                                        </p:attrNameLst>
                                      </p:cBhvr>
                                      <p:to>
                                        <p:strVal val="hidden"/>
                                      </p:to>
                                    </p:set>
                                  </p:childTnLst>
                                </p:cTn>
                              </p:par>
                            </p:childTnLst>
                          </p:cTn>
                        </p:par>
                        <p:par>
                          <p:cTn id="115" fill="hold" nodeType="afterGroup">
                            <p:stCondLst>
                              <p:cond delay="5000"/>
                            </p:stCondLst>
                            <p:childTnLst>
                              <p:par>
                                <p:cTn id="116" presetID="22" presetClass="exit" presetSubtype="1" fill="hold" nodeType="afterEffect">
                                  <p:stCondLst>
                                    <p:cond delay="0"/>
                                  </p:stCondLst>
                                  <p:childTnLst>
                                    <p:animEffect transition="out" filter="wipe(up)">
                                      <p:cBhvr>
                                        <p:cTn id="117" dur="500"/>
                                        <p:tgtEl>
                                          <p:spTgt spid="76"/>
                                        </p:tgtEl>
                                      </p:cBhvr>
                                    </p:animEffect>
                                    <p:set>
                                      <p:cBhvr>
                                        <p:cTn id="118" dur="1" fill="hold">
                                          <p:stCondLst>
                                            <p:cond delay="499"/>
                                          </p:stCondLst>
                                        </p:cTn>
                                        <p:tgtEl>
                                          <p:spTgt spid="76"/>
                                        </p:tgtEl>
                                        <p:attrNameLst>
                                          <p:attrName>style.visibility</p:attrName>
                                        </p:attrNameLst>
                                      </p:cBhvr>
                                      <p:to>
                                        <p:strVal val="hidden"/>
                                      </p:to>
                                    </p:set>
                                  </p:childTnLst>
                                </p:cTn>
                              </p:par>
                            </p:childTnLst>
                          </p:cTn>
                        </p:par>
                        <p:par>
                          <p:cTn id="119" fill="hold" nodeType="afterGroup">
                            <p:stCondLst>
                              <p:cond delay="5500"/>
                            </p:stCondLst>
                            <p:childTnLst>
                              <p:par>
                                <p:cTn id="120" presetID="22" presetClass="entr" presetSubtype="1" fill="hold" nodeType="afterEffect">
                                  <p:stCondLst>
                                    <p:cond delay="500"/>
                                  </p:stCondLst>
                                  <p:childTnLst>
                                    <p:set>
                                      <p:cBhvr>
                                        <p:cTn id="121" dur="1" fill="hold">
                                          <p:stCondLst>
                                            <p:cond delay="0"/>
                                          </p:stCondLst>
                                        </p:cTn>
                                        <p:tgtEl>
                                          <p:spTgt spid="62"/>
                                        </p:tgtEl>
                                        <p:attrNameLst>
                                          <p:attrName>style.visibility</p:attrName>
                                        </p:attrNameLst>
                                      </p:cBhvr>
                                      <p:to>
                                        <p:strVal val="visible"/>
                                      </p:to>
                                    </p:set>
                                    <p:animEffect transition="in" filter="wipe(up)">
                                      <p:cBhvr>
                                        <p:cTn id="122" dur="500"/>
                                        <p:tgtEl>
                                          <p:spTgt spid="62"/>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wipe(up)">
                                      <p:cBhvr>
                                        <p:cTn id="125" dur="500"/>
                                        <p:tgtEl>
                                          <p:spTgt spid="43"/>
                                        </p:tgtEl>
                                      </p:cBhvr>
                                    </p:animEffect>
                                  </p:childTnLst>
                                </p:cTn>
                              </p:par>
                            </p:childTnLst>
                          </p:cTn>
                        </p:par>
                        <p:par>
                          <p:cTn id="126" fill="hold" nodeType="afterGroup">
                            <p:stCondLst>
                              <p:cond delay="6500"/>
                            </p:stCondLst>
                            <p:childTnLst>
                              <p:par>
                                <p:cTn id="127" presetID="22" presetClass="exit" presetSubtype="1" fill="hold" nodeType="afterEffect">
                                  <p:stCondLst>
                                    <p:cond delay="0"/>
                                  </p:stCondLst>
                                  <p:childTnLst>
                                    <p:animEffect transition="out" filter="wipe(up)">
                                      <p:cBhvr>
                                        <p:cTn id="128" dur="500"/>
                                        <p:tgtEl>
                                          <p:spTgt spid="62"/>
                                        </p:tgtEl>
                                      </p:cBhvr>
                                    </p:animEffect>
                                    <p:set>
                                      <p:cBhvr>
                                        <p:cTn id="129" dur="1" fill="hold">
                                          <p:stCondLst>
                                            <p:cond delay="499"/>
                                          </p:stCondLst>
                                        </p:cTn>
                                        <p:tgtEl>
                                          <p:spTgt spid="62"/>
                                        </p:tgtEl>
                                        <p:attrNameLst>
                                          <p:attrName>style.visibility</p:attrName>
                                        </p:attrNameLst>
                                      </p:cBhvr>
                                      <p:to>
                                        <p:strVal val="hidden"/>
                                      </p:to>
                                    </p:set>
                                  </p:childTnLst>
                                </p:cTn>
                              </p:par>
                            </p:childTnLst>
                          </p:cTn>
                        </p:par>
                        <p:par>
                          <p:cTn id="130" fill="hold" nodeType="afterGroup">
                            <p:stCondLst>
                              <p:cond delay="7000"/>
                            </p:stCondLst>
                            <p:childTnLst>
                              <p:par>
                                <p:cTn id="131" presetID="2" presetClass="entr" presetSubtype="9" fill="hold" grpId="0" nodeType="afterEffect">
                                  <p:stCondLst>
                                    <p:cond delay="0"/>
                                  </p:stCondLst>
                                  <p:childTnLst>
                                    <p:set>
                                      <p:cBhvr>
                                        <p:cTn id="132" dur="1" fill="hold">
                                          <p:stCondLst>
                                            <p:cond delay="0"/>
                                          </p:stCondLst>
                                        </p:cTn>
                                        <p:tgtEl>
                                          <p:spTgt spid="14"/>
                                        </p:tgtEl>
                                        <p:attrNameLst>
                                          <p:attrName>style.visibility</p:attrName>
                                        </p:attrNameLst>
                                      </p:cBhvr>
                                      <p:to>
                                        <p:strVal val="visible"/>
                                      </p:to>
                                    </p:set>
                                    <p:anim calcmode="lin" valueType="num">
                                      <p:cBhvr additive="base">
                                        <p:cTn id="133" dur="500" fill="hold"/>
                                        <p:tgtEl>
                                          <p:spTgt spid="14"/>
                                        </p:tgtEl>
                                        <p:attrNameLst>
                                          <p:attrName>ppt_x</p:attrName>
                                        </p:attrNameLst>
                                      </p:cBhvr>
                                      <p:tavLst>
                                        <p:tav tm="0">
                                          <p:val>
                                            <p:strVal val="0-#ppt_w/2"/>
                                          </p:val>
                                        </p:tav>
                                        <p:tav tm="100000">
                                          <p:val>
                                            <p:strVal val="#ppt_x"/>
                                          </p:val>
                                        </p:tav>
                                      </p:tavLst>
                                    </p:anim>
                                    <p:anim calcmode="lin" valueType="num">
                                      <p:cBhvr additive="base">
                                        <p:cTn id="134" dur="500" fill="hold"/>
                                        <p:tgtEl>
                                          <p:spTgt spid="14"/>
                                        </p:tgtEl>
                                        <p:attrNameLst>
                                          <p:attrName>ppt_y</p:attrName>
                                        </p:attrNameLst>
                                      </p:cBhvr>
                                      <p:tavLst>
                                        <p:tav tm="0">
                                          <p:val>
                                            <p:strVal val="0-#ppt_h/2"/>
                                          </p:val>
                                        </p:tav>
                                        <p:tav tm="100000">
                                          <p:val>
                                            <p:strVal val="#ppt_y"/>
                                          </p:val>
                                        </p:tav>
                                      </p:tavLst>
                                    </p:anim>
                                  </p:childTnLst>
                                </p:cTn>
                              </p:par>
                            </p:childTnLst>
                          </p:cTn>
                        </p:par>
                        <p:par>
                          <p:cTn id="135" fill="hold" nodeType="afterGroup">
                            <p:stCondLst>
                              <p:cond delay="7500"/>
                            </p:stCondLst>
                            <p:childTnLst>
                              <p:par>
                                <p:cTn id="136" presetID="22" presetClass="entr" presetSubtype="1" fill="hold" nodeType="afterEffect">
                                  <p:stCondLst>
                                    <p:cond delay="0"/>
                                  </p:stCondLst>
                                  <p:childTnLst>
                                    <p:set>
                                      <p:cBhvr>
                                        <p:cTn id="137" dur="1" fill="hold">
                                          <p:stCondLst>
                                            <p:cond delay="0"/>
                                          </p:stCondLst>
                                        </p:cTn>
                                        <p:tgtEl>
                                          <p:spTgt spid="75"/>
                                        </p:tgtEl>
                                        <p:attrNameLst>
                                          <p:attrName>style.visibility</p:attrName>
                                        </p:attrNameLst>
                                      </p:cBhvr>
                                      <p:to>
                                        <p:strVal val="visible"/>
                                      </p:to>
                                    </p:set>
                                    <p:animEffect transition="in" filter="wipe(up)">
                                      <p:cBhvr>
                                        <p:cTn id="138" dur="500"/>
                                        <p:tgtEl>
                                          <p:spTgt spid="75"/>
                                        </p:tgtEl>
                                      </p:cBhvr>
                                    </p:animEffect>
                                  </p:childTnLst>
                                </p:cTn>
                              </p:par>
                            </p:childTnLst>
                          </p:cTn>
                        </p:par>
                        <p:par>
                          <p:cTn id="139" fill="hold" nodeType="afterGroup">
                            <p:stCondLst>
                              <p:cond delay="8000"/>
                            </p:stCondLst>
                            <p:childTnLst>
                              <p:par>
                                <p:cTn id="140" presetID="22" presetClass="entr" presetSubtype="1" fill="hold" grpId="0" nodeType="after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wipe(up)">
                                      <p:cBhvr>
                                        <p:cTn id="142" dur="500"/>
                                        <p:tgtEl>
                                          <p:spTgt spid="24"/>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wipe(up)">
                                      <p:cBhvr>
                                        <p:cTn id="145" dur="500"/>
                                        <p:tgtEl>
                                          <p:spTgt spid="47"/>
                                        </p:tgtEl>
                                      </p:cBhvr>
                                    </p:animEffect>
                                  </p:childTnLst>
                                </p:cTn>
                              </p:par>
                            </p:childTnLst>
                          </p:cTn>
                        </p:par>
                        <p:par>
                          <p:cTn id="146" fill="hold" nodeType="afterGroup">
                            <p:stCondLst>
                              <p:cond delay="8500"/>
                            </p:stCondLst>
                            <p:childTnLst>
                              <p:par>
                                <p:cTn id="147" presetID="22" presetClass="exit" presetSubtype="1" fill="hold" nodeType="afterEffect">
                                  <p:stCondLst>
                                    <p:cond delay="0"/>
                                  </p:stCondLst>
                                  <p:childTnLst>
                                    <p:animEffect transition="out" filter="wipe(up)">
                                      <p:cBhvr>
                                        <p:cTn id="148" dur="500"/>
                                        <p:tgtEl>
                                          <p:spTgt spid="75"/>
                                        </p:tgtEl>
                                      </p:cBhvr>
                                    </p:animEffect>
                                    <p:set>
                                      <p:cBhvr>
                                        <p:cTn id="149" dur="1" fill="hold">
                                          <p:stCondLst>
                                            <p:cond delay="499"/>
                                          </p:stCondLst>
                                        </p:cTn>
                                        <p:tgtEl>
                                          <p:spTgt spid="75"/>
                                        </p:tgtEl>
                                        <p:attrNameLst>
                                          <p:attrName>style.visibility</p:attrName>
                                        </p:attrNameLst>
                                      </p:cBhvr>
                                      <p:to>
                                        <p:strVal val="hidden"/>
                                      </p:to>
                                    </p:set>
                                  </p:childTnLst>
                                </p:cTn>
                              </p:par>
                            </p:childTnLst>
                          </p:cTn>
                        </p:par>
                        <p:par>
                          <p:cTn id="150" fill="hold" nodeType="afterGroup">
                            <p:stCondLst>
                              <p:cond delay="9000"/>
                            </p:stCondLst>
                            <p:childTnLst>
                              <p:par>
                                <p:cTn id="151" presetID="2" presetClass="entr" presetSubtype="9" fill="hold" grpId="0" nodeType="afterEffect">
                                  <p:stCondLst>
                                    <p:cond delay="0"/>
                                  </p:stCondLst>
                                  <p:childTnLst>
                                    <p:set>
                                      <p:cBhvr>
                                        <p:cTn id="152" dur="1" fill="hold">
                                          <p:stCondLst>
                                            <p:cond delay="0"/>
                                          </p:stCondLst>
                                        </p:cTn>
                                        <p:tgtEl>
                                          <p:spTgt spid="33"/>
                                        </p:tgtEl>
                                        <p:attrNameLst>
                                          <p:attrName>style.visibility</p:attrName>
                                        </p:attrNameLst>
                                      </p:cBhvr>
                                      <p:to>
                                        <p:strVal val="visible"/>
                                      </p:to>
                                    </p:set>
                                    <p:anim calcmode="lin" valueType="num">
                                      <p:cBhvr additive="base">
                                        <p:cTn id="153" dur="500" fill="hold"/>
                                        <p:tgtEl>
                                          <p:spTgt spid="33"/>
                                        </p:tgtEl>
                                        <p:attrNameLst>
                                          <p:attrName>ppt_x</p:attrName>
                                        </p:attrNameLst>
                                      </p:cBhvr>
                                      <p:tavLst>
                                        <p:tav tm="0">
                                          <p:val>
                                            <p:strVal val="0-#ppt_w/2"/>
                                          </p:val>
                                        </p:tav>
                                        <p:tav tm="100000">
                                          <p:val>
                                            <p:strVal val="#ppt_x"/>
                                          </p:val>
                                        </p:tav>
                                      </p:tavLst>
                                    </p:anim>
                                    <p:anim calcmode="lin" valueType="num">
                                      <p:cBhvr additive="base">
                                        <p:cTn id="154"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7"/>
                                        </p:tgtEl>
                                        <p:attrNameLst>
                                          <p:attrName>style.visibility</p:attrName>
                                        </p:attrNameLst>
                                      </p:cBhvr>
                                      <p:to>
                                        <p:strVal val="visible"/>
                                      </p:to>
                                    </p:set>
                                    <p:animEffect transition="in" filter="wipe(down)">
                                      <p:cBhvr>
                                        <p:cTn id="159" dur="250"/>
                                        <p:tgtEl>
                                          <p:spTgt spid="7"/>
                                        </p:tgtEl>
                                      </p:cBhvr>
                                    </p:animEffect>
                                  </p:childTnLst>
                                </p:cTn>
                              </p:par>
                            </p:childTnLst>
                          </p:cTn>
                        </p:par>
                        <p:par>
                          <p:cTn id="160" fill="hold" nodeType="afterGroup">
                            <p:stCondLst>
                              <p:cond delay="250"/>
                            </p:stCondLst>
                            <p:childTnLst>
                              <p:par>
                                <p:cTn id="161" presetID="22" presetClass="entr" presetSubtype="4" fill="hold" grpId="0" nodeType="after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wipe(down)">
                                      <p:cBhvr>
                                        <p:cTn id="163" dur="250"/>
                                        <p:tgtEl>
                                          <p:spTgt spid="49"/>
                                        </p:tgtEl>
                                      </p:cBhvr>
                                    </p:animEffect>
                                  </p:childTnLst>
                                </p:cTn>
                              </p:par>
                            </p:childTnLst>
                          </p:cTn>
                        </p:par>
                        <p:par>
                          <p:cTn id="164" fill="hold" nodeType="afterGroup">
                            <p:stCondLst>
                              <p:cond delay="500"/>
                            </p:stCondLst>
                            <p:childTnLst>
                              <p:par>
                                <p:cTn id="165" presetID="22" presetClass="entr" presetSubtype="4" fill="hold" grpId="0" nodeType="after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wipe(down)">
                                      <p:cBhvr>
                                        <p:cTn id="167" dur="250"/>
                                        <p:tgtEl>
                                          <p:spTgt spid="37"/>
                                        </p:tgtEl>
                                      </p:cBhvr>
                                    </p:animEffect>
                                  </p:childTnLst>
                                </p:cTn>
                              </p:par>
                            </p:childTnLst>
                          </p:cTn>
                        </p:par>
                        <p:par>
                          <p:cTn id="168" fill="hold" nodeType="afterGroup">
                            <p:stCondLst>
                              <p:cond delay="750"/>
                            </p:stCondLst>
                            <p:childTnLst>
                              <p:par>
                                <p:cTn id="169" presetID="22" presetClass="entr" presetSubtype="4"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down)">
                                      <p:cBhvr>
                                        <p:cTn id="171" dur="250"/>
                                        <p:tgtEl>
                                          <p:spTgt spid="36"/>
                                        </p:tgtEl>
                                      </p:cBhvr>
                                    </p:animEffect>
                                  </p:childTnLst>
                                </p:cTn>
                              </p:par>
                            </p:childTnLst>
                          </p:cTn>
                        </p:par>
                        <p:par>
                          <p:cTn id="172" fill="hold" nodeType="afterGroup">
                            <p:stCondLst>
                              <p:cond delay="1000"/>
                            </p:stCondLst>
                            <p:childTnLst>
                              <p:par>
                                <p:cTn id="173" presetID="22" presetClass="entr" presetSubtype="4" fill="hold" grpId="0" nodeType="afterEffect">
                                  <p:stCondLst>
                                    <p:cond delay="0"/>
                                  </p:stCondLst>
                                  <p:childTnLst>
                                    <p:set>
                                      <p:cBhvr>
                                        <p:cTn id="174" dur="1" fill="hold">
                                          <p:stCondLst>
                                            <p:cond delay="0"/>
                                          </p:stCondLst>
                                        </p:cTn>
                                        <p:tgtEl>
                                          <p:spTgt spid="34"/>
                                        </p:tgtEl>
                                        <p:attrNameLst>
                                          <p:attrName>style.visibility</p:attrName>
                                        </p:attrNameLst>
                                      </p:cBhvr>
                                      <p:to>
                                        <p:strVal val="visible"/>
                                      </p:to>
                                    </p:set>
                                    <p:animEffect transition="in" filter="wipe(down)">
                                      <p:cBhvr>
                                        <p:cTn id="175" dur="250"/>
                                        <p:tgtEl>
                                          <p:spTgt spid="34"/>
                                        </p:tgtEl>
                                      </p:cBhvr>
                                    </p:animEffect>
                                  </p:childTnLst>
                                </p:cTn>
                              </p:par>
                            </p:childTnLst>
                          </p:cTn>
                        </p:par>
                        <p:par>
                          <p:cTn id="176" fill="hold" nodeType="afterGroup">
                            <p:stCondLst>
                              <p:cond delay="1250"/>
                            </p:stCondLst>
                            <p:childTnLst>
                              <p:par>
                                <p:cTn id="177" presetID="22" presetClass="entr" presetSubtype="1" fill="hold" nodeType="afterEffect">
                                  <p:stCondLst>
                                    <p:cond delay="1000"/>
                                  </p:stCondLst>
                                  <p:childTnLst>
                                    <p:set>
                                      <p:cBhvr>
                                        <p:cTn id="178" dur="1" fill="hold">
                                          <p:stCondLst>
                                            <p:cond delay="0"/>
                                          </p:stCondLst>
                                        </p:cTn>
                                        <p:tgtEl>
                                          <p:spTgt spid="88"/>
                                        </p:tgtEl>
                                        <p:attrNameLst>
                                          <p:attrName>style.visibility</p:attrName>
                                        </p:attrNameLst>
                                      </p:cBhvr>
                                      <p:to>
                                        <p:strVal val="visible"/>
                                      </p:to>
                                    </p:set>
                                    <p:animEffect transition="in" filter="wipe(up)">
                                      <p:cBhvr>
                                        <p:cTn id="179" dur="500"/>
                                        <p:tgtEl>
                                          <p:spTgt spid="88"/>
                                        </p:tgtEl>
                                      </p:cBhvr>
                                    </p:animEffect>
                                  </p:childTnLst>
                                </p:cTn>
                              </p:par>
                              <p:par>
                                <p:cTn id="180" presetID="22" presetClass="entr" presetSubtype="1" fill="hold" grpId="0" nodeType="withEffect">
                                  <p:stCondLst>
                                    <p:cond delay="1000"/>
                                  </p:stCondLst>
                                  <p:childTnLst>
                                    <p:set>
                                      <p:cBhvr>
                                        <p:cTn id="181" dur="1" fill="hold">
                                          <p:stCondLst>
                                            <p:cond delay="0"/>
                                          </p:stCondLst>
                                        </p:cTn>
                                        <p:tgtEl>
                                          <p:spTgt spid="51"/>
                                        </p:tgtEl>
                                        <p:attrNameLst>
                                          <p:attrName>style.visibility</p:attrName>
                                        </p:attrNameLst>
                                      </p:cBhvr>
                                      <p:to>
                                        <p:strVal val="visible"/>
                                      </p:to>
                                    </p:set>
                                    <p:animEffect transition="in" filter="wipe(up)">
                                      <p:cBhvr>
                                        <p:cTn id="182" dur="500"/>
                                        <p:tgtEl>
                                          <p:spTgt spid="51"/>
                                        </p:tgtEl>
                                      </p:cBhvr>
                                    </p:animEffect>
                                  </p:childTnLst>
                                </p:cTn>
                              </p:par>
                              <p:par>
                                <p:cTn id="183" presetID="22" presetClass="entr" presetSubtype="1" fill="hold" grpId="0" nodeType="withEffect">
                                  <p:stCondLst>
                                    <p:cond delay="1000"/>
                                  </p:stCondLst>
                                  <p:childTnLst>
                                    <p:set>
                                      <p:cBhvr>
                                        <p:cTn id="184" dur="1" fill="hold">
                                          <p:stCondLst>
                                            <p:cond delay="0"/>
                                          </p:stCondLst>
                                        </p:cTn>
                                        <p:tgtEl>
                                          <p:spTgt spid="9"/>
                                        </p:tgtEl>
                                        <p:attrNameLst>
                                          <p:attrName>style.visibility</p:attrName>
                                        </p:attrNameLst>
                                      </p:cBhvr>
                                      <p:to>
                                        <p:strVal val="visible"/>
                                      </p:to>
                                    </p:set>
                                    <p:animEffect transition="in" filter="wipe(up)">
                                      <p:cBhvr>
                                        <p:cTn id="185" dur="500"/>
                                        <p:tgtEl>
                                          <p:spTgt spid="9"/>
                                        </p:tgtEl>
                                      </p:cBhvr>
                                    </p:animEffect>
                                  </p:childTnLst>
                                </p:cTn>
                              </p:par>
                            </p:childTnLst>
                          </p:cTn>
                        </p:par>
                        <p:par>
                          <p:cTn id="186" fill="hold" nodeType="afterGroup">
                            <p:stCondLst>
                              <p:cond delay="2750"/>
                            </p:stCondLst>
                            <p:childTnLst>
                              <p:par>
                                <p:cTn id="187" presetID="22" presetClass="exit" presetSubtype="1" fill="hold" nodeType="afterEffect">
                                  <p:stCondLst>
                                    <p:cond delay="0"/>
                                  </p:stCondLst>
                                  <p:childTnLst>
                                    <p:animEffect transition="out" filter="wipe(up)">
                                      <p:cBhvr>
                                        <p:cTn id="188" dur="500"/>
                                        <p:tgtEl>
                                          <p:spTgt spid="88"/>
                                        </p:tgtEl>
                                      </p:cBhvr>
                                    </p:animEffect>
                                    <p:set>
                                      <p:cBhvr>
                                        <p:cTn id="189" dur="1" fill="hold">
                                          <p:stCondLst>
                                            <p:cond delay="499"/>
                                          </p:stCondLst>
                                        </p:cTn>
                                        <p:tgtEl>
                                          <p:spTgt spid="88"/>
                                        </p:tgtEl>
                                        <p:attrNameLst>
                                          <p:attrName>style.visibility</p:attrName>
                                        </p:attrNameLst>
                                      </p:cBhvr>
                                      <p:to>
                                        <p:strVal val="hidden"/>
                                      </p:to>
                                    </p:set>
                                  </p:childTnLst>
                                </p:cTn>
                              </p:par>
                            </p:childTnLst>
                          </p:cTn>
                        </p:par>
                        <p:par>
                          <p:cTn id="190" fill="hold" nodeType="afterGroup">
                            <p:stCondLst>
                              <p:cond delay="3250"/>
                            </p:stCondLst>
                            <p:childTnLst>
                              <p:par>
                                <p:cTn id="191" presetID="2" presetClass="entr" presetSubtype="9" fill="hold" grpId="0" nodeType="afterEffect">
                                  <p:stCondLst>
                                    <p:cond delay="0"/>
                                  </p:stCondLst>
                                  <p:childTnLst>
                                    <p:set>
                                      <p:cBhvr>
                                        <p:cTn id="192" dur="1" fill="hold">
                                          <p:stCondLst>
                                            <p:cond delay="0"/>
                                          </p:stCondLst>
                                        </p:cTn>
                                        <p:tgtEl>
                                          <p:spTgt spid="15"/>
                                        </p:tgtEl>
                                        <p:attrNameLst>
                                          <p:attrName>style.visibility</p:attrName>
                                        </p:attrNameLst>
                                      </p:cBhvr>
                                      <p:to>
                                        <p:strVal val="visible"/>
                                      </p:to>
                                    </p:set>
                                    <p:anim calcmode="lin" valueType="num">
                                      <p:cBhvr additive="base">
                                        <p:cTn id="193" dur="500" fill="hold"/>
                                        <p:tgtEl>
                                          <p:spTgt spid="15"/>
                                        </p:tgtEl>
                                        <p:attrNameLst>
                                          <p:attrName>ppt_x</p:attrName>
                                        </p:attrNameLst>
                                      </p:cBhvr>
                                      <p:tavLst>
                                        <p:tav tm="0">
                                          <p:val>
                                            <p:strVal val="0-#ppt_w/2"/>
                                          </p:val>
                                        </p:tav>
                                        <p:tav tm="100000">
                                          <p:val>
                                            <p:strVal val="#ppt_x"/>
                                          </p:val>
                                        </p:tav>
                                      </p:tavLst>
                                    </p:anim>
                                    <p:anim calcmode="lin" valueType="num">
                                      <p:cBhvr additive="base">
                                        <p:cTn id="194" dur="500" fill="hold"/>
                                        <p:tgtEl>
                                          <p:spTgt spid="15"/>
                                        </p:tgtEl>
                                        <p:attrNameLst>
                                          <p:attrName>ppt_y</p:attrName>
                                        </p:attrNameLst>
                                      </p:cBhvr>
                                      <p:tavLst>
                                        <p:tav tm="0">
                                          <p:val>
                                            <p:strVal val="0-#ppt_h/2"/>
                                          </p:val>
                                        </p:tav>
                                        <p:tav tm="100000">
                                          <p:val>
                                            <p:strVal val="#ppt_y"/>
                                          </p:val>
                                        </p:tav>
                                      </p:tavLst>
                                    </p:anim>
                                  </p:childTnLst>
                                </p:cTn>
                              </p:par>
                            </p:childTnLst>
                          </p:cTn>
                        </p:par>
                        <p:par>
                          <p:cTn id="195" fill="hold" nodeType="afterGroup">
                            <p:stCondLst>
                              <p:cond delay="3750"/>
                            </p:stCondLst>
                            <p:childTnLst>
                              <p:par>
                                <p:cTn id="196" presetID="22" presetClass="entr" presetSubtype="1" fill="hold" nodeType="afterEffect">
                                  <p:stCondLst>
                                    <p:cond delay="0"/>
                                  </p:stCondLst>
                                  <p:childTnLst>
                                    <p:set>
                                      <p:cBhvr>
                                        <p:cTn id="197" dur="1" fill="hold">
                                          <p:stCondLst>
                                            <p:cond delay="0"/>
                                          </p:stCondLst>
                                        </p:cTn>
                                        <p:tgtEl>
                                          <p:spTgt spid="102"/>
                                        </p:tgtEl>
                                        <p:attrNameLst>
                                          <p:attrName>style.visibility</p:attrName>
                                        </p:attrNameLst>
                                      </p:cBhvr>
                                      <p:to>
                                        <p:strVal val="visible"/>
                                      </p:to>
                                    </p:set>
                                    <p:animEffect transition="in" filter="wipe(up)">
                                      <p:cBhvr>
                                        <p:cTn id="198" dur="500"/>
                                        <p:tgtEl>
                                          <p:spTgt spid="102"/>
                                        </p:tgtEl>
                                      </p:cBhvr>
                                    </p:animEffect>
                                  </p:childTnLst>
                                </p:cTn>
                              </p:par>
                              <p:par>
                                <p:cTn id="199" presetID="22" presetClass="entr" presetSubtype="1" fill="hold" grpId="0" nodeType="withEffect">
                                  <p:stCondLst>
                                    <p:cond delay="0"/>
                                  </p:stCondLst>
                                  <p:childTnLst>
                                    <p:set>
                                      <p:cBhvr>
                                        <p:cTn id="200" dur="1" fill="hold">
                                          <p:stCondLst>
                                            <p:cond delay="0"/>
                                          </p:stCondLst>
                                        </p:cTn>
                                        <p:tgtEl>
                                          <p:spTgt spid="52"/>
                                        </p:tgtEl>
                                        <p:attrNameLst>
                                          <p:attrName>style.visibility</p:attrName>
                                        </p:attrNameLst>
                                      </p:cBhvr>
                                      <p:to>
                                        <p:strVal val="visible"/>
                                      </p:to>
                                    </p:set>
                                    <p:animEffect transition="in" filter="wipe(up)">
                                      <p:cBhvr>
                                        <p:cTn id="201" dur="500"/>
                                        <p:tgtEl>
                                          <p:spTgt spid="52"/>
                                        </p:tgtEl>
                                      </p:cBhvr>
                                    </p:animEffect>
                                  </p:childTnLst>
                                </p:cTn>
                              </p:par>
                              <p:par>
                                <p:cTn id="202" presetID="22" presetClass="entr" presetSubtype="1" fill="hold" grpId="0" nodeType="withEffect">
                                  <p:stCondLst>
                                    <p:cond delay="0"/>
                                  </p:stCondLst>
                                  <p:childTnLst>
                                    <p:set>
                                      <p:cBhvr>
                                        <p:cTn id="203" dur="1" fill="hold">
                                          <p:stCondLst>
                                            <p:cond delay="0"/>
                                          </p:stCondLst>
                                        </p:cTn>
                                        <p:tgtEl>
                                          <p:spTgt spid="11"/>
                                        </p:tgtEl>
                                        <p:attrNameLst>
                                          <p:attrName>style.visibility</p:attrName>
                                        </p:attrNameLst>
                                      </p:cBhvr>
                                      <p:to>
                                        <p:strVal val="visible"/>
                                      </p:to>
                                    </p:set>
                                    <p:animEffect transition="in" filter="wipe(up)">
                                      <p:cBhvr>
                                        <p:cTn id="204" dur="500"/>
                                        <p:tgtEl>
                                          <p:spTgt spid="11"/>
                                        </p:tgtEl>
                                      </p:cBhvr>
                                    </p:animEffect>
                                  </p:childTnLst>
                                </p:cTn>
                              </p:par>
                              <p:par>
                                <p:cTn id="205" presetID="22" presetClass="entr" presetSubtype="1" fill="hold" grpId="0" nodeType="withEffect">
                                  <p:stCondLst>
                                    <p:cond delay="0"/>
                                  </p:stCondLst>
                                  <p:childTnLst>
                                    <p:set>
                                      <p:cBhvr>
                                        <p:cTn id="206" dur="1" fill="hold">
                                          <p:stCondLst>
                                            <p:cond delay="0"/>
                                          </p:stCondLst>
                                        </p:cTn>
                                        <p:tgtEl>
                                          <p:spTgt spid="23"/>
                                        </p:tgtEl>
                                        <p:attrNameLst>
                                          <p:attrName>style.visibility</p:attrName>
                                        </p:attrNameLst>
                                      </p:cBhvr>
                                      <p:to>
                                        <p:strVal val="visible"/>
                                      </p:to>
                                    </p:set>
                                    <p:animEffect transition="in" filter="wipe(up)">
                                      <p:cBhvr>
                                        <p:cTn id="207" dur="500"/>
                                        <p:tgtEl>
                                          <p:spTgt spid="23"/>
                                        </p:tgtEl>
                                      </p:cBhvr>
                                    </p:animEffect>
                                  </p:childTnLst>
                                </p:cTn>
                              </p:par>
                            </p:childTnLst>
                          </p:cTn>
                        </p:par>
                        <p:par>
                          <p:cTn id="208" fill="hold" nodeType="afterGroup">
                            <p:stCondLst>
                              <p:cond delay="4250"/>
                            </p:stCondLst>
                            <p:childTnLst>
                              <p:par>
                                <p:cTn id="209" presetID="22" presetClass="exit" presetSubtype="1" fill="hold" nodeType="afterEffect">
                                  <p:stCondLst>
                                    <p:cond delay="0"/>
                                  </p:stCondLst>
                                  <p:childTnLst>
                                    <p:animEffect transition="out" filter="wipe(up)">
                                      <p:cBhvr>
                                        <p:cTn id="210" dur="500"/>
                                        <p:tgtEl>
                                          <p:spTgt spid="102"/>
                                        </p:tgtEl>
                                      </p:cBhvr>
                                    </p:animEffect>
                                    <p:set>
                                      <p:cBhvr>
                                        <p:cTn id="211" dur="1" fill="hold">
                                          <p:stCondLst>
                                            <p:cond delay="499"/>
                                          </p:stCondLst>
                                        </p:cTn>
                                        <p:tgtEl>
                                          <p:spTgt spid="102"/>
                                        </p:tgtEl>
                                        <p:attrNameLst>
                                          <p:attrName>style.visibility</p:attrName>
                                        </p:attrNameLst>
                                      </p:cBhvr>
                                      <p:to>
                                        <p:strVal val="hidden"/>
                                      </p:to>
                                    </p:set>
                                  </p:childTnLst>
                                </p:cTn>
                              </p:par>
                            </p:childTnLst>
                          </p:cTn>
                        </p:par>
                        <p:par>
                          <p:cTn id="212" fill="hold" nodeType="afterGroup">
                            <p:stCondLst>
                              <p:cond delay="4750"/>
                            </p:stCondLst>
                            <p:childTnLst>
                              <p:par>
                                <p:cTn id="213" presetID="2" presetClass="entr" presetSubtype="9" fill="hold" grpId="0" nodeType="afterEffect">
                                  <p:stCondLst>
                                    <p:cond delay="0"/>
                                  </p:stCondLst>
                                  <p:childTnLst>
                                    <p:set>
                                      <p:cBhvr>
                                        <p:cTn id="214" dur="1" fill="hold">
                                          <p:stCondLst>
                                            <p:cond delay="0"/>
                                          </p:stCondLst>
                                        </p:cTn>
                                        <p:tgtEl>
                                          <p:spTgt spid="29"/>
                                        </p:tgtEl>
                                        <p:attrNameLst>
                                          <p:attrName>style.visibility</p:attrName>
                                        </p:attrNameLst>
                                      </p:cBhvr>
                                      <p:to>
                                        <p:strVal val="visible"/>
                                      </p:to>
                                    </p:set>
                                    <p:anim calcmode="lin" valueType="num">
                                      <p:cBhvr additive="base">
                                        <p:cTn id="215" dur="500" fill="hold"/>
                                        <p:tgtEl>
                                          <p:spTgt spid="29"/>
                                        </p:tgtEl>
                                        <p:attrNameLst>
                                          <p:attrName>ppt_x</p:attrName>
                                        </p:attrNameLst>
                                      </p:cBhvr>
                                      <p:tavLst>
                                        <p:tav tm="0">
                                          <p:val>
                                            <p:strVal val="0-#ppt_w/2"/>
                                          </p:val>
                                        </p:tav>
                                        <p:tav tm="100000">
                                          <p:val>
                                            <p:strVal val="#ppt_x"/>
                                          </p:val>
                                        </p:tav>
                                      </p:tavLst>
                                    </p:anim>
                                    <p:anim calcmode="lin" valueType="num">
                                      <p:cBhvr additive="base">
                                        <p:cTn id="216" dur="500" fill="hold"/>
                                        <p:tgtEl>
                                          <p:spTgt spid="29"/>
                                        </p:tgtEl>
                                        <p:attrNameLst>
                                          <p:attrName>ppt_y</p:attrName>
                                        </p:attrNameLst>
                                      </p:cBhvr>
                                      <p:tavLst>
                                        <p:tav tm="0">
                                          <p:val>
                                            <p:strVal val="0-#ppt_h/2"/>
                                          </p:val>
                                        </p:tav>
                                        <p:tav tm="100000">
                                          <p:val>
                                            <p:strVal val="#ppt_y"/>
                                          </p:val>
                                        </p:tav>
                                      </p:tavLst>
                                    </p:anim>
                                  </p:childTnLst>
                                </p:cTn>
                              </p:par>
                            </p:childTnLst>
                          </p:cTn>
                        </p:par>
                        <p:par>
                          <p:cTn id="217" fill="hold" nodeType="afterGroup">
                            <p:stCondLst>
                              <p:cond delay="5250"/>
                            </p:stCondLst>
                            <p:childTnLst>
                              <p:par>
                                <p:cTn id="218" presetID="22" presetClass="entr" presetSubtype="1" fill="hold" nodeType="afterEffect">
                                  <p:stCondLst>
                                    <p:cond delay="500"/>
                                  </p:stCondLst>
                                  <p:childTnLst>
                                    <p:set>
                                      <p:cBhvr>
                                        <p:cTn id="219" dur="1" fill="hold">
                                          <p:stCondLst>
                                            <p:cond delay="0"/>
                                          </p:stCondLst>
                                        </p:cTn>
                                        <p:tgtEl>
                                          <p:spTgt spid="103"/>
                                        </p:tgtEl>
                                        <p:attrNameLst>
                                          <p:attrName>style.visibility</p:attrName>
                                        </p:attrNameLst>
                                      </p:cBhvr>
                                      <p:to>
                                        <p:strVal val="visible"/>
                                      </p:to>
                                    </p:set>
                                    <p:animEffect transition="in" filter="wipe(up)">
                                      <p:cBhvr>
                                        <p:cTn id="220" dur="500"/>
                                        <p:tgtEl>
                                          <p:spTgt spid="103"/>
                                        </p:tgtEl>
                                      </p:cBhvr>
                                    </p:animEffect>
                                  </p:childTnLst>
                                </p:cTn>
                              </p:par>
                              <p:par>
                                <p:cTn id="221" presetID="22" presetClass="entr" presetSubtype="1" fill="hold" grpId="0" nodeType="withEffect">
                                  <p:stCondLst>
                                    <p:cond delay="500"/>
                                  </p:stCondLst>
                                  <p:childTnLst>
                                    <p:set>
                                      <p:cBhvr>
                                        <p:cTn id="222" dur="1" fill="hold">
                                          <p:stCondLst>
                                            <p:cond delay="0"/>
                                          </p:stCondLst>
                                        </p:cTn>
                                        <p:tgtEl>
                                          <p:spTgt spid="42"/>
                                        </p:tgtEl>
                                        <p:attrNameLst>
                                          <p:attrName>style.visibility</p:attrName>
                                        </p:attrNameLst>
                                      </p:cBhvr>
                                      <p:to>
                                        <p:strVal val="visible"/>
                                      </p:to>
                                    </p:set>
                                    <p:animEffect transition="in" filter="wipe(up)">
                                      <p:cBhvr>
                                        <p:cTn id="223" dur="500"/>
                                        <p:tgtEl>
                                          <p:spTgt spid="42"/>
                                        </p:tgtEl>
                                      </p:cBhvr>
                                    </p:animEffect>
                                  </p:childTnLst>
                                </p:cTn>
                              </p:par>
                            </p:childTnLst>
                          </p:cTn>
                        </p:par>
                        <p:par>
                          <p:cTn id="224" fill="hold" nodeType="afterGroup">
                            <p:stCondLst>
                              <p:cond delay="6250"/>
                            </p:stCondLst>
                            <p:childTnLst>
                              <p:par>
                                <p:cTn id="225" presetID="22" presetClass="exit" presetSubtype="1" fill="hold" nodeType="afterEffect">
                                  <p:stCondLst>
                                    <p:cond delay="0"/>
                                  </p:stCondLst>
                                  <p:childTnLst>
                                    <p:animEffect transition="out" filter="wipe(up)">
                                      <p:cBhvr>
                                        <p:cTn id="226" dur="500"/>
                                        <p:tgtEl>
                                          <p:spTgt spid="103"/>
                                        </p:tgtEl>
                                      </p:cBhvr>
                                    </p:animEffect>
                                    <p:set>
                                      <p:cBhvr>
                                        <p:cTn id="227" dur="1" fill="hold">
                                          <p:stCondLst>
                                            <p:cond delay="499"/>
                                          </p:stCondLst>
                                        </p:cTn>
                                        <p:tgtEl>
                                          <p:spTgt spid="103"/>
                                        </p:tgtEl>
                                        <p:attrNameLst>
                                          <p:attrName>style.visibility</p:attrName>
                                        </p:attrNameLst>
                                      </p:cBhvr>
                                      <p:to>
                                        <p:strVal val="hidden"/>
                                      </p:to>
                                    </p:set>
                                  </p:childTnLst>
                                </p:cTn>
                              </p:par>
                            </p:childTnLst>
                          </p:cTn>
                        </p:par>
                        <p:par>
                          <p:cTn id="228" fill="hold" nodeType="afterGroup">
                            <p:stCondLst>
                              <p:cond delay="6750"/>
                            </p:stCondLst>
                            <p:childTnLst>
                              <p:par>
                                <p:cTn id="229" presetID="2" presetClass="entr" presetSubtype="9" fill="hold" grpId="0" nodeType="afterEffect">
                                  <p:stCondLst>
                                    <p:cond delay="0"/>
                                  </p:stCondLst>
                                  <p:childTnLst>
                                    <p:set>
                                      <p:cBhvr>
                                        <p:cTn id="230" dur="1" fill="hold">
                                          <p:stCondLst>
                                            <p:cond delay="0"/>
                                          </p:stCondLst>
                                        </p:cTn>
                                        <p:tgtEl>
                                          <p:spTgt spid="16"/>
                                        </p:tgtEl>
                                        <p:attrNameLst>
                                          <p:attrName>style.visibility</p:attrName>
                                        </p:attrNameLst>
                                      </p:cBhvr>
                                      <p:to>
                                        <p:strVal val="visible"/>
                                      </p:to>
                                    </p:set>
                                    <p:anim calcmode="lin" valueType="num">
                                      <p:cBhvr additive="base">
                                        <p:cTn id="231" dur="500" fill="hold"/>
                                        <p:tgtEl>
                                          <p:spTgt spid="16"/>
                                        </p:tgtEl>
                                        <p:attrNameLst>
                                          <p:attrName>ppt_x</p:attrName>
                                        </p:attrNameLst>
                                      </p:cBhvr>
                                      <p:tavLst>
                                        <p:tav tm="0">
                                          <p:val>
                                            <p:strVal val="0-#ppt_w/2"/>
                                          </p:val>
                                        </p:tav>
                                        <p:tav tm="100000">
                                          <p:val>
                                            <p:strVal val="#ppt_x"/>
                                          </p:val>
                                        </p:tav>
                                      </p:tavLst>
                                    </p:anim>
                                    <p:anim calcmode="lin" valueType="num">
                                      <p:cBhvr additive="base">
                                        <p:cTn id="232" dur="500" fill="hold"/>
                                        <p:tgtEl>
                                          <p:spTgt spid="16"/>
                                        </p:tgtEl>
                                        <p:attrNameLst>
                                          <p:attrName>ppt_y</p:attrName>
                                        </p:attrNameLst>
                                      </p:cBhvr>
                                      <p:tavLst>
                                        <p:tav tm="0">
                                          <p:val>
                                            <p:strVal val="0-#ppt_h/2"/>
                                          </p:val>
                                        </p:tav>
                                        <p:tav tm="100000">
                                          <p:val>
                                            <p:strVal val="#ppt_y"/>
                                          </p:val>
                                        </p:tav>
                                      </p:tavLst>
                                    </p:anim>
                                  </p:childTnLst>
                                </p:cTn>
                              </p:par>
                            </p:childTnLst>
                          </p:cTn>
                        </p:par>
                        <p:par>
                          <p:cTn id="233" fill="hold" nodeType="afterGroup">
                            <p:stCondLst>
                              <p:cond delay="7250"/>
                            </p:stCondLst>
                            <p:childTnLst>
                              <p:par>
                                <p:cTn id="234" presetID="22" presetClass="entr" presetSubtype="1" fill="hold" nodeType="afterEffect">
                                  <p:stCondLst>
                                    <p:cond delay="0"/>
                                  </p:stCondLst>
                                  <p:childTnLst>
                                    <p:set>
                                      <p:cBhvr>
                                        <p:cTn id="235" dur="1" fill="hold">
                                          <p:stCondLst>
                                            <p:cond delay="0"/>
                                          </p:stCondLst>
                                        </p:cTn>
                                        <p:tgtEl>
                                          <p:spTgt spid="105"/>
                                        </p:tgtEl>
                                        <p:attrNameLst>
                                          <p:attrName>style.visibility</p:attrName>
                                        </p:attrNameLst>
                                      </p:cBhvr>
                                      <p:to>
                                        <p:strVal val="visible"/>
                                      </p:to>
                                    </p:set>
                                    <p:animEffect transition="in" filter="wipe(up)">
                                      <p:cBhvr>
                                        <p:cTn id="236" dur="500"/>
                                        <p:tgtEl>
                                          <p:spTgt spid="105"/>
                                        </p:tgtEl>
                                      </p:cBhvr>
                                    </p:animEffect>
                                  </p:childTnLst>
                                </p:cTn>
                              </p:par>
                              <p:par>
                                <p:cTn id="237" presetID="22" presetClass="entr" presetSubtype="1" fill="hold" grpId="0" nodeType="withEffect">
                                  <p:stCondLst>
                                    <p:cond delay="0"/>
                                  </p:stCondLst>
                                  <p:childTnLst>
                                    <p:set>
                                      <p:cBhvr>
                                        <p:cTn id="238" dur="1" fill="hold">
                                          <p:stCondLst>
                                            <p:cond delay="0"/>
                                          </p:stCondLst>
                                        </p:cTn>
                                        <p:tgtEl>
                                          <p:spTgt spid="48"/>
                                        </p:tgtEl>
                                        <p:attrNameLst>
                                          <p:attrName>style.visibility</p:attrName>
                                        </p:attrNameLst>
                                      </p:cBhvr>
                                      <p:to>
                                        <p:strVal val="visible"/>
                                      </p:to>
                                    </p:set>
                                    <p:animEffect transition="in" filter="wipe(up)">
                                      <p:cBhvr>
                                        <p:cTn id="239" dur="500"/>
                                        <p:tgtEl>
                                          <p:spTgt spid="48"/>
                                        </p:tgtEl>
                                      </p:cBhvr>
                                    </p:animEffect>
                                  </p:childTnLst>
                                </p:cTn>
                              </p:par>
                              <p:par>
                                <p:cTn id="240" presetID="22" presetClass="entr" presetSubtype="1" fill="hold" grpId="0" nodeType="withEffect">
                                  <p:stCondLst>
                                    <p:cond delay="0"/>
                                  </p:stCondLst>
                                  <p:childTnLst>
                                    <p:set>
                                      <p:cBhvr>
                                        <p:cTn id="241" dur="1" fill="hold">
                                          <p:stCondLst>
                                            <p:cond delay="0"/>
                                          </p:stCondLst>
                                        </p:cTn>
                                        <p:tgtEl>
                                          <p:spTgt spid="22"/>
                                        </p:tgtEl>
                                        <p:attrNameLst>
                                          <p:attrName>style.visibility</p:attrName>
                                        </p:attrNameLst>
                                      </p:cBhvr>
                                      <p:to>
                                        <p:strVal val="visible"/>
                                      </p:to>
                                    </p:set>
                                    <p:animEffect transition="in" filter="wipe(up)">
                                      <p:cBhvr>
                                        <p:cTn id="242" dur="500"/>
                                        <p:tgtEl>
                                          <p:spTgt spid="22"/>
                                        </p:tgtEl>
                                      </p:cBhvr>
                                    </p:animEffect>
                                  </p:childTnLst>
                                </p:cTn>
                              </p:par>
                            </p:childTnLst>
                          </p:cTn>
                        </p:par>
                        <p:par>
                          <p:cTn id="243" fill="hold" nodeType="afterGroup">
                            <p:stCondLst>
                              <p:cond delay="7750"/>
                            </p:stCondLst>
                            <p:childTnLst>
                              <p:par>
                                <p:cTn id="244" presetID="22" presetClass="exit" presetSubtype="1" fill="hold" nodeType="afterEffect">
                                  <p:stCondLst>
                                    <p:cond delay="0"/>
                                  </p:stCondLst>
                                  <p:childTnLst>
                                    <p:animEffect transition="out" filter="wipe(up)">
                                      <p:cBhvr>
                                        <p:cTn id="245" dur="500"/>
                                        <p:tgtEl>
                                          <p:spTgt spid="105"/>
                                        </p:tgtEl>
                                      </p:cBhvr>
                                    </p:animEffect>
                                    <p:set>
                                      <p:cBhvr>
                                        <p:cTn id="246" dur="1" fill="hold">
                                          <p:stCondLst>
                                            <p:cond delay="499"/>
                                          </p:stCondLst>
                                        </p:cTn>
                                        <p:tgtEl>
                                          <p:spTgt spid="105"/>
                                        </p:tgtEl>
                                        <p:attrNameLst>
                                          <p:attrName>style.visibility</p:attrName>
                                        </p:attrNameLst>
                                      </p:cBhvr>
                                      <p:to>
                                        <p:strVal val="hidden"/>
                                      </p:to>
                                    </p:set>
                                  </p:childTnLst>
                                </p:cTn>
                              </p:par>
                            </p:childTnLst>
                          </p:cTn>
                        </p:par>
                        <p:par>
                          <p:cTn id="247" fill="hold" nodeType="afterGroup">
                            <p:stCondLst>
                              <p:cond delay="8250"/>
                            </p:stCondLst>
                            <p:childTnLst>
                              <p:par>
                                <p:cTn id="248" presetID="2" presetClass="entr" presetSubtype="9" fill="hold" grpId="0" nodeType="afterEffect">
                                  <p:stCondLst>
                                    <p:cond delay="0"/>
                                  </p:stCondLst>
                                  <p:childTnLst>
                                    <p:set>
                                      <p:cBhvr>
                                        <p:cTn id="249" dur="1" fill="hold">
                                          <p:stCondLst>
                                            <p:cond delay="0"/>
                                          </p:stCondLst>
                                        </p:cTn>
                                        <p:tgtEl>
                                          <p:spTgt spid="28"/>
                                        </p:tgtEl>
                                        <p:attrNameLst>
                                          <p:attrName>style.visibility</p:attrName>
                                        </p:attrNameLst>
                                      </p:cBhvr>
                                      <p:to>
                                        <p:strVal val="visible"/>
                                      </p:to>
                                    </p:set>
                                    <p:anim calcmode="lin" valueType="num">
                                      <p:cBhvr additive="base">
                                        <p:cTn id="250" dur="500" fill="hold"/>
                                        <p:tgtEl>
                                          <p:spTgt spid="28"/>
                                        </p:tgtEl>
                                        <p:attrNameLst>
                                          <p:attrName>ppt_x</p:attrName>
                                        </p:attrNameLst>
                                      </p:cBhvr>
                                      <p:tavLst>
                                        <p:tav tm="0">
                                          <p:val>
                                            <p:strVal val="0-#ppt_w/2"/>
                                          </p:val>
                                        </p:tav>
                                        <p:tav tm="100000">
                                          <p:val>
                                            <p:strVal val="#ppt_x"/>
                                          </p:val>
                                        </p:tav>
                                      </p:tavLst>
                                    </p:anim>
                                    <p:anim calcmode="lin" valueType="num">
                                      <p:cBhvr additive="base">
                                        <p:cTn id="251" dur="500" fill="hold"/>
                                        <p:tgtEl>
                                          <p:spTgt spid="28"/>
                                        </p:tgtEl>
                                        <p:attrNameLst>
                                          <p:attrName>ppt_y</p:attrName>
                                        </p:attrNameLst>
                                      </p:cBhvr>
                                      <p:tavLst>
                                        <p:tav tm="0">
                                          <p:val>
                                            <p:strVal val="0-#ppt_h/2"/>
                                          </p:val>
                                        </p:tav>
                                        <p:tav tm="100000">
                                          <p:val>
                                            <p:strVal val="#ppt_y"/>
                                          </p:val>
                                        </p:tav>
                                      </p:tavLst>
                                    </p:anim>
                                  </p:childTnLst>
                                </p:cTn>
                              </p:par>
                            </p:childTnLst>
                          </p:cTn>
                        </p:par>
                        <p:par>
                          <p:cTn id="252" fill="hold" nodeType="afterGroup">
                            <p:stCondLst>
                              <p:cond delay="8750"/>
                            </p:stCondLst>
                            <p:childTnLst>
                              <p:par>
                                <p:cTn id="253" presetID="22" presetClass="entr" presetSubtype="1" fill="hold" nodeType="afterEffect">
                                  <p:stCondLst>
                                    <p:cond delay="500"/>
                                  </p:stCondLst>
                                  <p:childTnLst>
                                    <p:set>
                                      <p:cBhvr>
                                        <p:cTn id="254" dur="1" fill="hold">
                                          <p:stCondLst>
                                            <p:cond delay="0"/>
                                          </p:stCondLst>
                                        </p:cTn>
                                        <p:tgtEl>
                                          <p:spTgt spid="109"/>
                                        </p:tgtEl>
                                        <p:attrNameLst>
                                          <p:attrName>style.visibility</p:attrName>
                                        </p:attrNameLst>
                                      </p:cBhvr>
                                      <p:to>
                                        <p:strVal val="visible"/>
                                      </p:to>
                                    </p:set>
                                    <p:animEffect transition="in" filter="wipe(up)">
                                      <p:cBhvr>
                                        <p:cTn id="255" dur="500"/>
                                        <p:tgtEl>
                                          <p:spTgt spid="109"/>
                                        </p:tgtEl>
                                      </p:cBhvr>
                                    </p:animEffect>
                                  </p:childTnLst>
                                </p:cTn>
                              </p:par>
                            </p:childTnLst>
                          </p:cTn>
                        </p:par>
                        <p:par>
                          <p:cTn id="256" fill="hold" nodeType="afterGroup">
                            <p:stCondLst>
                              <p:cond delay="9750"/>
                            </p:stCondLst>
                            <p:childTnLst>
                              <p:par>
                                <p:cTn id="257" presetID="22" presetClass="entr" presetSubtype="1" fill="hold" nodeType="afterEffect">
                                  <p:stCondLst>
                                    <p:cond delay="0"/>
                                  </p:stCondLst>
                                  <p:childTnLst>
                                    <p:set>
                                      <p:cBhvr>
                                        <p:cTn id="258" dur="1" fill="hold">
                                          <p:stCondLst>
                                            <p:cond delay="0"/>
                                          </p:stCondLst>
                                        </p:cTn>
                                        <p:tgtEl>
                                          <p:spTgt spid="112"/>
                                        </p:tgtEl>
                                        <p:attrNameLst>
                                          <p:attrName>style.visibility</p:attrName>
                                        </p:attrNameLst>
                                      </p:cBhvr>
                                      <p:to>
                                        <p:strVal val="visible"/>
                                      </p:to>
                                    </p:set>
                                    <p:animEffect transition="in" filter="wipe(up)">
                                      <p:cBhvr>
                                        <p:cTn id="259" dur="500"/>
                                        <p:tgtEl>
                                          <p:spTgt spid="112"/>
                                        </p:tgtEl>
                                      </p:cBhvr>
                                    </p:animEffect>
                                  </p:childTnLst>
                                </p:cTn>
                              </p:par>
                              <p:par>
                                <p:cTn id="260" presetID="22" presetClass="exit" presetSubtype="1" fill="hold" nodeType="withEffect">
                                  <p:stCondLst>
                                    <p:cond delay="0"/>
                                  </p:stCondLst>
                                  <p:childTnLst>
                                    <p:animEffect transition="out" filter="wipe(up)">
                                      <p:cBhvr>
                                        <p:cTn id="261" dur="500"/>
                                        <p:tgtEl>
                                          <p:spTgt spid="112"/>
                                        </p:tgtEl>
                                      </p:cBhvr>
                                    </p:animEffect>
                                    <p:set>
                                      <p:cBhvr>
                                        <p:cTn id="262" dur="1" fill="hold">
                                          <p:stCondLst>
                                            <p:cond delay="499"/>
                                          </p:stCondLst>
                                        </p:cTn>
                                        <p:tgtEl>
                                          <p:spTgt spid="112"/>
                                        </p:tgtEl>
                                        <p:attrNameLst>
                                          <p:attrName>style.visibility</p:attrName>
                                        </p:attrNameLst>
                                      </p:cBhvr>
                                      <p:to>
                                        <p:strVal val="hidden"/>
                                      </p:to>
                                    </p:set>
                                  </p:childTnLst>
                                </p:cTn>
                              </p:par>
                            </p:childTnLst>
                          </p:cTn>
                        </p:par>
                        <p:par>
                          <p:cTn id="263" fill="hold" nodeType="afterGroup">
                            <p:stCondLst>
                              <p:cond delay="10250"/>
                            </p:stCondLst>
                            <p:childTnLst>
                              <p:par>
                                <p:cTn id="264" presetID="22" presetClass="exit" presetSubtype="1" fill="hold" nodeType="afterEffect">
                                  <p:stCondLst>
                                    <p:cond delay="0"/>
                                  </p:stCondLst>
                                  <p:childTnLst>
                                    <p:animEffect transition="out" filter="wipe(up)">
                                      <p:cBhvr>
                                        <p:cTn id="265" dur="500"/>
                                        <p:tgtEl>
                                          <p:spTgt spid="109"/>
                                        </p:tgtEl>
                                      </p:cBhvr>
                                    </p:animEffect>
                                    <p:set>
                                      <p:cBhvr>
                                        <p:cTn id="266" dur="1" fill="hold">
                                          <p:stCondLst>
                                            <p:cond delay="499"/>
                                          </p:stCondLst>
                                        </p:cTn>
                                        <p:tgtEl>
                                          <p:spTgt spid="109"/>
                                        </p:tgtEl>
                                        <p:attrNameLst>
                                          <p:attrName>style.visibility</p:attrName>
                                        </p:attrNameLst>
                                      </p:cBhvr>
                                      <p:to>
                                        <p:strVal val="hidden"/>
                                      </p:to>
                                    </p:set>
                                  </p:childTnLst>
                                </p:cTn>
                              </p:par>
                            </p:childTnLst>
                          </p:cTn>
                        </p:par>
                        <p:par>
                          <p:cTn id="267" fill="hold" nodeType="afterGroup">
                            <p:stCondLst>
                              <p:cond delay="10750"/>
                            </p:stCondLst>
                            <p:childTnLst>
                              <p:par>
                                <p:cTn id="268" presetID="22" presetClass="entr" presetSubtype="1" fill="hold" nodeType="afterEffect">
                                  <p:stCondLst>
                                    <p:cond delay="0"/>
                                  </p:stCondLst>
                                  <p:childTnLst>
                                    <p:set>
                                      <p:cBhvr>
                                        <p:cTn id="269" dur="1" fill="hold">
                                          <p:stCondLst>
                                            <p:cond delay="0"/>
                                          </p:stCondLst>
                                        </p:cTn>
                                        <p:tgtEl>
                                          <p:spTgt spid="127"/>
                                        </p:tgtEl>
                                        <p:attrNameLst>
                                          <p:attrName>style.visibility</p:attrName>
                                        </p:attrNameLst>
                                      </p:cBhvr>
                                      <p:to>
                                        <p:strVal val="visible"/>
                                      </p:to>
                                    </p:set>
                                    <p:animEffect transition="in" filter="wipe(up)">
                                      <p:cBhvr>
                                        <p:cTn id="270" dur="500"/>
                                        <p:tgtEl>
                                          <p:spTgt spid="127"/>
                                        </p:tgtEl>
                                      </p:cBhvr>
                                    </p:animEffect>
                                  </p:childTnLst>
                                </p:cTn>
                              </p:par>
                              <p:par>
                                <p:cTn id="271" presetID="22" presetClass="entr" presetSubtype="1" fill="hold" grpId="0" nodeType="withEffect">
                                  <p:stCondLst>
                                    <p:cond delay="0"/>
                                  </p:stCondLst>
                                  <p:childTnLst>
                                    <p:set>
                                      <p:cBhvr>
                                        <p:cTn id="272" dur="1" fill="hold">
                                          <p:stCondLst>
                                            <p:cond delay="0"/>
                                          </p:stCondLst>
                                        </p:cTn>
                                        <p:tgtEl>
                                          <p:spTgt spid="41"/>
                                        </p:tgtEl>
                                        <p:attrNameLst>
                                          <p:attrName>style.visibility</p:attrName>
                                        </p:attrNameLst>
                                      </p:cBhvr>
                                      <p:to>
                                        <p:strVal val="visible"/>
                                      </p:to>
                                    </p:set>
                                    <p:animEffect transition="in" filter="wipe(up)">
                                      <p:cBhvr>
                                        <p:cTn id="273" dur="500"/>
                                        <p:tgtEl>
                                          <p:spTgt spid="41"/>
                                        </p:tgtEl>
                                      </p:cBhvr>
                                    </p:animEffect>
                                  </p:childTnLst>
                                </p:cTn>
                              </p:par>
                            </p:childTnLst>
                          </p:cTn>
                        </p:par>
                        <p:par>
                          <p:cTn id="274" fill="hold" nodeType="afterGroup">
                            <p:stCondLst>
                              <p:cond delay="11250"/>
                            </p:stCondLst>
                            <p:childTnLst>
                              <p:par>
                                <p:cTn id="275" presetID="22" presetClass="exit" presetSubtype="1" fill="hold" nodeType="afterEffect">
                                  <p:stCondLst>
                                    <p:cond delay="0"/>
                                  </p:stCondLst>
                                  <p:childTnLst>
                                    <p:animEffect transition="out" filter="wipe(up)">
                                      <p:cBhvr>
                                        <p:cTn id="276" dur="500"/>
                                        <p:tgtEl>
                                          <p:spTgt spid="127"/>
                                        </p:tgtEl>
                                      </p:cBhvr>
                                    </p:animEffect>
                                    <p:set>
                                      <p:cBhvr>
                                        <p:cTn id="277" dur="1" fill="hold">
                                          <p:stCondLst>
                                            <p:cond delay="499"/>
                                          </p:stCondLst>
                                        </p:cTn>
                                        <p:tgtEl>
                                          <p:spTgt spid="127"/>
                                        </p:tgtEl>
                                        <p:attrNameLst>
                                          <p:attrName>style.visibility</p:attrName>
                                        </p:attrNameLst>
                                      </p:cBhvr>
                                      <p:to>
                                        <p:strVal val="hidden"/>
                                      </p:to>
                                    </p:set>
                                  </p:childTnLst>
                                </p:cTn>
                              </p:par>
                            </p:childTnLst>
                          </p:cTn>
                        </p:par>
                        <p:par>
                          <p:cTn id="278" fill="hold" nodeType="afterGroup">
                            <p:stCondLst>
                              <p:cond delay="11750"/>
                            </p:stCondLst>
                            <p:childTnLst>
                              <p:par>
                                <p:cTn id="279" presetID="2" presetClass="entr" presetSubtype="9" fill="hold" grpId="0" nodeType="afterEffect">
                                  <p:stCondLst>
                                    <p:cond delay="0"/>
                                  </p:stCondLst>
                                  <p:childTnLst>
                                    <p:set>
                                      <p:cBhvr>
                                        <p:cTn id="280" dur="1" fill="hold">
                                          <p:stCondLst>
                                            <p:cond delay="0"/>
                                          </p:stCondLst>
                                        </p:cTn>
                                        <p:tgtEl>
                                          <p:spTgt spid="17"/>
                                        </p:tgtEl>
                                        <p:attrNameLst>
                                          <p:attrName>style.visibility</p:attrName>
                                        </p:attrNameLst>
                                      </p:cBhvr>
                                      <p:to>
                                        <p:strVal val="visible"/>
                                      </p:to>
                                    </p:set>
                                    <p:anim calcmode="lin" valueType="num">
                                      <p:cBhvr additive="base">
                                        <p:cTn id="281" dur="500" fill="hold"/>
                                        <p:tgtEl>
                                          <p:spTgt spid="17"/>
                                        </p:tgtEl>
                                        <p:attrNameLst>
                                          <p:attrName>ppt_x</p:attrName>
                                        </p:attrNameLst>
                                      </p:cBhvr>
                                      <p:tavLst>
                                        <p:tav tm="0">
                                          <p:val>
                                            <p:strVal val="0-#ppt_w/2"/>
                                          </p:val>
                                        </p:tav>
                                        <p:tav tm="100000">
                                          <p:val>
                                            <p:strVal val="#ppt_x"/>
                                          </p:val>
                                        </p:tav>
                                      </p:tavLst>
                                    </p:anim>
                                    <p:anim calcmode="lin" valueType="num">
                                      <p:cBhvr additive="base">
                                        <p:cTn id="282" dur="500" fill="hold"/>
                                        <p:tgtEl>
                                          <p:spTgt spid="17"/>
                                        </p:tgtEl>
                                        <p:attrNameLst>
                                          <p:attrName>ppt_y</p:attrName>
                                        </p:attrNameLst>
                                      </p:cBhvr>
                                      <p:tavLst>
                                        <p:tav tm="0">
                                          <p:val>
                                            <p:strVal val="0-#ppt_h/2"/>
                                          </p:val>
                                        </p:tav>
                                        <p:tav tm="100000">
                                          <p:val>
                                            <p:strVal val="#ppt_y"/>
                                          </p:val>
                                        </p:tav>
                                      </p:tavLst>
                                    </p:anim>
                                  </p:childTnLst>
                                </p:cTn>
                              </p:par>
                            </p:childTnLst>
                          </p:cTn>
                        </p:par>
                        <p:par>
                          <p:cTn id="283" fill="hold" nodeType="afterGroup">
                            <p:stCondLst>
                              <p:cond delay="12250"/>
                            </p:stCondLst>
                            <p:childTnLst>
                              <p:par>
                                <p:cTn id="284" presetID="22" presetClass="entr" presetSubtype="1" fill="hold" nodeType="afterEffect">
                                  <p:stCondLst>
                                    <p:cond delay="0"/>
                                  </p:stCondLst>
                                  <p:childTnLst>
                                    <p:set>
                                      <p:cBhvr>
                                        <p:cTn id="285" dur="1" fill="hold">
                                          <p:stCondLst>
                                            <p:cond delay="0"/>
                                          </p:stCondLst>
                                        </p:cTn>
                                        <p:tgtEl>
                                          <p:spTgt spid="129"/>
                                        </p:tgtEl>
                                        <p:attrNameLst>
                                          <p:attrName>style.visibility</p:attrName>
                                        </p:attrNameLst>
                                      </p:cBhvr>
                                      <p:to>
                                        <p:strVal val="visible"/>
                                      </p:to>
                                    </p:set>
                                    <p:animEffect transition="in" filter="wipe(up)">
                                      <p:cBhvr>
                                        <p:cTn id="286" dur="500"/>
                                        <p:tgtEl>
                                          <p:spTgt spid="129"/>
                                        </p:tgtEl>
                                      </p:cBhvr>
                                    </p:animEffect>
                                  </p:childTnLst>
                                </p:cTn>
                              </p:par>
                              <p:par>
                                <p:cTn id="287" presetID="22" presetClass="entr" presetSubtype="1" fill="hold" grpId="0" nodeType="withEffect">
                                  <p:stCondLst>
                                    <p:cond delay="0"/>
                                  </p:stCondLst>
                                  <p:childTnLst>
                                    <p:set>
                                      <p:cBhvr>
                                        <p:cTn id="288" dur="1" fill="hold">
                                          <p:stCondLst>
                                            <p:cond delay="0"/>
                                          </p:stCondLst>
                                        </p:cTn>
                                        <p:tgtEl>
                                          <p:spTgt spid="45"/>
                                        </p:tgtEl>
                                        <p:attrNameLst>
                                          <p:attrName>style.visibility</p:attrName>
                                        </p:attrNameLst>
                                      </p:cBhvr>
                                      <p:to>
                                        <p:strVal val="visible"/>
                                      </p:to>
                                    </p:set>
                                    <p:animEffect transition="in" filter="wipe(up)">
                                      <p:cBhvr>
                                        <p:cTn id="289" dur="500"/>
                                        <p:tgtEl>
                                          <p:spTgt spid="45"/>
                                        </p:tgtEl>
                                      </p:cBhvr>
                                    </p:animEffect>
                                  </p:childTnLst>
                                </p:cTn>
                              </p:par>
                              <p:par>
                                <p:cTn id="290" presetID="22" presetClass="entr" presetSubtype="1" fill="hold" grpId="0" nodeType="withEffect">
                                  <p:stCondLst>
                                    <p:cond delay="0"/>
                                  </p:stCondLst>
                                  <p:childTnLst>
                                    <p:set>
                                      <p:cBhvr>
                                        <p:cTn id="291" dur="1" fill="hold">
                                          <p:stCondLst>
                                            <p:cond delay="0"/>
                                          </p:stCondLst>
                                        </p:cTn>
                                        <p:tgtEl>
                                          <p:spTgt spid="20"/>
                                        </p:tgtEl>
                                        <p:attrNameLst>
                                          <p:attrName>style.visibility</p:attrName>
                                        </p:attrNameLst>
                                      </p:cBhvr>
                                      <p:to>
                                        <p:strVal val="visible"/>
                                      </p:to>
                                    </p:set>
                                    <p:animEffect transition="in" filter="wipe(up)">
                                      <p:cBhvr>
                                        <p:cTn id="292" dur="500"/>
                                        <p:tgtEl>
                                          <p:spTgt spid="20"/>
                                        </p:tgtEl>
                                      </p:cBhvr>
                                    </p:animEffect>
                                  </p:childTnLst>
                                </p:cTn>
                              </p:par>
                            </p:childTnLst>
                          </p:cTn>
                        </p:par>
                        <p:par>
                          <p:cTn id="293" fill="hold" nodeType="afterGroup">
                            <p:stCondLst>
                              <p:cond delay="12750"/>
                            </p:stCondLst>
                            <p:childTnLst>
                              <p:par>
                                <p:cTn id="294" presetID="22" presetClass="exit" presetSubtype="1" fill="hold" nodeType="afterEffect">
                                  <p:stCondLst>
                                    <p:cond delay="0"/>
                                  </p:stCondLst>
                                  <p:childTnLst>
                                    <p:animEffect transition="out" filter="wipe(up)">
                                      <p:cBhvr>
                                        <p:cTn id="295" dur="500"/>
                                        <p:tgtEl>
                                          <p:spTgt spid="129"/>
                                        </p:tgtEl>
                                      </p:cBhvr>
                                    </p:animEffect>
                                    <p:set>
                                      <p:cBhvr>
                                        <p:cTn id="296" dur="1" fill="hold">
                                          <p:stCondLst>
                                            <p:cond delay="499"/>
                                          </p:stCondLst>
                                        </p:cTn>
                                        <p:tgtEl>
                                          <p:spTgt spid="129"/>
                                        </p:tgtEl>
                                        <p:attrNameLst>
                                          <p:attrName>style.visibility</p:attrName>
                                        </p:attrNameLst>
                                      </p:cBhvr>
                                      <p:to>
                                        <p:strVal val="hidden"/>
                                      </p:to>
                                    </p:set>
                                  </p:childTnLst>
                                </p:cTn>
                              </p:par>
                            </p:childTnLst>
                          </p:cTn>
                        </p:par>
                        <p:par>
                          <p:cTn id="297" fill="hold" nodeType="afterGroup">
                            <p:stCondLst>
                              <p:cond delay="13250"/>
                            </p:stCondLst>
                            <p:childTnLst>
                              <p:par>
                                <p:cTn id="298" presetID="2" presetClass="entr" presetSubtype="9" fill="hold" grpId="0" nodeType="afterEffect">
                                  <p:stCondLst>
                                    <p:cond delay="0"/>
                                  </p:stCondLst>
                                  <p:childTnLst>
                                    <p:set>
                                      <p:cBhvr>
                                        <p:cTn id="299" dur="1" fill="hold">
                                          <p:stCondLst>
                                            <p:cond delay="0"/>
                                          </p:stCondLst>
                                        </p:cTn>
                                        <p:tgtEl>
                                          <p:spTgt spid="25"/>
                                        </p:tgtEl>
                                        <p:attrNameLst>
                                          <p:attrName>style.visibility</p:attrName>
                                        </p:attrNameLst>
                                      </p:cBhvr>
                                      <p:to>
                                        <p:strVal val="visible"/>
                                      </p:to>
                                    </p:set>
                                    <p:anim calcmode="lin" valueType="num">
                                      <p:cBhvr additive="base">
                                        <p:cTn id="300" dur="500" fill="hold"/>
                                        <p:tgtEl>
                                          <p:spTgt spid="25"/>
                                        </p:tgtEl>
                                        <p:attrNameLst>
                                          <p:attrName>ppt_x</p:attrName>
                                        </p:attrNameLst>
                                      </p:cBhvr>
                                      <p:tavLst>
                                        <p:tav tm="0">
                                          <p:val>
                                            <p:strVal val="0-#ppt_w/2"/>
                                          </p:val>
                                        </p:tav>
                                        <p:tav tm="100000">
                                          <p:val>
                                            <p:strVal val="#ppt_x"/>
                                          </p:val>
                                        </p:tav>
                                      </p:tavLst>
                                    </p:anim>
                                    <p:anim calcmode="lin" valueType="num">
                                      <p:cBhvr additive="base">
                                        <p:cTn id="301"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18"/>
                                        </p:tgtEl>
                                        <p:attrNameLst>
                                          <p:attrName>style.visibility</p:attrName>
                                        </p:attrNameLst>
                                      </p:cBhvr>
                                      <p:to>
                                        <p:strVal val="visible"/>
                                      </p:to>
                                    </p:set>
                                    <p:animEffect transition="in" filter="fade">
                                      <p:cBhvr>
                                        <p:cTn id="306" dur="500"/>
                                        <p:tgtEl>
                                          <p:spTgt spid="18"/>
                                        </p:tgtEl>
                                      </p:cBhvr>
                                    </p:animEffect>
                                  </p:childTnLst>
                                </p:cTn>
                              </p:par>
                              <p:par>
                                <p:cTn id="307" presetID="10" presetClass="entr" presetSubtype="0" fill="hold" nodeType="withEffect">
                                  <p:stCondLst>
                                    <p:cond delay="0"/>
                                  </p:stCondLst>
                                  <p:childTnLst>
                                    <p:set>
                                      <p:cBhvr>
                                        <p:cTn id="308" dur="1" fill="hold">
                                          <p:stCondLst>
                                            <p:cond delay="0"/>
                                          </p:stCondLst>
                                        </p:cTn>
                                        <p:tgtEl>
                                          <p:spTgt spid="4"/>
                                        </p:tgtEl>
                                        <p:attrNameLst>
                                          <p:attrName>style.visibility</p:attrName>
                                        </p:attrNameLst>
                                      </p:cBhvr>
                                      <p:to>
                                        <p:strVal val="visible"/>
                                      </p:to>
                                    </p:set>
                                    <p:animEffect transition="in" filter="fade">
                                      <p:cBhvr>
                                        <p:cTn id="30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1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AutoShape 2"/>
          <p:cNvSpPr>
            <a:spLocks noChangeArrowheads="1"/>
          </p:cNvSpPr>
          <p:nvPr/>
        </p:nvSpPr>
        <p:spPr bwMode="auto">
          <a:xfrm>
            <a:off x="838200" y="1690690"/>
            <a:ext cx="8305800" cy="99060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34819" name="Rectangle 3"/>
          <p:cNvSpPr>
            <a:spLocks noGrp="1"/>
          </p:cNvSpPr>
          <p:nvPr>
            <p:ph type="title"/>
          </p:nvPr>
        </p:nvSpPr>
        <p:spPr/>
        <p:txBody>
          <a:bodyPr/>
          <a:lstStyle/>
          <a:p>
            <a:r>
              <a:rPr lang="en-AU" altLang="en-US" dirty="0" smtClean="0"/>
              <a:t>DNP3 Link Layer Usage</a:t>
            </a:r>
            <a:endParaRPr lang="en-AU" altLang="en-US" dirty="0"/>
          </a:p>
        </p:txBody>
      </p:sp>
      <p:sp>
        <p:nvSpPr>
          <p:cNvPr id="34820" name="Rectangle 4"/>
          <p:cNvSpPr>
            <a:spLocks noGrp="1"/>
          </p:cNvSpPr>
          <p:nvPr>
            <p:ph idx="1"/>
          </p:nvPr>
        </p:nvSpPr>
        <p:spPr/>
        <p:txBody>
          <a:bodyPr/>
          <a:lstStyle/>
          <a:p>
            <a:r>
              <a:rPr lang="en-AU" altLang="en-US" dirty="0" smtClean="0"/>
              <a:t>For almost all applications:</a:t>
            </a:r>
          </a:p>
          <a:p>
            <a:pPr lvl="1"/>
            <a:r>
              <a:rPr lang="en-AU" altLang="en-US" dirty="0" smtClean="0"/>
              <a:t>Only Unconfirmed User Data Service is used</a:t>
            </a:r>
          </a:p>
          <a:p>
            <a:pPr lvl="2"/>
            <a:r>
              <a:rPr lang="en-AU" altLang="en-US" dirty="0" smtClean="0"/>
              <a:t>No need for any secondary messages</a:t>
            </a:r>
          </a:p>
          <a:p>
            <a:pPr lvl="2"/>
            <a:r>
              <a:rPr lang="en-AU" altLang="en-US" dirty="0" smtClean="0"/>
              <a:t>No need to perform Reset Link States command</a:t>
            </a:r>
          </a:p>
          <a:p>
            <a:pPr lvl="2"/>
            <a:r>
              <a:rPr lang="en-AU" altLang="en-US" dirty="0" smtClean="0"/>
              <a:t>Traffic is minimized</a:t>
            </a:r>
          </a:p>
          <a:p>
            <a:r>
              <a:rPr lang="en-AU" altLang="en-US" dirty="0" smtClean="0"/>
              <a:t>Only use data link confirmation if required for flow control</a:t>
            </a:r>
          </a:p>
          <a:p>
            <a:pPr lvl="1"/>
            <a:r>
              <a:rPr lang="en-AU" altLang="en-US" dirty="0" smtClean="0"/>
              <a:t>Usually only needed for devices that are unable to buffer a complete Application Fragment</a:t>
            </a:r>
            <a:endParaRPr lang="en-AU" altLang="en-US" dirty="0"/>
          </a:p>
        </p:txBody>
      </p:sp>
      <p:sp>
        <p:nvSpPr>
          <p:cNvPr id="5" name="Slide Number Placeholder 4">
            <a:extLst>
              <a:ext uri="{FF2B5EF4-FFF2-40B4-BE49-F238E27FC236}">
                <a16:creationId xmlns="" xmlns:a16="http://schemas.microsoft.com/office/drawing/2014/main" id="{0886DF02-52BF-42BA-B32F-C89EF084C524}"/>
              </a:ext>
            </a:extLst>
          </p:cNvPr>
          <p:cNvSpPr>
            <a:spLocks noGrp="1"/>
          </p:cNvSpPr>
          <p:nvPr>
            <p:ph type="sldNum" sz="quarter" idx="12"/>
          </p:nvPr>
        </p:nvSpPr>
        <p:spPr/>
        <p:txBody>
          <a:bodyPr/>
          <a:lstStyle>
            <a:lvl1pPr algn="l">
              <a:defRPr sz="1200">
                <a:solidFill>
                  <a:schemeClr val="tx1">
                    <a:tint val="75000"/>
                  </a:schemeClr>
                </a:solidFill>
              </a:defRPr>
            </a:lvl1pPr>
          </a:lstStyle>
          <a:p>
            <a:fld id="{3BDD39A3-CB09-4656-919B-B0D0B5D41CEA}" type="slidenum">
              <a:rPr lang="en-US" smtClean="0"/>
              <a:pPr/>
              <a:t>54</a:t>
            </a:fld>
            <a:endParaRPr lang="en-US" dirty="0"/>
          </a:p>
        </p:txBody>
      </p:sp>
      <p:sp>
        <p:nvSpPr>
          <p:cNvPr id="12" name="Slide Number Placeholder 4">
            <a:extLst>
              <a:ext uri="{FF2B5EF4-FFF2-40B4-BE49-F238E27FC236}">
                <a16:creationId xmlns="" xmlns:a16="http://schemas.microsoft.com/office/drawing/2014/main" id="{09A02DDC-C2C6-4D6D-9EB2-A74D615F44A4}"/>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kern="0"/>
            </a:defPPr>
            <a:lvl1pPr algn="l">
              <a:defRPr sz="1200">
                <a:solidFill>
                  <a:schemeClr val="tx1">
                    <a:tint val="75000"/>
                  </a:schemeClr>
                </a:solidFill>
              </a:defRPr>
            </a:lvl1pPr>
          </a:lstStyle>
          <a:p>
            <a:fld id="{3BDD39A3-CB09-4656-919B-B0D0B5D41CEA}" type="slidenum">
              <a:rPr lang="en-US" smtClean="0"/>
              <a:pPr/>
              <a:t>54</a:t>
            </a:fld>
            <a:endParaRPr lang="en-US" dirty="0"/>
          </a:p>
        </p:txBody>
      </p:sp>
    </p:spTree>
    <p:extLst>
      <p:ext uri="{BB962C8B-B14F-4D97-AF65-F5344CB8AC3E}">
        <p14:creationId xmlns:p14="http://schemas.microsoft.com/office/powerpoint/2010/main" val="2000086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8530"/>
                                        </p:tgtEl>
                                        <p:attrNameLst>
                                          <p:attrName>style.visibility</p:attrName>
                                        </p:attrNameLst>
                                      </p:cBhvr>
                                      <p:to>
                                        <p:strVal val="visible"/>
                                      </p:to>
                                    </p:set>
                                    <p:anim calcmode="lin" valueType="num">
                                      <p:cBhvr>
                                        <p:cTn id="7" dur="500" fill="hold"/>
                                        <p:tgtEl>
                                          <p:spTgt spid="278530"/>
                                        </p:tgtEl>
                                        <p:attrNameLst>
                                          <p:attrName>ppt_w</p:attrName>
                                        </p:attrNameLst>
                                      </p:cBhvr>
                                      <p:tavLst>
                                        <p:tav tm="0">
                                          <p:val>
                                            <p:fltVal val="0"/>
                                          </p:val>
                                        </p:tav>
                                        <p:tav tm="100000">
                                          <p:val>
                                            <p:strVal val="#ppt_w"/>
                                          </p:val>
                                        </p:tav>
                                      </p:tavLst>
                                    </p:anim>
                                    <p:anim calcmode="lin" valueType="num">
                                      <p:cBhvr>
                                        <p:cTn id="8" dur="500" fill="hold"/>
                                        <p:tgtEl>
                                          <p:spTgt spid="278530"/>
                                        </p:tgtEl>
                                        <p:attrNameLst>
                                          <p:attrName>ppt_h</p:attrName>
                                        </p:attrNameLst>
                                      </p:cBhvr>
                                      <p:tavLst>
                                        <p:tav tm="0">
                                          <p:val>
                                            <p:fltVal val="0"/>
                                          </p:val>
                                        </p:tav>
                                        <p:tav tm="100000">
                                          <p:val>
                                            <p:strVal val="#ppt_h"/>
                                          </p:val>
                                        </p:tav>
                                      </p:tavLst>
                                    </p:anim>
                                    <p:animEffect transition="in" filter="fade">
                                      <p:cBhvr>
                                        <p:cTn id="9" dur="500"/>
                                        <p:tgtEl>
                                          <p:spTgt spid="278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A566FD-63BE-41AB-A7E3-C66A3F5B468B}"/>
              </a:ext>
            </a:extLst>
          </p:cNvPr>
          <p:cNvSpPr>
            <a:spLocks noGrp="1"/>
          </p:cNvSpPr>
          <p:nvPr>
            <p:ph type="title"/>
          </p:nvPr>
        </p:nvSpPr>
        <p:spPr/>
        <p:txBody>
          <a:bodyPr/>
          <a:lstStyle/>
          <a:p>
            <a:r>
              <a:rPr lang="en-US" dirty="0" smtClean="0"/>
              <a:t>DNP3 Application Confirmation</a:t>
            </a:r>
            <a:endParaRPr lang="en-US" dirty="0"/>
          </a:p>
        </p:txBody>
      </p:sp>
      <p:sp>
        <p:nvSpPr>
          <p:cNvPr id="3" name="Content Placeholder 2">
            <a:extLst>
              <a:ext uri="{FF2B5EF4-FFF2-40B4-BE49-F238E27FC236}">
                <a16:creationId xmlns="" xmlns:a16="http://schemas.microsoft.com/office/drawing/2014/main" id="{88396148-0D76-45C9-A180-4D2042009BE0}"/>
              </a:ext>
            </a:extLst>
          </p:cNvPr>
          <p:cNvSpPr>
            <a:spLocks noGrp="1"/>
          </p:cNvSpPr>
          <p:nvPr>
            <p:ph idx="1"/>
          </p:nvPr>
        </p:nvSpPr>
        <p:spPr/>
        <p:txBody>
          <a:bodyPr>
            <a:normAutofit fontScale="85000" lnSpcReduction="10000"/>
          </a:bodyPr>
          <a:lstStyle/>
          <a:p>
            <a:r>
              <a:rPr lang="en-US" dirty="0" smtClean="0"/>
              <a:t>When reporting events, outstations request application confirmation</a:t>
            </a:r>
          </a:p>
          <a:p>
            <a:pPr lvl="1"/>
            <a:r>
              <a:rPr lang="en-US" dirty="0" smtClean="0"/>
              <a:t>When the controlling station confirms receipt of data, the reported events are cleared form the event buffer</a:t>
            </a:r>
          </a:p>
          <a:p>
            <a:pPr lvl="2"/>
            <a:r>
              <a:rPr lang="en-US" dirty="0" smtClean="0"/>
              <a:t>If not confirmed, the data remains buffered and is reported in a subsequent response</a:t>
            </a:r>
          </a:p>
          <a:p>
            <a:r>
              <a:rPr lang="en-US" dirty="0" smtClean="0"/>
              <a:t>When reporting a non-final fragment, outstations request app </a:t>
            </a:r>
            <a:r>
              <a:rPr lang="en-US" dirty="0" smtClean="0"/>
              <a:t>confirm</a:t>
            </a:r>
            <a:endParaRPr lang="en-US" dirty="0" smtClean="0"/>
          </a:p>
          <a:p>
            <a:pPr lvl="1"/>
            <a:r>
              <a:rPr lang="en-US" dirty="0" smtClean="0"/>
              <a:t>Receipt of the confirm indicates to the outstation that it is to transmit the next fragment</a:t>
            </a:r>
          </a:p>
          <a:p>
            <a:pPr lvl="1"/>
            <a:r>
              <a:rPr lang="en-US" dirty="0" smtClean="0"/>
              <a:t>The final fragment will request application confirmation if it contains events</a:t>
            </a:r>
          </a:p>
          <a:p>
            <a:r>
              <a:rPr lang="en-US" dirty="0" smtClean="0"/>
              <a:t>Application confirmation is requested by setting the “Confirm” flag in the Application Header of the response message</a:t>
            </a:r>
            <a:endParaRPr lang="en-US" dirty="0"/>
          </a:p>
        </p:txBody>
      </p:sp>
      <p:sp>
        <p:nvSpPr>
          <p:cNvPr id="4" name="Slide Number Placeholder 4">
            <a:extLst>
              <a:ext uri="{FF2B5EF4-FFF2-40B4-BE49-F238E27FC236}">
                <a16:creationId xmlns="" xmlns:a16="http://schemas.microsoft.com/office/drawing/2014/main" id="{17D92BCC-E8CF-4B76-A27F-D124561EF8DE}"/>
              </a:ext>
            </a:extLst>
          </p:cNvPr>
          <p:cNvSpPr>
            <a:spLocks noGrp="1"/>
          </p:cNvSpPr>
          <p:nvPr>
            <p:ph type="sldNum" sz="quarter" idx="12"/>
          </p:nvPr>
        </p:nvSpPr>
        <p:spPr/>
        <p:txBody>
          <a:bodyPr/>
          <a:lstStyle>
            <a:lvl1pPr algn="l">
              <a:defRPr sz="1200">
                <a:solidFill>
                  <a:schemeClr val="tx1">
                    <a:tint val="75000"/>
                  </a:schemeClr>
                </a:solidFill>
              </a:defRPr>
            </a:lvl1pPr>
          </a:lstStyle>
          <a:p>
            <a:fld id="{3BDD39A3-CB09-4656-919B-B0D0B5D41CEA}" type="slidenum">
              <a:rPr lang="en-US" smtClean="0"/>
              <a:pPr/>
              <a:t>55</a:t>
            </a:fld>
            <a:endParaRPr lang="en-US" dirty="0"/>
          </a:p>
        </p:txBody>
      </p:sp>
      <p:sp>
        <p:nvSpPr>
          <p:cNvPr id="8" name="Slide Number Placeholder 4">
            <a:extLst>
              <a:ext uri="{FF2B5EF4-FFF2-40B4-BE49-F238E27FC236}">
                <a16:creationId xmlns="" xmlns:a16="http://schemas.microsoft.com/office/drawing/2014/main" id="{09A02DDC-C2C6-4D6D-9EB2-A74D615F44A4}"/>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kern="0"/>
            </a:defPPr>
            <a:lvl1pPr algn="l">
              <a:defRPr sz="1200">
                <a:solidFill>
                  <a:schemeClr val="tx1">
                    <a:tint val="75000"/>
                  </a:schemeClr>
                </a:solidFill>
              </a:defRPr>
            </a:lvl1pPr>
          </a:lstStyle>
          <a:p>
            <a:fld id="{3BDD39A3-CB09-4656-919B-B0D0B5D41CEA}" type="slidenum">
              <a:rPr lang="en-US" smtClean="0"/>
              <a:pPr/>
              <a:t>55</a:t>
            </a:fld>
            <a:endParaRPr lang="en-US" dirty="0"/>
          </a:p>
        </p:txBody>
      </p:sp>
    </p:spTree>
    <p:extLst>
      <p:ext uri="{BB962C8B-B14F-4D97-AF65-F5344CB8AC3E}">
        <p14:creationId xmlns:p14="http://schemas.microsoft.com/office/powerpoint/2010/main" val="30764490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altLang="en-US" dirty="0"/>
              <a:t>DNP3 Command Summary</a:t>
            </a:r>
          </a:p>
        </p:txBody>
      </p:sp>
      <p:sp>
        <p:nvSpPr>
          <p:cNvPr id="41987" name="Rectangle 3"/>
          <p:cNvSpPr>
            <a:spLocks noGrp="1"/>
          </p:cNvSpPr>
          <p:nvPr>
            <p:ph idx="1"/>
          </p:nvPr>
        </p:nvSpPr>
        <p:spPr/>
        <p:txBody>
          <a:bodyPr>
            <a:normAutofit fontScale="92500" lnSpcReduction="10000"/>
          </a:bodyPr>
          <a:lstStyle/>
          <a:p>
            <a:r>
              <a:rPr lang="en-US" altLang="en-US" dirty="0"/>
              <a:t>Data are collected using READ commands</a:t>
            </a:r>
          </a:p>
          <a:p>
            <a:r>
              <a:rPr lang="en-US" altLang="en-US" dirty="0"/>
              <a:t>Data can also be reported in Unsolicited messages</a:t>
            </a:r>
          </a:p>
          <a:p>
            <a:r>
              <a:rPr lang="en-US" altLang="en-US" dirty="0"/>
              <a:t>Output objects can be read</a:t>
            </a:r>
          </a:p>
          <a:p>
            <a:pPr lvl="1"/>
            <a:r>
              <a:rPr lang="en-US" altLang="en-US" dirty="0" smtClean="0"/>
              <a:t>This acquires </a:t>
            </a:r>
            <a:r>
              <a:rPr lang="en-US" altLang="en-US" dirty="0"/>
              <a:t>their flag status: Not usually required by all systems</a:t>
            </a:r>
          </a:p>
          <a:p>
            <a:r>
              <a:rPr lang="en-US" altLang="en-US" dirty="0"/>
              <a:t>Time (the Outstation’s clock) can be written</a:t>
            </a:r>
          </a:p>
          <a:p>
            <a:r>
              <a:rPr lang="en-US" altLang="en-US" dirty="0"/>
              <a:t>Internal Indication “Device Restart” flag is cleared by </a:t>
            </a:r>
            <a:r>
              <a:rPr lang="en-US" altLang="en-US" dirty="0" smtClean="0"/>
              <a:t>setting it </a:t>
            </a:r>
            <a:r>
              <a:rPr lang="en-US" altLang="en-US" dirty="0"/>
              <a:t>to </a:t>
            </a:r>
            <a:r>
              <a:rPr lang="en-US" altLang="en-US" dirty="0" smtClean="0"/>
              <a:t>zero by a write command</a:t>
            </a:r>
            <a:endParaRPr lang="en-US" altLang="en-US" dirty="0"/>
          </a:p>
          <a:p>
            <a:r>
              <a:rPr lang="en-US" altLang="en-US" dirty="0" smtClean="0"/>
              <a:t>Outputs </a:t>
            </a:r>
            <a:r>
              <a:rPr lang="en-US" altLang="en-US" dirty="0"/>
              <a:t>are controlled with SELECT, OPERATE and DIRECT OPERATE</a:t>
            </a:r>
          </a:p>
          <a:p>
            <a:r>
              <a:rPr lang="en-US" altLang="en-US" dirty="0"/>
              <a:t>Outputs are NOT issued by using WRITE commands</a:t>
            </a:r>
          </a:p>
        </p:txBody>
      </p:sp>
      <p:sp>
        <p:nvSpPr>
          <p:cNvPr id="4" name="Slide Number Placeholder 4">
            <a:extLst>
              <a:ext uri="{FF2B5EF4-FFF2-40B4-BE49-F238E27FC236}">
                <a16:creationId xmlns="" xmlns:a16="http://schemas.microsoft.com/office/drawing/2014/main" id="{7E3E23B0-53D5-4BB0-96FE-4CBC9E87D61C}"/>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56</a:t>
            </a:fld>
            <a:endParaRPr lang="en-US" dirty="0"/>
          </a:p>
        </p:txBody>
      </p:sp>
    </p:spTree>
    <p:extLst>
      <p:ext uri="{BB962C8B-B14F-4D97-AF65-F5344CB8AC3E}">
        <p14:creationId xmlns:p14="http://schemas.microsoft.com/office/powerpoint/2010/main" val="633112999"/>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normAutofit/>
          </a:bodyPr>
          <a:lstStyle/>
          <a:p>
            <a:r>
              <a:rPr lang="en-US" altLang="en-US" dirty="0"/>
              <a:t>DNP3 Subset Levels</a:t>
            </a:r>
          </a:p>
        </p:txBody>
      </p:sp>
      <p:sp>
        <p:nvSpPr>
          <p:cNvPr id="303107" name="Rectangle 3"/>
          <p:cNvSpPr>
            <a:spLocks noGrp="1"/>
          </p:cNvSpPr>
          <p:nvPr>
            <p:ph idx="1"/>
          </p:nvPr>
        </p:nvSpPr>
        <p:spPr/>
        <p:txBody>
          <a:bodyPr>
            <a:normAutofit fontScale="92500"/>
          </a:bodyPr>
          <a:lstStyle/>
          <a:p>
            <a:r>
              <a:rPr lang="en-US" altLang="en-US" dirty="0"/>
              <a:t>Subset Levels provide a way for DNP3 to identify commonly used sets of objects and functions</a:t>
            </a:r>
          </a:p>
          <a:p>
            <a:r>
              <a:rPr lang="en-US" altLang="en-US" dirty="0"/>
              <a:t>Subset Level 1 permits Class </a:t>
            </a:r>
            <a:r>
              <a:rPr lang="en-US" altLang="en-US" dirty="0" smtClean="0"/>
              <a:t>polls and control commands</a:t>
            </a:r>
            <a:endParaRPr lang="en-US" altLang="en-US" dirty="0"/>
          </a:p>
          <a:p>
            <a:r>
              <a:rPr lang="en-US" altLang="en-US" dirty="0"/>
              <a:t>Subset Level 2 permits Data Type polls </a:t>
            </a:r>
            <a:r>
              <a:rPr lang="en-US" altLang="en-US" dirty="0" smtClean="0"/>
              <a:t>&amp; </a:t>
            </a:r>
            <a:r>
              <a:rPr lang="en-US" altLang="en-US" dirty="0"/>
              <a:t>supports frozen counters</a:t>
            </a:r>
          </a:p>
          <a:p>
            <a:r>
              <a:rPr lang="en-US" altLang="en-US" dirty="0"/>
              <a:t>Subset Level 3 permits individual object polling and adds some advanced features</a:t>
            </a:r>
          </a:p>
          <a:p>
            <a:r>
              <a:rPr lang="en-US" altLang="en-US" dirty="0"/>
              <a:t>Subset Level 4 includes all basic data types</a:t>
            </a:r>
          </a:p>
          <a:p>
            <a:pPr algn="ctr">
              <a:buFont typeface="Arial" pitchFamily="34" charset="0"/>
              <a:buNone/>
            </a:pPr>
            <a:r>
              <a:rPr lang="en-US" altLang="en-US" sz="3200" b="1" dirty="0">
                <a:solidFill>
                  <a:schemeClr val="accent2"/>
                </a:solidFill>
              </a:rPr>
              <a:t>Normal DNP3 Operation uses Subset Level 1 functions</a:t>
            </a:r>
          </a:p>
        </p:txBody>
      </p:sp>
      <p:sp>
        <p:nvSpPr>
          <p:cNvPr id="4" name="Slide Number Placeholder 4">
            <a:extLst>
              <a:ext uri="{FF2B5EF4-FFF2-40B4-BE49-F238E27FC236}">
                <a16:creationId xmlns="" xmlns:a16="http://schemas.microsoft.com/office/drawing/2014/main" id="{39A0B90B-AF77-4F3B-8752-FCB55F6CA3FE}"/>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57</a:t>
            </a:fld>
            <a:endParaRPr lang="en-US" dirty="0"/>
          </a:p>
        </p:txBody>
      </p:sp>
    </p:spTree>
    <p:extLst>
      <p:ext uri="{BB962C8B-B14F-4D97-AF65-F5344CB8AC3E}">
        <p14:creationId xmlns:p14="http://schemas.microsoft.com/office/powerpoint/2010/main" val="42213167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3107">
                                            <p:txEl>
                                              <p:pRg st="5" end="5"/>
                                            </p:txEl>
                                          </p:spTgt>
                                        </p:tgtEl>
                                        <p:attrNameLst>
                                          <p:attrName>style.visibility</p:attrName>
                                        </p:attrNameLst>
                                      </p:cBhvr>
                                      <p:to>
                                        <p:strVal val="visible"/>
                                      </p:to>
                                    </p:set>
                                    <p:animEffect transition="in" filter="fade">
                                      <p:cBhvr>
                                        <p:cTn id="7" dur="2000"/>
                                        <p:tgtEl>
                                          <p:spTgt spid="303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en-US" altLang="en-US" dirty="0"/>
              <a:t>DNP3 Output Commands</a:t>
            </a:r>
          </a:p>
        </p:txBody>
      </p:sp>
      <p:sp>
        <p:nvSpPr>
          <p:cNvPr id="50179" name="Rectangle 3"/>
          <p:cNvSpPr>
            <a:spLocks noGrp="1"/>
          </p:cNvSpPr>
          <p:nvPr>
            <p:ph idx="1"/>
          </p:nvPr>
        </p:nvSpPr>
        <p:spPr/>
        <p:txBody>
          <a:bodyPr>
            <a:normAutofit lnSpcReduction="10000"/>
          </a:bodyPr>
          <a:lstStyle/>
          <a:p>
            <a:r>
              <a:rPr lang="en-US" altLang="en-US" dirty="0"/>
              <a:t>DNP3 Supports direct execute or Select-Before-Operate (1-pass and 2-pass) commands on both binary outputs and analog outputs</a:t>
            </a:r>
          </a:p>
          <a:p>
            <a:r>
              <a:rPr lang="en-US" altLang="en-US" dirty="0"/>
              <a:t>Binary outputs are controlled through the CROB (control relay output block, Object Group 12, Variation 1)</a:t>
            </a:r>
          </a:p>
          <a:p>
            <a:r>
              <a:rPr lang="en-US" altLang="en-US" dirty="0"/>
              <a:t>Analog outputs are controlled through the analog output block (Object Group 41)</a:t>
            </a:r>
          </a:p>
          <a:p>
            <a:r>
              <a:rPr lang="en-US" altLang="en-US" dirty="0"/>
              <a:t>It is permissible (but unusual) to issue multiple control commands in one message</a:t>
            </a:r>
          </a:p>
        </p:txBody>
      </p:sp>
      <p:sp>
        <p:nvSpPr>
          <p:cNvPr id="4" name="Slide Number Placeholder 4">
            <a:extLst>
              <a:ext uri="{FF2B5EF4-FFF2-40B4-BE49-F238E27FC236}">
                <a16:creationId xmlns="" xmlns:a16="http://schemas.microsoft.com/office/drawing/2014/main" id="{31862C46-4764-4EC0-988B-D10CC2D6F838}"/>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58</a:t>
            </a:fld>
            <a:endParaRPr lang="en-US" dirty="0"/>
          </a:p>
        </p:txBody>
      </p:sp>
    </p:spTree>
    <p:extLst>
      <p:ext uri="{BB962C8B-B14F-4D97-AF65-F5344CB8AC3E}">
        <p14:creationId xmlns:p14="http://schemas.microsoft.com/office/powerpoint/2010/main" val="1517391326"/>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p:cNvSpPr>
          <p:nvPr>
            <p:ph idx="1"/>
          </p:nvPr>
        </p:nvSpPr>
        <p:spPr>
          <a:xfrm>
            <a:off x="838200" y="1825625"/>
            <a:ext cx="10515600" cy="4705804"/>
          </a:xfrm>
        </p:spPr>
        <p:txBody>
          <a:bodyPr>
            <a:normAutofit fontScale="85000" lnSpcReduction="10000"/>
          </a:bodyPr>
          <a:lstStyle/>
          <a:p>
            <a:r>
              <a:rPr lang="en-US" altLang="en-US" dirty="0"/>
              <a:t>The CROB can accept many parameters</a:t>
            </a:r>
          </a:p>
          <a:p>
            <a:r>
              <a:rPr lang="en-US" altLang="en-US" dirty="0"/>
              <a:t>The basic implementation permits:</a:t>
            </a:r>
          </a:p>
          <a:p>
            <a:pPr lvl="1"/>
            <a:r>
              <a:rPr lang="en-US" altLang="en-US" dirty="0"/>
              <a:t>Trip/Close</a:t>
            </a:r>
          </a:p>
          <a:p>
            <a:pPr lvl="1"/>
            <a:r>
              <a:rPr lang="en-US" altLang="en-US" dirty="0"/>
              <a:t>Latch On/Latch Off</a:t>
            </a:r>
          </a:p>
          <a:p>
            <a:pPr lvl="1"/>
            <a:r>
              <a:rPr lang="en-US" altLang="en-US" dirty="0"/>
              <a:t>Pulsed contact closure</a:t>
            </a:r>
          </a:p>
          <a:p>
            <a:r>
              <a:rPr lang="en-US" altLang="en-US" dirty="0"/>
              <a:t>Paired commands may be issued to one index or to a pair of indices</a:t>
            </a:r>
          </a:p>
          <a:p>
            <a:r>
              <a:rPr lang="en-US" altLang="en-US" dirty="0"/>
              <a:t>The </a:t>
            </a:r>
            <a:r>
              <a:rPr lang="en-US" altLang="en-US" dirty="0" smtClean="0"/>
              <a:t>controlling station </a:t>
            </a:r>
            <a:r>
              <a:rPr lang="en-US" altLang="en-US" dirty="0"/>
              <a:t>is required to be configurable to match the outstation’s requirements</a:t>
            </a:r>
          </a:p>
          <a:p>
            <a:pPr lvl="1"/>
            <a:r>
              <a:rPr lang="en-US" altLang="en-US" dirty="0"/>
              <a:t>The specification requires this;</a:t>
            </a:r>
            <a:br>
              <a:rPr lang="en-US" altLang="en-US" dirty="0"/>
            </a:br>
            <a:r>
              <a:rPr lang="en-US" altLang="en-US" dirty="0"/>
              <a:t>   conformance tests are only </a:t>
            </a:r>
            <a:r>
              <a:rPr lang="en-US" altLang="en-US" dirty="0" smtClean="0"/>
              <a:t>passed</a:t>
            </a:r>
            <a:br>
              <a:rPr lang="en-US" altLang="en-US" dirty="0" smtClean="0"/>
            </a:br>
            <a:r>
              <a:rPr lang="en-US" altLang="en-US" dirty="0" smtClean="0"/>
              <a:t> </a:t>
            </a:r>
            <a:r>
              <a:rPr lang="en-US" altLang="en-US" dirty="0"/>
              <a:t>if the device implements this capability</a:t>
            </a:r>
          </a:p>
          <a:p>
            <a:pPr lvl="1"/>
            <a:endParaRPr lang="en-US" altLang="en-US" dirty="0"/>
          </a:p>
        </p:txBody>
      </p:sp>
      <p:sp>
        <p:nvSpPr>
          <p:cNvPr id="309250" name="AutoShape 2"/>
          <p:cNvSpPr>
            <a:spLocks noChangeArrowheads="1"/>
          </p:cNvSpPr>
          <p:nvPr/>
        </p:nvSpPr>
        <p:spPr bwMode="auto">
          <a:xfrm>
            <a:off x="685800" y="4419600"/>
            <a:ext cx="10668000" cy="83820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51203" name="Rectangle 3"/>
          <p:cNvSpPr>
            <a:spLocks noGrp="1"/>
          </p:cNvSpPr>
          <p:nvPr>
            <p:ph type="title"/>
          </p:nvPr>
        </p:nvSpPr>
        <p:spPr/>
        <p:txBody>
          <a:bodyPr/>
          <a:lstStyle/>
          <a:p>
            <a:r>
              <a:rPr lang="en-US" altLang="en-US" dirty="0"/>
              <a:t>DNP3 Binary Outputs</a:t>
            </a:r>
          </a:p>
        </p:txBody>
      </p:sp>
      <p:sp>
        <p:nvSpPr>
          <p:cNvPr id="5" name="Slide Number Placeholder 4">
            <a:extLst>
              <a:ext uri="{FF2B5EF4-FFF2-40B4-BE49-F238E27FC236}">
                <a16:creationId xmlns="" xmlns:a16="http://schemas.microsoft.com/office/drawing/2014/main" id="{8D0275CA-E660-446A-BE71-9B928E31BAA2}"/>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59</a:t>
            </a:fld>
            <a:endParaRPr lang="en-US" dirty="0"/>
          </a:p>
        </p:txBody>
      </p:sp>
    </p:spTree>
    <p:extLst>
      <p:ext uri="{BB962C8B-B14F-4D97-AF65-F5344CB8AC3E}">
        <p14:creationId xmlns:p14="http://schemas.microsoft.com/office/powerpoint/2010/main" val="30771123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9250"/>
                                        </p:tgtEl>
                                        <p:attrNameLst>
                                          <p:attrName>style.visibility</p:attrName>
                                        </p:attrNameLst>
                                      </p:cBhvr>
                                      <p:to>
                                        <p:strVal val="visible"/>
                                      </p:to>
                                    </p:set>
                                    <p:anim calcmode="lin" valueType="num">
                                      <p:cBhvr>
                                        <p:cTn id="7" dur="500" fill="hold"/>
                                        <p:tgtEl>
                                          <p:spTgt spid="309250"/>
                                        </p:tgtEl>
                                        <p:attrNameLst>
                                          <p:attrName>ppt_w</p:attrName>
                                        </p:attrNameLst>
                                      </p:cBhvr>
                                      <p:tavLst>
                                        <p:tav tm="0">
                                          <p:val>
                                            <p:fltVal val="0"/>
                                          </p:val>
                                        </p:tav>
                                        <p:tav tm="100000">
                                          <p:val>
                                            <p:strVal val="#ppt_w"/>
                                          </p:val>
                                        </p:tav>
                                      </p:tavLst>
                                    </p:anim>
                                    <p:anim calcmode="lin" valueType="num">
                                      <p:cBhvr>
                                        <p:cTn id="8" dur="500" fill="hold"/>
                                        <p:tgtEl>
                                          <p:spTgt spid="309250"/>
                                        </p:tgtEl>
                                        <p:attrNameLst>
                                          <p:attrName>ppt_h</p:attrName>
                                        </p:attrNameLst>
                                      </p:cBhvr>
                                      <p:tavLst>
                                        <p:tav tm="0">
                                          <p:val>
                                            <p:fltVal val="0"/>
                                          </p:val>
                                        </p:tav>
                                        <p:tav tm="100000">
                                          <p:val>
                                            <p:strVal val="#ppt_h"/>
                                          </p:val>
                                        </p:tav>
                                      </p:tavLst>
                                    </p:anim>
                                    <p:animEffect transition="in" filter="fade">
                                      <p:cBhvr>
                                        <p:cTn id="9" dur="500"/>
                                        <p:tgtEl>
                                          <p:spTgt spid="309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BCFF4C8-4A8F-4823-9CB5-1FD9B99F817D}"/>
              </a:ext>
            </a:extLst>
          </p:cNvPr>
          <p:cNvSpPr>
            <a:spLocks noGrp="1"/>
          </p:cNvSpPr>
          <p:nvPr>
            <p:ph type="title"/>
          </p:nvPr>
        </p:nvSpPr>
        <p:spPr/>
        <p:txBody>
          <a:bodyPr/>
          <a:lstStyle/>
          <a:p>
            <a:r>
              <a:rPr lang="en-US" dirty="0"/>
              <a:t>Contact Details</a:t>
            </a:r>
          </a:p>
        </p:txBody>
      </p:sp>
      <p:sp>
        <p:nvSpPr>
          <p:cNvPr id="5" name="Content Placeholder 4">
            <a:extLst>
              <a:ext uri="{FF2B5EF4-FFF2-40B4-BE49-F238E27FC236}">
                <a16:creationId xmlns="" xmlns:a16="http://schemas.microsoft.com/office/drawing/2014/main" id="{93AE4C0F-84F4-4AB7-B867-5BA86C8BBB0D}"/>
              </a:ext>
            </a:extLst>
          </p:cNvPr>
          <p:cNvSpPr>
            <a:spLocks noGrp="1"/>
          </p:cNvSpPr>
          <p:nvPr>
            <p:ph idx="1"/>
          </p:nvPr>
        </p:nvSpPr>
        <p:spPr/>
        <p:txBody>
          <a:bodyPr/>
          <a:lstStyle/>
          <a:p>
            <a:r>
              <a:rPr lang="en-US" dirty="0"/>
              <a:t>Andrew West</a:t>
            </a:r>
          </a:p>
          <a:p>
            <a:pPr lvl="1"/>
            <a:r>
              <a:rPr lang="en-US" dirty="0" smtClean="0"/>
              <a:t>SCADA &amp; Cybersecurity Consultant,  Integral SCADA</a:t>
            </a:r>
            <a:endParaRPr lang="en-US" dirty="0"/>
          </a:p>
          <a:p>
            <a:pPr lvl="1"/>
            <a:r>
              <a:rPr lang="en-US" dirty="0"/>
              <a:t>Chair, DNP Technical </a:t>
            </a:r>
            <a:r>
              <a:rPr lang="en-US" dirty="0" smtClean="0"/>
              <a:t>Committee</a:t>
            </a:r>
          </a:p>
          <a:p>
            <a:pPr lvl="1"/>
            <a:endParaRPr lang="en-US" dirty="0"/>
          </a:p>
          <a:p>
            <a:pPr lvl="1"/>
            <a:r>
              <a:rPr lang="en-US" dirty="0" smtClean="0"/>
              <a:t>Software Engineer</a:t>
            </a:r>
          </a:p>
          <a:p>
            <a:pPr lvl="1"/>
            <a:r>
              <a:rPr lang="en-US" dirty="0" smtClean="0"/>
              <a:t>Working with SCADA Systems for over 40 years</a:t>
            </a:r>
          </a:p>
          <a:p>
            <a:pPr lvl="1"/>
            <a:endParaRPr lang="en-US" dirty="0"/>
          </a:p>
          <a:p>
            <a:pPr lvl="1"/>
            <a:r>
              <a:rPr lang="en-US" dirty="0" smtClean="0"/>
              <a:t>chair_tech</a:t>
            </a:r>
            <a:r>
              <a:rPr lang="en-US" sz="100" dirty="0" smtClean="0"/>
              <a:t> </a:t>
            </a:r>
            <a:r>
              <a:rPr lang="en-US" dirty="0" smtClean="0"/>
              <a:t>@</a:t>
            </a:r>
            <a:r>
              <a:rPr lang="en-US" sz="100" dirty="0" smtClean="0"/>
              <a:t> </a:t>
            </a:r>
            <a:r>
              <a:rPr lang="en-US" dirty="0" smtClean="0"/>
              <a:t>dnp.org</a:t>
            </a:r>
            <a:endParaRPr lang="en-US" dirty="0"/>
          </a:p>
        </p:txBody>
      </p:sp>
      <p:pic>
        <p:nvPicPr>
          <p:cNvPr id="12" name="Picture Placeholder 11">
            <a:extLst>
              <a:ext uri="{FF2B5EF4-FFF2-40B4-BE49-F238E27FC236}">
                <a16:creationId xmlns="" xmlns:a16="http://schemas.microsoft.com/office/drawing/2014/main" id="{F1F06C67-7196-44F9-97B5-A91D6421401A}"/>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1428" b="25488"/>
          <a:stretch/>
        </p:blipFill>
        <p:spPr>
          <a:xfrm>
            <a:off x="9158288" y="1206500"/>
            <a:ext cx="3033712" cy="2222500"/>
          </a:xfrm>
          <a:prstGeom prst="rect">
            <a:avLst/>
          </a:prstGeom>
          <a:effectLst>
            <a:softEdge rad="38100"/>
          </a:effectLst>
        </p:spPr>
      </p:pic>
      <p:sp>
        <p:nvSpPr>
          <p:cNvPr id="9" name="Slide Number Placeholder 4">
            <a:extLst>
              <a:ext uri="{FF2B5EF4-FFF2-40B4-BE49-F238E27FC236}">
                <a16:creationId xmlns="" xmlns:a16="http://schemas.microsoft.com/office/drawing/2014/main" id="{92BAAB9B-1F6D-41B7-A727-0261B08BD247}"/>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D39A3-CB09-4656-919B-B0D0B5D41CEA}" type="slidenum">
              <a:rPr lang="en-US" smtClean="0"/>
              <a:pPr/>
              <a:t>6</a:t>
            </a:fld>
            <a:endParaRPr lang="en-US" dirty="0"/>
          </a:p>
        </p:txBody>
      </p:sp>
    </p:spTree>
    <p:extLst>
      <p:ext uri="{BB962C8B-B14F-4D97-AF65-F5344CB8AC3E}">
        <p14:creationId xmlns:p14="http://schemas.microsoft.com/office/powerpoint/2010/main" val="24691152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a:t>Binary Output Models</a:t>
            </a:r>
          </a:p>
        </p:txBody>
      </p:sp>
      <p:sp>
        <p:nvSpPr>
          <p:cNvPr id="52227" name="Content Placeholder 4"/>
          <p:cNvSpPr>
            <a:spLocks noGrp="1"/>
          </p:cNvSpPr>
          <p:nvPr>
            <p:ph idx="1"/>
          </p:nvPr>
        </p:nvSpPr>
        <p:spPr/>
        <p:txBody>
          <a:bodyPr/>
          <a:lstStyle/>
          <a:p>
            <a:r>
              <a:rPr lang="en-US" altLang="en-US" dirty="0"/>
              <a:t>Activation model</a:t>
            </a:r>
          </a:p>
          <a:p>
            <a:pPr lvl="1"/>
            <a:r>
              <a:rPr lang="en-US" altLang="en-US" dirty="0"/>
              <a:t>Control commands initiate an action: A “start” command</a:t>
            </a:r>
          </a:p>
        </p:txBody>
      </p:sp>
      <p:sp>
        <p:nvSpPr>
          <p:cNvPr id="6" name="Slide Number Placeholder 4">
            <a:extLst>
              <a:ext uri="{FF2B5EF4-FFF2-40B4-BE49-F238E27FC236}">
                <a16:creationId xmlns="" xmlns:a16="http://schemas.microsoft.com/office/drawing/2014/main" id="{1C8DA243-2DD6-4B80-B81A-CB3913AE0C5E}"/>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60</a:t>
            </a:fld>
            <a:endParaRPr lang="en-US" dirty="0"/>
          </a:p>
        </p:txBody>
      </p:sp>
      <p:graphicFrame>
        <p:nvGraphicFramePr>
          <p:cNvPr id="52231" name="Object 6"/>
          <p:cNvGraphicFramePr>
            <a:graphicFrameLocks noChangeAspect="1"/>
          </p:cNvGraphicFramePr>
          <p:nvPr>
            <p:extLst>
              <p:ext uri="{D42A27DB-BD31-4B8C-83A1-F6EECF244321}">
                <p14:modId xmlns:p14="http://schemas.microsoft.com/office/powerpoint/2010/main" val="1645987532"/>
              </p:ext>
            </p:extLst>
          </p:nvPr>
        </p:nvGraphicFramePr>
        <p:xfrm>
          <a:off x="3200400" y="2743198"/>
          <a:ext cx="5869797" cy="3462101"/>
        </p:xfrm>
        <a:graphic>
          <a:graphicData uri="http://schemas.openxmlformats.org/presentationml/2006/ole">
            <mc:AlternateContent xmlns:mc="http://schemas.openxmlformats.org/markup-compatibility/2006">
              <mc:Choice xmlns:v="urn:schemas-microsoft-com:vml" Requires="v">
                <p:oleObj spid="_x0000_s22548" r:id="rId4" imgW="7826396" imgH="4616134" progId="Visio.Drawing.11">
                  <p:embed/>
                </p:oleObj>
              </mc:Choice>
              <mc:Fallback>
                <p:oleObj r:id="rId4" imgW="7826396" imgH="461613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743198"/>
                        <a:ext cx="5869797" cy="346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4866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a:t>Binary Output Models</a:t>
            </a:r>
          </a:p>
        </p:txBody>
      </p:sp>
      <p:sp>
        <p:nvSpPr>
          <p:cNvPr id="53251" name="Content Placeholder 4"/>
          <p:cNvSpPr>
            <a:spLocks noGrp="1"/>
          </p:cNvSpPr>
          <p:nvPr>
            <p:ph idx="1"/>
          </p:nvPr>
        </p:nvSpPr>
        <p:spPr/>
        <p:txBody>
          <a:bodyPr/>
          <a:lstStyle/>
          <a:p>
            <a:r>
              <a:rPr lang="en-US" altLang="en-US" dirty="0"/>
              <a:t>Complementary Latch model</a:t>
            </a:r>
          </a:p>
          <a:p>
            <a:pPr lvl="1"/>
            <a:r>
              <a:rPr lang="en-US" altLang="en-US" dirty="0"/>
              <a:t>Control commands operate to two states: On/Off, Start/Stop, etc.</a:t>
            </a:r>
          </a:p>
        </p:txBody>
      </p:sp>
      <p:sp>
        <p:nvSpPr>
          <p:cNvPr id="9" name="Slide Number Placeholder 4">
            <a:extLst>
              <a:ext uri="{FF2B5EF4-FFF2-40B4-BE49-F238E27FC236}">
                <a16:creationId xmlns="" xmlns:a16="http://schemas.microsoft.com/office/drawing/2014/main" id="{8EE27AD1-2C0A-4950-BB4B-57EA753AF29D}"/>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61</a:t>
            </a:fld>
            <a:endParaRPr lang="en-US" dirty="0"/>
          </a:p>
        </p:txBody>
      </p:sp>
      <p:sp useBgFill="1">
        <p:nvSpPr>
          <p:cNvPr id="4" name="Rectangle 3">
            <a:extLst>
              <a:ext uri="{FF2B5EF4-FFF2-40B4-BE49-F238E27FC236}">
                <a16:creationId xmlns="" xmlns:a16="http://schemas.microsoft.com/office/drawing/2014/main" id="{C925EDB4-0001-4154-B715-9A8706CF9C46}"/>
              </a:ext>
            </a:extLst>
          </p:cNvPr>
          <p:cNvSpPr/>
          <p:nvPr/>
        </p:nvSpPr>
        <p:spPr>
          <a:xfrm>
            <a:off x="5817454" y="5818095"/>
            <a:ext cx="3820886" cy="3923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3256" name="Object 8"/>
          <p:cNvGraphicFramePr>
            <a:graphicFrameLocks noChangeAspect="1"/>
          </p:cNvGraphicFramePr>
          <p:nvPr>
            <p:extLst>
              <p:ext uri="{D42A27DB-BD31-4B8C-83A1-F6EECF244321}">
                <p14:modId xmlns:p14="http://schemas.microsoft.com/office/powerpoint/2010/main" val="2909088101"/>
              </p:ext>
            </p:extLst>
          </p:nvPr>
        </p:nvGraphicFramePr>
        <p:xfrm>
          <a:off x="3203575" y="2743203"/>
          <a:ext cx="6038847" cy="3676293"/>
        </p:xfrm>
        <a:graphic>
          <a:graphicData uri="http://schemas.openxmlformats.org/presentationml/2006/ole">
            <mc:AlternateContent xmlns:mc="http://schemas.openxmlformats.org/markup-compatibility/2006">
              <mc:Choice xmlns:v="urn:schemas-microsoft-com:vml" Requires="v">
                <p:oleObj spid="_x0000_s23572" r:id="rId4" imgW="8051796" imgH="4901724" progId="Visio.Drawing.11">
                  <p:embed/>
                </p:oleObj>
              </mc:Choice>
              <mc:Fallback>
                <p:oleObj r:id="rId4" imgW="8051796" imgH="490172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2743203"/>
                        <a:ext cx="6038847" cy="367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53261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Binary Output Models</a:t>
            </a:r>
          </a:p>
        </p:txBody>
      </p:sp>
      <p:sp>
        <p:nvSpPr>
          <p:cNvPr id="54275" name="Content Placeholder 4"/>
          <p:cNvSpPr>
            <a:spLocks noGrp="1"/>
          </p:cNvSpPr>
          <p:nvPr>
            <p:ph idx="1"/>
          </p:nvPr>
        </p:nvSpPr>
        <p:spPr/>
        <p:txBody>
          <a:bodyPr/>
          <a:lstStyle/>
          <a:p>
            <a:r>
              <a:rPr lang="en-US" altLang="en-US" dirty="0"/>
              <a:t>Complementary Two-Output  model</a:t>
            </a:r>
          </a:p>
          <a:p>
            <a:pPr lvl="1"/>
            <a:r>
              <a:rPr lang="en-US" altLang="en-US" dirty="0"/>
              <a:t>Control commands operate to two states: On/Off, Trip/Close, etc.</a:t>
            </a:r>
          </a:p>
        </p:txBody>
      </p:sp>
      <p:sp>
        <p:nvSpPr>
          <p:cNvPr id="7" name="Slide Number Placeholder 4">
            <a:extLst>
              <a:ext uri="{FF2B5EF4-FFF2-40B4-BE49-F238E27FC236}">
                <a16:creationId xmlns="" xmlns:a16="http://schemas.microsoft.com/office/drawing/2014/main" id="{7D19BBA1-F9A3-43E3-9EE5-52D8FBEDBBC5}"/>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62</a:t>
            </a:fld>
            <a:endParaRPr lang="en-US" dirty="0"/>
          </a:p>
        </p:txBody>
      </p:sp>
      <p:graphicFrame>
        <p:nvGraphicFramePr>
          <p:cNvPr id="54280" name="Object 8"/>
          <p:cNvGraphicFramePr>
            <a:graphicFrameLocks/>
          </p:cNvGraphicFramePr>
          <p:nvPr>
            <p:extLst>
              <p:ext uri="{D42A27DB-BD31-4B8C-83A1-F6EECF244321}">
                <p14:modId xmlns:p14="http://schemas.microsoft.com/office/powerpoint/2010/main" val="90597745"/>
              </p:ext>
            </p:extLst>
          </p:nvPr>
        </p:nvGraphicFramePr>
        <p:xfrm>
          <a:off x="3200401" y="2743203"/>
          <a:ext cx="5955436" cy="3462101"/>
        </p:xfrm>
        <a:graphic>
          <a:graphicData uri="http://schemas.openxmlformats.org/presentationml/2006/ole">
            <mc:AlternateContent xmlns:mc="http://schemas.openxmlformats.org/markup-compatibility/2006">
              <mc:Choice xmlns:v="urn:schemas-microsoft-com:vml" Requires="v">
                <p:oleObj spid="_x0000_s24596" r:id="rId4" imgW="7940581" imgH="4616134" progId="Visio.Drawing.11">
                  <p:embed/>
                </p:oleObj>
              </mc:Choice>
              <mc:Fallback>
                <p:oleObj r:id="rId4" imgW="7940581" imgH="4616134" progId="Visio.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1" y="2743203"/>
                        <a:ext cx="5955436" cy="346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345956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p:cNvSpPr>
          <p:nvPr>
            <p:ph type="title"/>
          </p:nvPr>
        </p:nvSpPr>
        <p:spPr/>
        <p:txBody>
          <a:bodyPr/>
          <a:lstStyle/>
          <a:p>
            <a:r>
              <a:rPr lang="en-US" altLang="en-US" dirty="0"/>
              <a:t>DNP3 Unsolicited Reporting</a:t>
            </a:r>
          </a:p>
        </p:txBody>
      </p:sp>
      <p:sp>
        <p:nvSpPr>
          <p:cNvPr id="55300" name="Rectangle 4"/>
          <p:cNvSpPr>
            <a:spLocks noGrp="1"/>
          </p:cNvSpPr>
          <p:nvPr>
            <p:ph idx="1"/>
          </p:nvPr>
        </p:nvSpPr>
        <p:spPr/>
        <p:txBody>
          <a:bodyPr/>
          <a:lstStyle/>
          <a:p>
            <a:r>
              <a:rPr lang="en-US" altLang="en-US" dirty="0"/>
              <a:t>Outstation is permitted to spontaneously report events (and requests </a:t>
            </a:r>
            <a:r>
              <a:rPr lang="en-US" altLang="en-US" dirty="0" smtClean="0"/>
              <a:t>the controlling station </a:t>
            </a:r>
            <a:r>
              <a:rPr lang="en-US" altLang="en-US" dirty="0"/>
              <a:t>to issue confirm)</a:t>
            </a:r>
          </a:p>
          <a:p>
            <a:r>
              <a:rPr lang="en-US" altLang="en-US" dirty="0"/>
              <a:t>Startup behavior changed in DNP3-1999:</a:t>
            </a:r>
          </a:p>
          <a:p>
            <a:pPr lvl="1"/>
            <a:r>
              <a:rPr lang="en-US" altLang="en-US" dirty="0"/>
              <a:t>Outstation sends empty “restarted” message</a:t>
            </a:r>
          </a:p>
          <a:p>
            <a:pPr lvl="1"/>
            <a:r>
              <a:rPr lang="en-US" altLang="en-US" dirty="0" smtClean="0"/>
              <a:t>Controlling Station </a:t>
            </a:r>
            <a:r>
              <a:rPr lang="en-US" altLang="en-US" dirty="0"/>
              <a:t>issues “enable unsolicited” command</a:t>
            </a:r>
          </a:p>
          <a:p>
            <a:pPr lvl="1"/>
            <a:r>
              <a:rPr lang="en-US" altLang="en-US" dirty="0"/>
              <a:t>Prior behavior did not require “enable unsolicited”</a:t>
            </a:r>
          </a:p>
          <a:p>
            <a:r>
              <a:rPr lang="en-US" altLang="en-US" dirty="0"/>
              <a:t>Collision avoidance and backoff</a:t>
            </a:r>
          </a:p>
          <a:p>
            <a:pPr lvl="1"/>
            <a:r>
              <a:rPr lang="en-US" altLang="en-US" dirty="0"/>
              <a:t>Configure sensible backoff times!</a:t>
            </a:r>
          </a:p>
        </p:txBody>
      </p:sp>
      <p:sp>
        <p:nvSpPr>
          <p:cNvPr id="5" name="Slide Number Placeholder 4">
            <a:extLst>
              <a:ext uri="{FF2B5EF4-FFF2-40B4-BE49-F238E27FC236}">
                <a16:creationId xmlns="" xmlns:a16="http://schemas.microsoft.com/office/drawing/2014/main" id="{B562AC5B-6BC7-4E05-BD25-2D1930F5903E}"/>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63</a:t>
            </a:fld>
            <a:endParaRPr lang="en-US" dirty="0"/>
          </a:p>
        </p:txBody>
      </p:sp>
      <p:sp>
        <p:nvSpPr>
          <p:cNvPr id="311298" name="AutoShape 2"/>
          <p:cNvSpPr>
            <a:spLocks noChangeArrowheads="1"/>
          </p:cNvSpPr>
          <p:nvPr/>
        </p:nvSpPr>
        <p:spPr bwMode="auto">
          <a:xfrm>
            <a:off x="533400" y="2743200"/>
            <a:ext cx="8382000" cy="436306"/>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Tree>
    <p:extLst>
      <p:ext uri="{BB962C8B-B14F-4D97-AF65-F5344CB8AC3E}">
        <p14:creationId xmlns:p14="http://schemas.microsoft.com/office/powerpoint/2010/main" val="23204444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1298"/>
                                        </p:tgtEl>
                                        <p:attrNameLst>
                                          <p:attrName>style.visibility</p:attrName>
                                        </p:attrNameLst>
                                      </p:cBhvr>
                                      <p:to>
                                        <p:strVal val="visible"/>
                                      </p:to>
                                    </p:set>
                                    <p:anim calcmode="lin" valueType="num">
                                      <p:cBhvr>
                                        <p:cTn id="7" dur="500" fill="hold"/>
                                        <p:tgtEl>
                                          <p:spTgt spid="311298"/>
                                        </p:tgtEl>
                                        <p:attrNameLst>
                                          <p:attrName>ppt_w</p:attrName>
                                        </p:attrNameLst>
                                      </p:cBhvr>
                                      <p:tavLst>
                                        <p:tav tm="0">
                                          <p:val>
                                            <p:fltVal val="0"/>
                                          </p:val>
                                        </p:tav>
                                        <p:tav tm="100000">
                                          <p:val>
                                            <p:strVal val="#ppt_w"/>
                                          </p:val>
                                        </p:tav>
                                      </p:tavLst>
                                    </p:anim>
                                    <p:anim calcmode="lin" valueType="num">
                                      <p:cBhvr>
                                        <p:cTn id="8" dur="500" fill="hold"/>
                                        <p:tgtEl>
                                          <p:spTgt spid="311298"/>
                                        </p:tgtEl>
                                        <p:attrNameLst>
                                          <p:attrName>ppt_h</p:attrName>
                                        </p:attrNameLst>
                                      </p:cBhvr>
                                      <p:tavLst>
                                        <p:tav tm="0">
                                          <p:val>
                                            <p:fltVal val="0"/>
                                          </p:val>
                                        </p:tav>
                                        <p:tav tm="100000">
                                          <p:val>
                                            <p:strVal val="#ppt_h"/>
                                          </p:val>
                                        </p:tav>
                                      </p:tavLst>
                                    </p:anim>
                                    <p:animEffect transition="in" filter="fade">
                                      <p:cBhvr>
                                        <p:cTn id="9" dur="500"/>
                                        <p:tgtEl>
                                          <p:spTgt spid="311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en-US" altLang="en-US" dirty="0"/>
              <a:t>DNP3 Poll Transaction Sequence</a:t>
            </a:r>
          </a:p>
        </p:txBody>
      </p:sp>
      <p:sp>
        <p:nvSpPr>
          <p:cNvPr id="135" name="Slide Number Placeholder 4">
            <a:extLst>
              <a:ext uri="{FF2B5EF4-FFF2-40B4-BE49-F238E27FC236}">
                <a16:creationId xmlns="" xmlns:a16="http://schemas.microsoft.com/office/drawing/2014/main" id="{0157203D-6457-44D1-8ACD-FC0312E85E66}"/>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64</a:t>
            </a:fld>
            <a:endParaRPr lang="en-US" dirty="0"/>
          </a:p>
        </p:txBody>
      </p:sp>
      <p:cxnSp>
        <p:nvCxnSpPr>
          <p:cNvPr id="8" name="Straight Arrow Connector 7">
            <a:extLst>
              <a:ext uri="{FF2B5EF4-FFF2-40B4-BE49-F238E27FC236}">
                <a16:creationId xmlns="" xmlns:a16="http://schemas.microsoft.com/office/drawing/2014/main" id="{79592E57-18E8-4ED3-880D-9DDBCC7BBE1C}"/>
              </a:ext>
            </a:extLst>
          </p:cNvPr>
          <p:cNvCxnSpPr>
            <a:cxnSpLocks/>
          </p:cNvCxnSpPr>
          <p:nvPr/>
        </p:nvCxnSpPr>
        <p:spPr>
          <a:xfrm flipH="1">
            <a:off x="8959755" y="2926044"/>
            <a:ext cx="915642" cy="93552"/>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43056C31-E165-4D5F-BA51-F69471E080BD}"/>
              </a:ext>
            </a:extLst>
          </p:cNvPr>
          <p:cNvSpPr txBox="1"/>
          <p:nvPr/>
        </p:nvSpPr>
        <p:spPr>
          <a:xfrm>
            <a:off x="2532709" y="3852204"/>
            <a:ext cx="474746" cy="276999"/>
          </a:xfrm>
          <a:prstGeom prst="rect">
            <a:avLst/>
          </a:prstGeom>
          <a:noFill/>
        </p:spPr>
        <p:txBody>
          <a:bodyPr wrap="none" rtlCol="0">
            <a:spAutoFit/>
          </a:bodyPr>
          <a:lstStyle/>
          <a:p>
            <a:pPr algn="ctr"/>
            <a:r>
              <a:rPr lang="en-US" sz="1200" dirty="0"/>
              <a:t>Data</a:t>
            </a:r>
          </a:p>
        </p:txBody>
      </p:sp>
      <p:sp>
        <p:nvSpPr>
          <p:cNvPr id="10" name="TextBox 9">
            <a:extLst>
              <a:ext uri="{FF2B5EF4-FFF2-40B4-BE49-F238E27FC236}">
                <a16:creationId xmlns="" xmlns:a16="http://schemas.microsoft.com/office/drawing/2014/main" id="{0B61DE30-EB3E-4B7F-98B3-134927CF2508}"/>
              </a:ext>
            </a:extLst>
          </p:cNvPr>
          <p:cNvSpPr txBox="1"/>
          <p:nvPr/>
        </p:nvSpPr>
        <p:spPr>
          <a:xfrm>
            <a:off x="8886574" y="2742205"/>
            <a:ext cx="474746" cy="276999"/>
          </a:xfrm>
          <a:prstGeom prst="rect">
            <a:avLst/>
          </a:prstGeom>
          <a:noFill/>
        </p:spPr>
        <p:txBody>
          <a:bodyPr wrap="none" rtlCol="0">
            <a:spAutoFit/>
          </a:bodyPr>
          <a:lstStyle/>
          <a:p>
            <a:pPr algn="ctr"/>
            <a:r>
              <a:rPr lang="en-US" sz="1200" dirty="0"/>
              <a:t>Data</a:t>
            </a:r>
          </a:p>
        </p:txBody>
      </p:sp>
      <p:cxnSp>
        <p:nvCxnSpPr>
          <p:cNvPr id="12" name="Straight Connector 11">
            <a:extLst>
              <a:ext uri="{FF2B5EF4-FFF2-40B4-BE49-F238E27FC236}">
                <a16:creationId xmlns="" xmlns:a16="http://schemas.microsoft.com/office/drawing/2014/main" id="{66851AD2-B4F3-4E4C-9179-1495E96D5DEA}"/>
              </a:ext>
            </a:extLst>
          </p:cNvPr>
          <p:cNvCxnSpPr/>
          <p:nvPr/>
        </p:nvCxnSpPr>
        <p:spPr>
          <a:xfrm>
            <a:off x="7132320" y="2029932"/>
            <a:ext cx="0" cy="4297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5C95B49-51AF-4122-8618-AFEA2D90CA1E}"/>
              </a:ext>
            </a:extLst>
          </p:cNvPr>
          <p:cNvCxnSpPr/>
          <p:nvPr/>
        </p:nvCxnSpPr>
        <p:spPr>
          <a:xfrm>
            <a:off x="8046720" y="2029932"/>
            <a:ext cx="0" cy="4297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AA80E62-5FFB-48E0-B975-EA4BFA83E3ED}"/>
              </a:ext>
            </a:extLst>
          </p:cNvPr>
          <p:cNvCxnSpPr/>
          <p:nvPr/>
        </p:nvCxnSpPr>
        <p:spPr>
          <a:xfrm>
            <a:off x="8961120" y="2029932"/>
            <a:ext cx="0" cy="4297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CB692BF2-EE89-459D-B2B0-8C4FEA5FFDCE}"/>
              </a:ext>
            </a:extLst>
          </p:cNvPr>
          <p:cNvCxnSpPr/>
          <p:nvPr/>
        </p:nvCxnSpPr>
        <p:spPr>
          <a:xfrm>
            <a:off x="9875397" y="2029932"/>
            <a:ext cx="0" cy="4297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192D9AE2-102A-484A-BB6C-13C38DA89B98}"/>
              </a:ext>
            </a:extLst>
          </p:cNvPr>
          <p:cNvCxnSpPr/>
          <p:nvPr/>
        </p:nvCxnSpPr>
        <p:spPr>
          <a:xfrm>
            <a:off x="2560320" y="2029931"/>
            <a:ext cx="0" cy="4297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D8886206-0341-4F85-BC76-B5FCAAF21C0F}"/>
              </a:ext>
            </a:extLst>
          </p:cNvPr>
          <p:cNvCxnSpPr/>
          <p:nvPr/>
        </p:nvCxnSpPr>
        <p:spPr>
          <a:xfrm>
            <a:off x="3474720" y="2029931"/>
            <a:ext cx="0" cy="4297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5B68FB2A-3924-4B9E-B340-AF3C57D444CC}"/>
              </a:ext>
            </a:extLst>
          </p:cNvPr>
          <p:cNvCxnSpPr/>
          <p:nvPr/>
        </p:nvCxnSpPr>
        <p:spPr>
          <a:xfrm>
            <a:off x="4389120" y="2029932"/>
            <a:ext cx="0" cy="4297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F7C8FB29-04BA-4215-B416-1BF7311D3E15}"/>
              </a:ext>
            </a:extLst>
          </p:cNvPr>
          <p:cNvCxnSpPr/>
          <p:nvPr/>
        </p:nvCxnSpPr>
        <p:spPr>
          <a:xfrm>
            <a:off x="5303520" y="2029932"/>
            <a:ext cx="0" cy="42976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B7039134-C699-4565-A132-7D7CFFC38A58}"/>
              </a:ext>
            </a:extLst>
          </p:cNvPr>
          <p:cNvCxnSpPr/>
          <p:nvPr/>
        </p:nvCxnSpPr>
        <p:spPr>
          <a:xfrm>
            <a:off x="2194560" y="3353247"/>
            <a:ext cx="0" cy="731520"/>
          </a:xfrm>
          <a:prstGeom prst="straightConnector1">
            <a:avLst/>
          </a:prstGeom>
          <a:ln w="15875">
            <a:headEnd type="none"/>
            <a:tailEnd type="stealth" w="sm"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BF008B60-E50E-4207-B7A9-4D0F918C45FE}"/>
              </a:ext>
            </a:extLst>
          </p:cNvPr>
          <p:cNvSpPr txBox="1"/>
          <p:nvPr/>
        </p:nvSpPr>
        <p:spPr>
          <a:xfrm>
            <a:off x="1947583" y="2964854"/>
            <a:ext cx="495649" cy="276999"/>
          </a:xfrm>
          <a:prstGeom prst="rect">
            <a:avLst/>
          </a:prstGeom>
          <a:noFill/>
        </p:spPr>
        <p:txBody>
          <a:bodyPr wrap="none" rtlCol="0">
            <a:spAutoFit/>
          </a:bodyPr>
          <a:lstStyle/>
          <a:p>
            <a:pPr algn="ctr"/>
            <a:r>
              <a:rPr lang="en-US" sz="1200" dirty="0"/>
              <a:t>Time</a:t>
            </a:r>
          </a:p>
        </p:txBody>
      </p:sp>
      <p:sp>
        <p:nvSpPr>
          <p:cNvPr id="22" name="TextBox 21">
            <a:extLst>
              <a:ext uri="{FF2B5EF4-FFF2-40B4-BE49-F238E27FC236}">
                <a16:creationId xmlns="" xmlns:a16="http://schemas.microsoft.com/office/drawing/2014/main" id="{F076D2BB-7322-42B0-87DC-B745846D3357}"/>
              </a:ext>
            </a:extLst>
          </p:cNvPr>
          <p:cNvSpPr txBox="1"/>
          <p:nvPr/>
        </p:nvSpPr>
        <p:spPr>
          <a:xfrm>
            <a:off x="2270817" y="1378328"/>
            <a:ext cx="579005" cy="523220"/>
          </a:xfrm>
          <a:prstGeom prst="rect">
            <a:avLst/>
          </a:prstGeom>
          <a:noFill/>
        </p:spPr>
        <p:txBody>
          <a:bodyPr wrap="none" rtlCol="0">
            <a:spAutoFit/>
          </a:bodyPr>
          <a:lstStyle/>
          <a:p>
            <a:pPr algn="ctr"/>
            <a:r>
              <a:rPr lang="en-US" sz="1400" dirty="0"/>
              <a:t>User</a:t>
            </a:r>
          </a:p>
          <a:p>
            <a:r>
              <a:rPr lang="en-US" sz="1400" dirty="0"/>
              <a:t>Layer</a:t>
            </a:r>
          </a:p>
        </p:txBody>
      </p:sp>
      <p:sp>
        <p:nvSpPr>
          <p:cNvPr id="23" name="TextBox 22">
            <a:extLst>
              <a:ext uri="{FF2B5EF4-FFF2-40B4-BE49-F238E27FC236}">
                <a16:creationId xmlns="" xmlns:a16="http://schemas.microsoft.com/office/drawing/2014/main" id="{F4BCAAB8-F615-4F58-B176-F580A15295AC}"/>
              </a:ext>
            </a:extLst>
          </p:cNvPr>
          <p:cNvSpPr txBox="1"/>
          <p:nvPr/>
        </p:nvSpPr>
        <p:spPr>
          <a:xfrm>
            <a:off x="2968780" y="1378328"/>
            <a:ext cx="1011879" cy="523220"/>
          </a:xfrm>
          <a:prstGeom prst="rect">
            <a:avLst/>
          </a:prstGeom>
          <a:noFill/>
        </p:spPr>
        <p:txBody>
          <a:bodyPr wrap="none" rtlCol="0">
            <a:spAutoFit/>
          </a:bodyPr>
          <a:lstStyle/>
          <a:p>
            <a:pPr algn="ctr"/>
            <a:r>
              <a:rPr lang="en-US" sz="1400" dirty="0"/>
              <a:t>Application</a:t>
            </a:r>
          </a:p>
          <a:p>
            <a:pPr algn="ctr"/>
            <a:r>
              <a:rPr lang="en-US" sz="1400" dirty="0"/>
              <a:t>Layer</a:t>
            </a:r>
          </a:p>
        </p:txBody>
      </p:sp>
      <p:sp>
        <p:nvSpPr>
          <p:cNvPr id="24" name="TextBox 23">
            <a:extLst>
              <a:ext uri="{FF2B5EF4-FFF2-40B4-BE49-F238E27FC236}">
                <a16:creationId xmlns="" xmlns:a16="http://schemas.microsoft.com/office/drawing/2014/main" id="{D71D2499-3B00-4D2B-893E-B1BAC34BF656}"/>
              </a:ext>
            </a:extLst>
          </p:cNvPr>
          <p:cNvSpPr txBox="1"/>
          <p:nvPr/>
        </p:nvSpPr>
        <p:spPr>
          <a:xfrm>
            <a:off x="3946723" y="1378327"/>
            <a:ext cx="884794" cy="523220"/>
          </a:xfrm>
          <a:prstGeom prst="rect">
            <a:avLst/>
          </a:prstGeom>
          <a:noFill/>
        </p:spPr>
        <p:txBody>
          <a:bodyPr wrap="none" rtlCol="0">
            <a:spAutoFit/>
          </a:bodyPr>
          <a:lstStyle/>
          <a:p>
            <a:pPr algn="ctr"/>
            <a:r>
              <a:rPr lang="en-US" sz="1400" dirty="0"/>
              <a:t>Transport</a:t>
            </a:r>
          </a:p>
          <a:p>
            <a:pPr algn="ctr"/>
            <a:r>
              <a:rPr lang="en-US" sz="1400" dirty="0"/>
              <a:t>Function</a:t>
            </a:r>
          </a:p>
        </p:txBody>
      </p:sp>
      <p:sp>
        <p:nvSpPr>
          <p:cNvPr id="25" name="TextBox 24">
            <a:extLst>
              <a:ext uri="{FF2B5EF4-FFF2-40B4-BE49-F238E27FC236}">
                <a16:creationId xmlns="" xmlns:a16="http://schemas.microsoft.com/office/drawing/2014/main" id="{3A3DA5A1-2318-4045-8F3C-E73B43C2C630}"/>
              </a:ext>
            </a:extLst>
          </p:cNvPr>
          <p:cNvSpPr txBox="1"/>
          <p:nvPr/>
        </p:nvSpPr>
        <p:spPr>
          <a:xfrm>
            <a:off x="4874075" y="1378326"/>
            <a:ext cx="858889" cy="523220"/>
          </a:xfrm>
          <a:prstGeom prst="rect">
            <a:avLst/>
          </a:prstGeom>
          <a:noFill/>
        </p:spPr>
        <p:txBody>
          <a:bodyPr wrap="none" rtlCol="0">
            <a:spAutoFit/>
          </a:bodyPr>
          <a:lstStyle/>
          <a:p>
            <a:pPr algn="ctr"/>
            <a:r>
              <a:rPr lang="en-US" sz="1400" dirty="0"/>
              <a:t>Data Link</a:t>
            </a:r>
          </a:p>
          <a:p>
            <a:pPr algn="ctr"/>
            <a:r>
              <a:rPr lang="en-US" sz="1400" dirty="0"/>
              <a:t>Layer</a:t>
            </a:r>
          </a:p>
        </p:txBody>
      </p:sp>
      <p:sp>
        <p:nvSpPr>
          <p:cNvPr id="26" name="TextBox 25">
            <a:extLst>
              <a:ext uri="{FF2B5EF4-FFF2-40B4-BE49-F238E27FC236}">
                <a16:creationId xmlns="" xmlns:a16="http://schemas.microsoft.com/office/drawing/2014/main" id="{9DB39322-2486-41C7-BE97-5401E78CB2C3}"/>
              </a:ext>
            </a:extLst>
          </p:cNvPr>
          <p:cNvSpPr txBox="1"/>
          <p:nvPr/>
        </p:nvSpPr>
        <p:spPr>
          <a:xfrm>
            <a:off x="6700483" y="1378326"/>
            <a:ext cx="858889" cy="523220"/>
          </a:xfrm>
          <a:prstGeom prst="rect">
            <a:avLst/>
          </a:prstGeom>
          <a:noFill/>
        </p:spPr>
        <p:txBody>
          <a:bodyPr wrap="none" rtlCol="0">
            <a:spAutoFit/>
          </a:bodyPr>
          <a:lstStyle/>
          <a:p>
            <a:pPr algn="ctr"/>
            <a:r>
              <a:rPr lang="en-US" sz="1400" dirty="0"/>
              <a:t>Data Link</a:t>
            </a:r>
          </a:p>
          <a:p>
            <a:pPr algn="ctr"/>
            <a:r>
              <a:rPr lang="en-US" sz="1400" dirty="0"/>
              <a:t>Layer</a:t>
            </a:r>
          </a:p>
        </p:txBody>
      </p:sp>
      <p:sp>
        <p:nvSpPr>
          <p:cNvPr id="27" name="TextBox 26">
            <a:extLst>
              <a:ext uri="{FF2B5EF4-FFF2-40B4-BE49-F238E27FC236}">
                <a16:creationId xmlns="" xmlns:a16="http://schemas.microsoft.com/office/drawing/2014/main" id="{60DE42B3-00B2-433A-9BC6-3561C4D3E87A}"/>
              </a:ext>
            </a:extLst>
          </p:cNvPr>
          <p:cNvSpPr txBox="1"/>
          <p:nvPr/>
        </p:nvSpPr>
        <p:spPr>
          <a:xfrm>
            <a:off x="7603081" y="1378325"/>
            <a:ext cx="884794" cy="523220"/>
          </a:xfrm>
          <a:prstGeom prst="rect">
            <a:avLst/>
          </a:prstGeom>
          <a:noFill/>
        </p:spPr>
        <p:txBody>
          <a:bodyPr wrap="none" rtlCol="0">
            <a:spAutoFit/>
          </a:bodyPr>
          <a:lstStyle/>
          <a:p>
            <a:pPr algn="ctr"/>
            <a:r>
              <a:rPr lang="en-US" sz="1400" dirty="0"/>
              <a:t>Transport</a:t>
            </a:r>
          </a:p>
          <a:p>
            <a:pPr algn="ctr"/>
            <a:r>
              <a:rPr lang="en-US" sz="1400" dirty="0"/>
              <a:t>Function</a:t>
            </a:r>
          </a:p>
        </p:txBody>
      </p:sp>
      <p:sp>
        <p:nvSpPr>
          <p:cNvPr id="28" name="TextBox 27">
            <a:extLst>
              <a:ext uri="{FF2B5EF4-FFF2-40B4-BE49-F238E27FC236}">
                <a16:creationId xmlns="" xmlns:a16="http://schemas.microsoft.com/office/drawing/2014/main" id="{133F7C4F-05E6-46BE-B240-02A2CBDA5DAA}"/>
              </a:ext>
            </a:extLst>
          </p:cNvPr>
          <p:cNvSpPr txBox="1"/>
          <p:nvPr/>
        </p:nvSpPr>
        <p:spPr>
          <a:xfrm>
            <a:off x="8546620" y="1378324"/>
            <a:ext cx="1011879" cy="523220"/>
          </a:xfrm>
          <a:prstGeom prst="rect">
            <a:avLst/>
          </a:prstGeom>
          <a:noFill/>
        </p:spPr>
        <p:txBody>
          <a:bodyPr wrap="none" rtlCol="0">
            <a:spAutoFit/>
          </a:bodyPr>
          <a:lstStyle/>
          <a:p>
            <a:pPr algn="ctr"/>
            <a:r>
              <a:rPr lang="en-US" sz="1400" dirty="0"/>
              <a:t>Application</a:t>
            </a:r>
          </a:p>
          <a:p>
            <a:pPr algn="ctr"/>
            <a:r>
              <a:rPr lang="en-US" sz="1400" dirty="0"/>
              <a:t>Layer</a:t>
            </a:r>
          </a:p>
        </p:txBody>
      </p:sp>
      <p:sp>
        <p:nvSpPr>
          <p:cNvPr id="29" name="TextBox 28">
            <a:extLst>
              <a:ext uri="{FF2B5EF4-FFF2-40B4-BE49-F238E27FC236}">
                <a16:creationId xmlns="" xmlns:a16="http://schemas.microsoft.com/office/drawing/2014/main" id="{30FBED5B-4EEA-4568-8096-BFE909688C0A}"/>
              </a:ext>
            </a:extLst>
          </p:cNvPr>
          <p:cNvSpPr txBox="1"/>
          <p:nvPr/>
        </p:nvSpPr>
        <p:spPr>
          <a:xfrm>
            <a:off x="9585894" y="1378323"/>
            <a:ext cx="579005" cy="523220"/>
          </a:xfrm>
          <a:prstGeom prst="rect">
            <a:avLst/>
          </a:prstGeom>
          <a:noFill/>
        </p:spPr>
        <p:txBody>
          <a:bodyPr wrap="none" rtlCol="0">
            <a:spAutoFit/>
          </a:bodyPr>
          <a:lstStyle/>
          <a:p>
            <a:pPr algn="ctr"/>
            <a:r>
              <a:rPr lang="en-US" sz="1400" dirty="0"/>
              <a:t>User</a:t>
            </a:r>
          </a:p>
          <a:p>
            <a:r>
              <a:rPr lang="en-US" sz="1400" dirty="0"/>
              <a:t>Layer</a:t>
            </a:r>
          </a:p>
        </p:txBody>
      </p:sp>
      <p:cxnSp>
        <p:nvCxnSpPr>
          <p:cNvPr id="30" name="Straight Arrow Connector 29">
            <a:extLst>
              <a:ext uri="{FF2B5EF4-FFF2-40B4-BE49-F238E27FC236}">
                <a16:creationId xmlns="" xmlns:a16="http://schemas.microsoft.com/office/drawing/2014/main" id="{904022DA-CF9B-4CAA-9FD3-F01330041906}"/>
              </a:ext>
            </a:extLst>
          </p:cNvPr>
          <p:cNvCxnSpPr>
            <a:cxnSpLocks/>
          </p:cNvCxnSpPr>
          <p:nvPr/>
        </p:nvCxnSpPr>
        <p:spPr>
          <a:xfrm flipH="1">
            <a:off x="8045479" y="3018266"/>
            <a:ext cx="914276" cy="89995"/>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142AD951-E465-400D-9D83-CAFD115534AA}"/>
              </a:ext>
            </a:extLst>
          </p:cNvPr>
          <p:cNvCxnSpPr>
            <a:cxnSpLocks/>
          </p:cNvCxnSpPr>
          <p:nvPr/>
        </p:nvCxnSpPr>
        <p:spPr>
          <a:xfrm flipH="1">
            <a:off x="7132320" y="3105630"/>
            <a:ext cx="913159"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F9CC4F3B-1752-45B8-BD77-0FC6AAF71DD8}"/>
              </a:ext>
            </a:extLst>
          </p:cNvPr>
          <p:cNvCxnSpPr>
            <a:cxnSpLocks/>
          </p:cNvCxnSpPr>
          <p:nvPr/>
        </p:nvCxnSpPr>
        <p:spPr>
          <a:xfrm flipH="1">
            <a:off x="7132320" y="3409138"/>
            <a:ext cx="913159"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267E3EA6-96D8-407F-B8E8-CD4EB816EDAD}"/>
              </a:ext>
            </a:extLst>
          </p:cNvPr>
          <p:cNvCxnSpPr>
            <a:cxnSpLocks/>
          </p:cNvCxnSpPr>
          <p:nvPr/>
        </p:nvCxnSpPr>
        <p:spPr>
          <a:xfrm flipH="1">
            <a:off x="7132320" y="3719007"/>
            <a:ext cx="913159"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1F03C24A-0909-4E9E-8F96-905CFDDAD88F}"/>
              </a:ext>
            </a:extLst>
          </p:cNvPr>
          <p:cNvCxnSpPr>
            <a:cxnSpLocks/>
          </p:cNvCxnSpPr>
          <p:nvPr/>
        </p:nvCxnSpPr>
        <p:spPr>
          <a:xfrm flipH="1">
            <a:off x="4389120" y="3315389"/>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2C9F659A-2869-49A3-8B19-291D99AA3D1C}"/>
              </a:ext>
            </a:extLst>
          </p:cNvPr>
          <p:cNvCxnSpPr>
            <a:cxnSpLocks/>
          </p:cNvCxnSpPr>
          <p:nvPr/>
        </p:nvCxnSpPr>
        <p:spPr>
          <a:xfrm flipH="1">
            <a:off x="5303520" y="3105630"/>
            <a:ext cx="1828801" cy="209759"/>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 xmlns:a16="http://schemas.microsoft.com/office/drawing/2014/main" id="{EC3CB246-6160-4051-8081-2A7D95EC01E7}"/>
              </a:ext>
            </a:extLst>
          </p:cNvPr>
          <p:cNvSpPr txBox="1"/>
          <p:nvPr/>
        </p:nvSpPr>
        <p:spPr>
          <a:xfrm>
            <a:off x="5295842" y="3012118"/>
            <a:ext cx="1144865" cy="261610"/>
          </a:xfrm>
          <a:prstGeom prst="rect">
            <a:avLst/>
          </a:prstGeom>
          <a:noFill/>
        </p:spPr>
        <p:txBody>
          <a:bodyPr wrap="none" rtlCol="0">
            <a:spAutoFit/>
          </a:bodyPr>
          <a:lstStyle/>
          <a:p>
            <a:pPr algn="ctr"/>
            <a:r>
              <a:rPr lang="en-US" sz="1050" dirty="0"/>
              <a:t>User Data Frame</a:t>
            </a:r>
          </a:p>
        </p:txBody>
      </p:sp>
      <p:cxnSp>
        <p:nvCxnSpPr>
          <p:cNvPr id="37" name="Straight Arrow Connector 36">
            <a:extLst>
              <a:ext uri="{FF2B5EF4-FFF2-40B4-BE49-F238E27FC236}">
                <a16:creationId xmlns="" xmlns:a16="http://schemas.microsoft.com/office/drawing/2014/main" id="{8248F792-EBBF-48BA-897B-0F28D9D72329}"/>
              </a:ext>
            </a:extLst>
          </p:cNvPr>
          <p:cNvCxnSpPr>
            <a:cxnSpLocks/>
          </p:cNvCxnSpPr>
          <p:nvPr/>
        </p:nvCxnSpPr>
        <p:spPr>
          <a:xfrm flipH="1">
            <a:off x="5303520" y="3409138"/>
            <a:ext cx="1828801" cy="210312"/>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F1810852-EE11-43A7-90F0-4D5643217A26}"/>
              </a:ext>
            </a:extLst>
          </p:cNvPr>
          <p:cNvCxnSpPr>
            <a:cxnSpLocks/>
          </p:cNvCxnSpPr>
          <p:nvPr/>
        </p:nvCxnSpPr>
        <p:spPr>
          <a:xfrm flipH="1">
            <a:off x="5301126" y="3719007"/>
            <a:ext cx="1828801" cy="210312"/>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637D3801-B60B-48C4-8651-64BC3FB91646}"/>
              </a:ext>
            </a:extLst>
          </p:cNvPr>
          <p:cNvCxnSpPr>
            <a:cxnSpLocks/>
          </p:cNvCxnSpPr>
          <p:nvPr/>
        </p:nvCxnSpPr>
        <p:spPr>
          <a:xfrm flipH="1">
            <a:off x="4389120" y="3619450"/>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F39A9609-B47C-4CB3-B574-F81AB8211B51}"/>
              </a:ext>
            </a:extLst>
          </p:cNvPr>
          <p:cNvCxnSpPr>
            <a:cxnSpLocks/>
          </p:cNvCxnSpPr>
          <p:nvPr/>
        </p:nvCxnSpPr>
        <p:spPr>
          <a:xfrm flipH="1">
            <a:off x="4385574" y="3929319"/>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 xmlns:a16="http://schemas.microsoft.com/office/drawing/2014/main" id="{8F3AE01B-7D81-4EA7-A105-0891CBE1C4CB}"/>
              </a:ext>
            </a:extLst>
          </p:cNvPr>
          <p:cNvSpPr txBox="1"/>
          <p:nvPr/>
        </p:nvSpPr>
        <p:spPr>
          <a:xfrm>
            <a:off x="5295841" y="3312501"/>
            <a:ext cx="1144865" cy="261610"/>
          </a:xfrm>
          <a:prstGeom prst="rect">
            <a:avLst/>
          </a:prstGeom>
          <a:noFill/>
        </p:spPr>
        <p:txBody>
          <a:bodyPr wrap="none" rtlCol="0">
            <a:spAutoFit/>
          </a:bodyPr>
          <a:lstStyle/>
          <a:p>
            <a:pPr algn="ctr"/>
            <a:r>
              <a:rPr lang="en-US" sz="1050" dirty="0"/>
              <a:t>User Data Frame</a:t>
            </a:r>
          </a:p>
        </p:txBody>
      </p:sp>
      <p:sp>
        <p:nvSpPr>
          <p:cNvPr id="42" name="TextBox 41">
            <a:extLst>
              <a:ext uri="{FF2B5EF4-FFF2-40B4-BE49-F238E27FC236}">
                <a16:creationId xmlns="" xmlns:a16="http://schemas.microsoft.com/office/drawing/2014/main" id="{69254D23-972E-476E-A7B2-AEE935E2BC20}"/>
              </a:ext>
            </a:extLst>
          </p:cNvPr>
          <p:cNvSpPr txBox="1"/>
          <p:nvPr/>
        </p:nvSpPr>
        <p:spPr>
          <a:xfrm>
            <a:off x="5293448" y="3622370"/>
            <a:ext cx="1144865" cy="261610"/>
          </a:xfrm>
          <a:prstGeom prst="rect">
            <a:avLst/>
          </a:prstGeom>
          <a:noFill/>
        </p:spPr>
        <p:txBody>
          <a:bodyPr wrap="none" rtlCol="0">
            <a:spAutoFit/>
          </a:bodyPr>
          <a:lstStyle/>
          <a:p>
            <a:pPr algn="ctr"/>
            <a:r>
              <a:rPr lang="en-US" sz="1050" dirty="0"/>
              <a:t>User Data Frame</a:t>
            </a:r>
          </a:p>
        </p:txBody>
      </p:sp>
      <p:cxnSp>
        <p:nvCxnSpPr>
          <p:cNvPr id="43" name="Straight Arrow Connector 42">
            <a:extLst>
              <a:ext uri="{FF2B5EF4-FFF2-40B4-BE49-F238E27FC236}">
                <a16:creationId xmlns="" xmlns:a16="http://schemas.microsoft.com/office/drawing/2014/main" id="{6AFB8DEB-6DA0-4E0E-943D-CBB1428CA744}"/>
              </a:ext>
            </a:extLst>
          </p:cNvPr>
          <p:cNvCxnSpPr>
            <a:cxnSpLocks/>
          </p:cNvCxnSpPr>
          <p:nvPr/>
        </p:nvCxnSpPr>
        <p:spPr>
          <a:xfrm flipH="1">
            <a:off x="3473693" y="3944861"/>
            <a:ext cx="914276" cy="89995"/>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D5056E28-20E5-40F4-BD97-918B9D533216}"/>
              </a:ext>
            </a:extLst>
          </p:cNvPr>
          <p:cNvCxnSpPr>
            <a:cxnSpLocks/>
          </p:cNvCxnSpPr>
          <p:nvPr/>
        </p:nvCxnSpPr>
        <p:spPr>
          <a:xfrm flipH="1">
            <a:off x="2554681" y="4039287"/>
            <a:ext cx="914276" cy="89995"/>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 xmlns:a16="http://schemas.microsoft.com/office/drawing/2014/main" id="{4BBBCA0E-5DAE-4FB5-AD2B-577BE05E2FC6}"/>
              </a:ext>
            </a:extLst>
          </p:cNvPr>
          <p:cNvSpPr txBox="1"/>
          <p:nvPr/>
        </p:nvSpPr>
        <p:spPr>
          <a:xfrm>
            <a:off x="3468957" y="3477107"/>
            <a:ext cx="943592" cy="513859"/>
          </a:xfrm>
          <a:prstGeom prst="rect">
            <a:avLst/>
          </a:prstGeom>
          <a:noFill/>
        </p:spPr>
        <p:txBody>
          <a:bodyPr wrap="none" rtlCol="0">
            <a:spAutoFit/>
          </a:bodyPr>
          <a:lstStyle/>
          <a:p>
            <a:pPr algn="ctr">
              <a:lnSpc>
                <a:spcPct val="75000"/>
              </a:lnSpc>
            </a:pPr>
            <a:r>
              <a:rPr lang="en-US" sz="1200" dirty="0"/>
              <a:t>Read</a:t>
            </a:r>
          </a:p>
          <a:p>
            <a:pPr algn="ctr">
              <a:lnSpc>
                <a:spcPct val="75000"/>
              </a:lnSpc>
            </a:pPr>
            <a:r>
              <a:rPr lang="en-US" sz="1200" dirty="0"/>
              <a:t>Response</a:t>
            </a:r>
          </a:p>
          <a:p>
            <a:pPr algn="ctr">
              <a:lnSpc>
                <a:spcPct val="75000"/>
              </a:lnSpc>
            </a:pPr>
            <a:r>
              <a:rPr lang="en-US" sz="1200" dirty="0"/>
              <a:t>1</a:t>
            </a:r>
            <a:r>
              <a:rPr lang="en-US" sz="1200" baseline="30000" dirty="0"/>
              <a:t>st</a:t>
            </a:r>
            <a:r>
              <a:rPr lang="en-US" sz="1200" dirty="0"/>
              <a:t> fragment</a:t>
            </a:r>
          </a:p>
        </p:txBody>
      </p:sp>
      <p:cxnSp>
        <p:nvCxnSpPr>
          <p:cNvPr id="54" name="Straight Arrow Connector 53">
            <a:extLst>
              <a:ext uri="{FF2B5EF4-FFF2-40B4-BE49-F238E27FC236}">
                <a16:creationId xmlns="" xmlns:a16="http://schemas.microsoft.com/office/drawing/2014/main" id="{3D08BA28-2BC8-4502-9220-9F071144BBD2}"/>
              </a:ext>
            </a:extLst>
          </p:cNvPr>
          <p:cNvCxnSpPr>
            <a:cxnSpLocks/>
          </p:cNvCxnSpPr>
          <p:nvPr/>
        </p:nvCxnSpPr>
        <p:spPr>
          <a:xfrm>
            <a:off x="5299929" y="4239188"/>
            <a:ext cx="1829996" cy="9759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 xmlns:a16="http://schemas.microsoft.com/office/drawing/2014/main" id="{0EE5B5E1-50A0-4880-986C-E2258817FAF9}"/>
              </a:ext>
            </a:extLst>
          </p:cNvPr>
          <p:cNvCxnSpPr>
            <a:cxnSpLocks/>
          </p:cNvCxnSpPr>
          <p:nvPr/>
        </p:nvCxnSpPr>
        <p:spPr>
          <a:xfrm>
            <a:off x="5310003" y="3923510"/>
            <a:ext cx="1829996" cy="97593"/>
          </a:xfrm>
          <a:prstGeom prst="straightConnector1">
            <a:avLst/>
          </a:prstGeom>
          <a:ln w="12700">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 xmlns:a16="http://schemas.microsoft.com/office/drawing/2014/main" id="{876C52FF-F178-43DA-B72C-F5B61C9A8D3B}"/>
              </a:ext>
            </a:extLst>
          </p:cNvPr>
          <p:cNvSpPr txBox="1"/>
          <p:nvPr/>
        </p:nvSpPr>
        <p:spPr>
          <a:xfrm>
            <a:off x="6072384" y="4096470"/>
            <a:ext cx="1144865" cy="261610"/>
          </a:xfrm>
          <a:prstGeom prst="rect">
            <a:avLst/>
          </a:prstGeom>
          <a:noFill/>
        </p:spPr>
        <p:txBody>
          <a:bodyPr wrap="none" rtlCol="0">
            <a:spAutoFit/>
          </a:bodyPr>
          <a:lstStyle/>
          <a:p>
            <a:pPr algn="ctr"/>
            <a:r>
              <a:rPr lang="en-US" sz="1050" dirty="0"/>
              <a:t>User Data Frame</a:t>
            </a:r>
          </a:p>
        </p:txBody>
      </p:sp>
      <p:sp>
        <p:nvSpPr>
          <p:cNvPr id="60" name="TextBox 59">
            <a:extLst>
              <a:ext uri="{FF2B5EF4-FFF2-40B4-BE49-F238E27FC236}">
                <a16:creationId xmlns="" xmlns:a16="http://schemas.microsoft.com/office/drawing/2014/main" id="{B8EBF2AC-AC24-4718-BC21-2ED4F6001A09}"/>
              </a:ext>
            </a:extLst>
          </p:cNvPr>
          <p:cNvSpPr txBox="1"/>
          <p:nvPr/>
        </p:nvSpPr>
        <p:spPr>
          <a:xfrm>
            <a:off x="6695915" y="3791400"/>
            <a:ext cx="426720" cy="253916"/>
          </a:xfrm>
          <a:prstGeom prst="rect">
            <a:avLst/>
          </a:prstGeom>
          <a:noFill/>
        </p:spPr>
        <p:txBody>
          <a:bodyPr wrap="none" rtlCol="0">
            <a:spAutoFit/>
          </a:bodyPr>
          <a:lstStyle/>
          <a:p>
            <a:pPr algn="ctr"/>
            <a:r>
              <a:rPr lang="en-US" sz="1050" dirty="0"/>
              <a:t>Ack</a:t>
            </a:r>
            <a:r>
              <a:rPr lang="en-US" sz="1050" baseline="30000" dirty="0"/>
              <a:t>1</a:t>
            </a:r>
          </a:p>
        </p:txBody>
      </p:sp>
      <p:sp>
        <p:nvSpPr>
          <p:cNvPr id="61" name="TextBox 60">
            <a:extLst>
              <a:ext uri="{FF2B5EF4-FFF2-40B4-BE49-F238E27FC236}">
                <a16:creationId xmlns="" xmlns:a16="http://schemas.microsoft.com/office/drawing/2014/main" id="{13577D8B-F5D5-4193-9DFF-68781262E4F4}"/>
              </a:ext>
            </a:extLst>
          </p:cNvPr>
          <p:cNvSpPr txBox="1"/>
          <p:nvPr/>
        </p:nvSpPr>
        <p:spPr>
          <a:xfrm>
            <a:off x="6703208" y="3480258"/>
            <a:ext cx="426720" cy="253916"/>
          </a:xfrm>
          <a:prstGeom prst="rect">
            <a:avLst/>
          </a:prstGeom>
          <a:noFill/>
        </p:spPr>
        <p:txBody>
          <a:bodyPr wrap="none" rtlCol="0">
            <a:spAutoFit/>
          </a:bodyPr>
          <a:lstStyle/>
          <a:p>
            <a:pPr algn="ctr"/>
            <a:r>
              <a:rPr lang="en-US" sz="1050" dirty="0"/>
              <a:t>Ack</a:t>
            </a:r>
            <a:r>
              <a:rPr lang="en-US" sz="1050" baseline="30000" dirty="0"/>
              <a:t>1</a:t>
            </a:r>
          </a:p>
        </p:txBody>
      </p:sp>
      <p:sp>
        <p:nvSpPr>
          <p:cNvPr id="62" name="TextBox 61">
            <a:extLst>
              <a:ext uri="{FF2B5EF4-FFF2-40B4-BE49-F238E27FC236}">
                <a16:creationId xmlns="" xmlns:a16="http://schemas.microsoft.com/office/drawing/2014/main" id="{7C1D6252-40D3-4612-9474-273F30AA4229}"/>
              </a:ext>
            </a:extLst>
          </p:cNvPr>
          <p:cNvSpPr txBox="1"/>
          <p:nvPr/>
        </p:nvSpPr>
        <p:spPr>
          <a:xfrm>
            <a:off x="6703205" y="3172439"/>
            <a:ext cx="426720" cy="253916"/>
          </a:xfrm>
          <a:prstGeom prst="rect">
            <a:avLst/>
          </a:prstGeom>
          <a:noFill/>
        </p:spPr>
        <p:txBody>
          <a:bodyPr wrap="none" rtlCol="0">
            <a:spAutoFit/>
          </a:bodyPr>
          <a:lstStyle/>
          <a:p>
            <a:pPr algn="ctr"/>
            <a:r>
              <a:rPr lang="en-US" sz="1050" dirty="0"/>
              <a:t>Ack</a:t>
            </a:r>
            <a:r>
              <a:rPr lang="en-US" sz="1050" baseline="30000" dirty="0"/>
              <a:t>1</a:t>
            </a:r>
          </a:p>
        </p:txBody>
      </p:sp>
      <p:cxnSp>
        <p:nvCxnSpPr>
          <p:cNvPr id="63" name="Straight Arrow Connector 62">
            <a:extLst>
              <a:ext uri="{FF2B5EF4-FFF2-40B4-BE49-F238E27FC236}">
                <a16:creationId xmlns="" xmlns:a16="http://schemas.microsoft.com/office/drawing/2014/main" id="{DBB7321A-350E-4A10-B6A4-0A14DF854202}"/>
              </a:ext>
            </a:extLst>
          </p:cNvPr>
          <p:cNvCxnSpPr>
            <a:cxnSpLocks/>
          </p:cNvCxnSpPr>
          <p:nvPr/>
        </p:nvCxnSpPr>
        <p:spPr>
          <a:xfrm>
            <a:off x="5307112" y="3626403"/>
            <a:ext cx="1829996" cy="97593"/>
          </a:xfrm>
          <a:prstGeom prst="straightConnector1">
            <a:avLst/>
          </a:prstGeom>
          <a:ln w="12700">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 xmlns:a16="http://schemas.microsoft.com/office/drawing/2014/main" id="{7B75F55E-F8B8-4069-B3F5-64932FFE34EE}"/>
              </a:ext>
            </a:extLst>
          </p:cNvPr>
          <p:cNvCxnSpPr>
            <a:cxnSpLocks/>
          </p:cNvCxnSpPr>
          <p:nvPr/>
        </p:nvCxnSpPr>
        <p:spPr>
          <a:xfrm>
            <a:off x="5310003" y="3320833"/>
            <a:ext cx="1829996" cy="97593"/>
          </a:xfrm>
          <a:prstGeom prst="straightConnector1">
            <a:avLst/>
          </a:prstGeom>
          <a:ln w="12700">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 xmlns:a16="http://schemas.microsoft.com/office/drawing/2014/main" id="{4C124E4A-8C5F-4A2C-A50F-6C48AF864823}"/>
              </a:ext>
            </a:extLst>
          </p:cNvPr>
          <p:cNvCxnSpPr>
            <a:cxnSpLocks/>
          </p:cNvCxnSpPr>
          <p:nvPr/>
        </p:nvCxnSpPr>
        <p:spPr>
          <a:xfrm flipH="1">
            <a:off x="5307112" y="4335841"/>
            <a:ext cx="1822815" cy="101902"/>
          </a:xfrm>
          <a:prstGeom prst="straightConnector1">
            <a:avLst/>
          </a:prstGeom>
          <a:ln w="12700">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 xmlns:a16="http://schemas.microsoft.com/office/drawing/2014/main" id="{6F89CFE7-24F9-43B1-91BC-DA6E15E54C7B}"/>
              </a:ext>
            </a:extLst>
          </p:cNvPr>
          <p:cNvSpPr txBox="1"/>
          <p:nvPr/>
        </p:nvSpPr>
        <p:spPr>
          <a:xfrm>
            <a:off x="5287322" y="4233110"/>
            <a:ext cx="426720" cy="253916"/>
          </a:xfrm>
          <a:prstGeom prst="rect">
            <a:avLst/>
          </a:prstGeom>
          <a:noFill/>
        </p:spPr>
        <p:txBody>
          <a:bodyPr wrap="none" rtlCol="0">
            <a:spAutoFit/>
          </a:bodyPr>
          <a:lstStyle/>
          <a:p>
            <a:pPr algn="ctr"/>
            <a:r>
              <a:rPr lang="en-US" sz="1050" dirty="0"/>
              <a:t>Ack</a:t>
            </a:r>
            <a:r>
              <a:rPr lang="en-US" sz="1050" baseline="30000" dirty="0"/>
              <a:t>1</a:t>
            </a:r>
          </a:p>
        </p:txBody>
      </p:sp>
      <p:cxnSp>
        <p:nvCxnSpPr>
          <p:cNvPr id="73" name="Straight Arrow Connector 72">
            <a:extLst>
              <a:ext uri="{FF2B5EF4-FFF2-40B4-BE49-F238E27FC236}">
                <a16:creationId xmlns="" xmlns:a16="http://schemas.microsoft.com/office/drawing/2014/main" id="{FAD14F22-DBC0-4E69-AFB9-7F1EB81F1E2A}"/>
              </a:ext>
            </a:extLst>
          </p:cNvPr>
          <p:cNvCxnSpPr>
            <a:cxnSpLocks/>
          </p:cNvCxnSpPr>
          <p:nvPr/>
        </p:nvCxnSpPr>
        <p:spPr>
          <a:xfrm>
            <a:off x="8049557" y="4332896"/>
            <a:ext cx="916617" cy="8722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 xmlns:a16="http://schemas.microsoft.com/office/drawing/2014/main" id="{8F91883F-7598-439C-BC60-90D08B85966C}"/>
              </a:ext>
            </a:extLst>
          </p:cNvPr>
          <p:cNvSpPr txBox="1"/>
          <p:nvPr/>
        </p:nvSpPr>
        <p:spPr>
          <a:xfrm>
            <a:off x="8145120" y="4129203"/>
            <a:ext cx="685509" cy="276999"/>
          </a:xfrm>
          <a:prstGeom prst="rect">
            <a:avLst/>
          </a:prstGeom>
          <a:noFill/>
        </p:spPr>
        <p:txBody>
          <a:bodyPr wrap="none" rtlCol="0">
            <a:spAutoFit/>
          </a:bodyPr>
          <a:lstStyle/>
          <a:p>
            <a:pPr algn="ctr"/>
            <a:r>
              <a:rPr lang="en-US" sz="1200" dirty="0"/>
              <a:t>Confirm</a:t>
            </a:r>
          </a:p>
        </p:txBody>
      </p:sp>
      <p:cxnSp>
        <p:nvCxnSpPr>
          <p:cNvPr id="75" name="Straight Arrow Connector 74">
            <a:extLst>
              <a:ext uri="{FF2B5EF4-FFF2-40B4-BE49-F238E27FC236}">
                <a16:creationId xmlns="" xmlns:a16="http://schemas.microsoft.com/office/drawing/2014/main" id="{08809CB1-EA29-4583-8C53-46887DDD08A3}"/>
              </a:ext>
            </a:extLst>
          </p:cNvPr>
          <p:cNvCxnSpPr>
            <a:cxnSpLocks/>
          </p:cNvCxnSpPr>
          <p:nvPr/>
        </p:nvCxnSpPr>
        <p:spPr>
          <a:xfrm>
            <a:off x="8962667" y="4416808"/>
            <a:ext cx="913759" cy="9144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 xmlns:a16="http://schemas.microsoft.com/office/drawing/2014/main" id="{32BE2032-5A01-44C2-A684-AA40B0591C90}"/>
              </a:ext>
            </a:extLst>
          </p:cNvPr>
          <p:cNvSpPr txBox="1"/>
          <p:nvPr/>
        </p:nvSpPr>
        <p:spPr>
          <a:xfrm>
            <a:off x="8997186" y="4115050"/>
            <a:ext cx="840262" cy="375359"/>
          </a:xfrm>
          <a:prstGeom prst="rect">
            <a:avLst/>
          </a:prstGeom>
          <a:noFill/>
        </p:spPr>
        <p:txBody>
          <a:bodyPr wrap="square" rtlCol="0">
            <a:spAutoFit/>
          </a:bodyPr>
          <a:lstStyle/>
          <a:p>
            <a:pPr algn="ctr">
              <a:lnSpc>
                <a:spcPct val="75000"/>
              </a:lnSpc>
            </a:pPr>
            <a:r>
              <a:rPr lang="en-US" sz="1200" dirty="0"/>
              <a:t>Events</a:t>
            </a:r>
          </a:p>
          <a:p>
            <a:pPr algn="ctr">
              <a:lnSpc>
                <a:spcPct val="75000"/>
              </a:lnSpc>
            </a:pPr>
            <a:r>
              <a:rPr lang="en-US" sz="1200" dirty="0"/>
              <a:t>Confirmed</a:t>
            </a:r>
          </a:p>
        </p:txBody>
      </p:sp>
      <p:cxnSp>
        <p:nvCxnSpPr>
          <p:cNvPr id="77" name="Straight Arrow Connector 76">
            <a:extLst>
              <a:ext uri="{FF2B5EF4-FFF2-40B4-BE49-F238E27FC236}">
                <a16:creationId xmlns="" xmlns:a16="http://schemas.microsoft.com/office/drawing/2014/main" id="{E72C731D-B8AF-4C60-A56E-CC8F27E8353E}"/>
              </a:ext>
            </a:extLst>
          </p:cNvPr>
          <p:cNvCxnSpPr>
            <a:cxnSpLocks/>
          </p:cNvCxnSpPr>
          <p:nvPr/>
        </p:nvCxnSpPr>
        <p:spPr>
          <a:xfrm flipH="1">
            <a:off x="5287322" y="2600348"/>
            <a:ext cx="1822815" cy="101902"/>
          </a:xfrm>
          <a:prstGeom prst="straightConnector1">
            <a:avLst/>
          </a:prstGeom>
          <a:ln w="12700">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 xmlns:a16="http://schemas.microsoft.com/office/drawing/2014/main" id="{31DEA61B-83F8-437A-9752-14BA1033685E}"/>
              </a:ext>
            </a:extLst>
          </p:cNvPr>
          <p:cNvSpPr txBox="1"/>
          <p:nvPr/>
        </p:nvSpPr>
        <p:spPr>
          <a:xfrm>
            <a:off x="5287322" y="2487765"/>
            <a:ext cx="426720" cy="253916"/>
          </a:xfrm>
          <a:prstGeom prst="rect">
            <a:avLst/>
          </a:prstGeom>
          <a:noFill/>
        </p:spPr>
        <p:txBody>
          <a:bodyPr wrap="none" rtlCol="0">
            <a:spAutoFit/>
          </a:bodyPr>
          <a:lstStyle/>
          <a:p>
            <a:pPr algn="ctr"/>
            <a:r>
              <a:rPr lang="en-US" sz="1050" dirty="0"/>
              <a:t>Ack</a:t>
            </a:r>
            <a:r>
              <a:rPr lang="en-US" sz="1050" baseline="30000" dirty="0"/>
              <a:t>1</a:t>
            </a:r>
          </a:p>
        </p:txBody>
      </p:sp>
      <p:cxnSp>
        <p:nvCxnSpPr>
          <p:cNvPr id="79" name="Straight Arrow Connector 78">
            <a:extLst>
              <a:ext uri="{FF2B5EF4-FFF2-40B4-BE49-F238E27FC236}">
                <a16:creationId xmlns="" xmlns:a16="http://schemas.microsoft.com/office/drawing/2014/main" id="{C8B028B1-B57E-4FE9-B8D4-42B2770C0D03}"/>
              </a:ext>
            </a:extLst>
          </p:cNvPr>
          <p:cNvCxnSpPr>
            <a:cxnSpLocks/>
          </p:cNvCxnSpPr>
          <p:nvPr/>
        </p:nvCxnSpPr>
        <p:spPr>
          <a:xfrm>
            <a:off x="5302638" y="2501773"/>
            <a:ext cx="1829996" cy="9759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 xmlns:a16="http://schemas.microsoft.com/office/drawing/2014/main" id="{7B9437B3-2F8B-4742-8021-FC48F76EC56F}"/>
              </a:ext>
            </a:extLst>
          </p:cNvPr>
          <p:cNvCxnSpPr>
            <a:cxnSpLocks/>
          </p:cNvCxnSpPr>
          <p:nvPr/>
        </p:nvCxnSpPr>
        <p:spPr>
          <a:xfrm>
            <a:off x="7129925" y="2606736"/>
            <a:ext cx="920613"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 xmlns:a16="http://schemas.microsoft.com/office/drawing/2014/main" id="{A22EEAE6-300C-4C83-A99D-1FD19C7CF6E2}"/>
              </a:ext>
            </a:extLst>
          </p:cNvPr>
          <p:cNvSpPr txBox="1"/>
          <p:nvPr/>
        </p:nvSpPr>
        <p:spPr>
          <a:xfrm>
            <a:off x="6090013" y="2347069"/>
            <a:ext cx="1144865" cy="261610"/>
          </a:xfrm>
          <a:prstGeom prst="rect">
            <a:avLst/>
          </a:prstGeom>
          <a:noFill/>
        </p:spPr>
        <p:txBody>
          <a:bodyPr wrap="none" rtlCol="0">
            <a:spAutoFit/>
          </a:bodyPr>
          <a:lstStyle/>
          <a:p>
            <a:pPr algn="ctr"/>
            <a:r>
              <a:rPr lang="en-US" sz="1050" dirty="0"/>
              <a:t>User Data Frame</a:t>
            </a:r>
          </a:p>
        </p:txBody>
      </p:sp>
      <p:cxnSp>
        <p:nvCxnSpPr>
          <p:cNvPr id="82" name="Straight Arrow Connector 81">
            <a:extLst>
              <a:ext uri="{FF2B5EF4-FFF2-40B4-BE49-F238E27FC236}">
                <a16:creationId xmlns="" xmlns:a16="http://schemas.microsoft.com/office/drawing/2014/main" id="{5B5C693F-C86B-4323-992A-BDB9777419DB}"/>
              </a:ext>
            </a:extLst>
          </p:cNvPr>
          <p:cNvCxnSpPr>
            <a:cxnSpLocks/>
          </p:cNvCxnSpPr>
          <p:nvPr/>
        </p:nvCxnSpPr>
        <p:spPr>
          <a:xfrm>
            <a:off x="8042903" y="2613026"/>
            <a:ext cx="916617" cy="8722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 xmlns:a16="http://schemas.microsoft.com/office/drawing/2014/main" id="{51DC9E96-245D-4CA7-BE6C-B9C574153665}"/>
              </a:ext>
            </a:extLst>
          </p:cNvPr>
          <p:cNvCxnSpPr>
            <a:cxnSpLocks/>
          </p:cNvCxnSpPr>
          <p:nvPr/>
        </p:nvCxnSpPr>
        <p:spPr>
          <a:xfrm>
            <a:off x="8959951" y="2703290"/>
            <a:ext cx="916617" cy="8722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 xmlns:a16="http://schemas.microsoft.com/office/drawing/2014/main" id="{802FAED5-9343-4128-AA25-81724E49A387}"/>
              </a:ext>
            </a:extLst>
          </p:cNvPr>
          <p:cNvSpPr txBox="1"/>
          <p:nvPr/>
        </p:nvSpPr>
        <p:spPr>
          <a:xfrm>
            <a:off x="8036069" y="3050873"/>
            <a:ext cx="943592" cy="513859"/>
          </a:xfrm>
          <a:prstGeom prst="rect">
            <a:avLst/>
          </a:prstGeom>
          <a:noFill/>
        </p:spPr>
        <p:txBody>
          <a:bodyPr wrap="none" rtlCol="0">
            <a:spAutoFit/>
          </a:bodyPr>
          <a:lstStyle/>
          <a:p>
            <a:pPr algn="ctr">
              <a:lnSpc>
                <a:spcPct val="75000"/>
              </a:lnSpc>
            </a:pPr>
            <a:r>
              <a:rPr lang="en-US" sz="1200" dirty="0"/>
              <a:t>Read</a:t>
            </a:r>
          </a:p>
          <a:p>
            <a:pPr algn="ctr">
              <a:lnSpc>
                <a:spcPct val="75000"/>
              </a:lnSpc>
            </a:pPr>
            <a:r>
              <a:rPr lang="en-US" sz="1200" dirty="0"/>
              <a:t>Response</a:t>
            </a:r>
          </a:p>
          <a:p>
            <a:pPr algn="ctr">
              <a:lnSpc>
                <a:spcPct val="75000"/>
              </a:lnSpc>
            </a:pPr>
            <a:r>
              <a:rPr lang="en-US" sz="1200" dirty="0"/>
              <a:t>1</a:t>
            </a:r>
            <a:r>
              <a:rPr lang="en-US" sz="1200" baseline="30000" dirty="0"/>
              <a:t>st</a:t>
            </a:r>
            <a:r>
              <a:rPr lang="en-US" sz="1200" dirty="0"/>
              <a:t> fragment</a:t>
            </a:r>
          </a:p>
        </p:txBody>
      </p:sp>
      <p:sp>
        <p:nvSpPr>
          <p:cNvPr id="85" name="TextBox 84">
            <a:extLst>
              <a:ext uri="{FF2B5EF4-FFF2-40B4-BE49-F238E27FC236}">
                <a16:creationId xmlns="" xmlns:a16="http://schemas.microsoft.com/office/drawing/2014/main" id="{051CCEFC-6585-4655-86E9-B50CF38667A2}"/>
              </a:ext>
            </a:extLst>
          </p:cNvPr>
          <p:cNvSpPr txBox="1"/>
          <p:nvPr/>
        </p:nvSpPr>
        <p:spPr>
          <a:xfrm>
            <a:off x="8093094" y="2151083"/>
            <a:ext cx="783098" cy="513859"/>
          </a:xfrm>
          <a:prstGeom prst="rect">
            <a:avLst/>
          </a:prstGeom>
          <a:noFill/>
        </p:spPr>
        <p:txBody>
          <a:bodyPr wrap="none" rtlCol="0">
            <a:spAutoFit/>
          </a:bodyPr>
          <a:lstStyle/>
          <a:p>
            <a:pPr algn="ctr">
              <a:lnSpc>
                <a:spcPct val="75000"/>
              </a:lnSpc>
            </a:pPr>
            <a:r>
              <a:rPr lang="en-US" sz="1200" dirty="0"/>
              <a:t>Read</a:t>
            </a:r>
          </a:p>
          <a:p>
            <a:pPr algn="ctr">
              <a:lnSpc>
                <a:spcPct val="75000"/>
              </a:lnSpc>
            </a:pPr>
            <a:r>
              <a:rPr lang="en-US" sz="1200" dirty="0"/>
              <a:t>request</a:t>
            </a:r>
          </a:p>
          <a:p>
            <a:pPr algn="ctr">
              <a:lnSpc>
                <a:spcPct val="75000"/>
              </a:lnSpc>
            </a:pPr>
            <a:r>
              <a:rPr lang="en-US" sz="1200" dirty="0"/>
              <a:t>fragment</a:t>
            </a:r>
          </a:p>
        </p:txBody>
      </p:sp>
      <p:sp>
        <p:nvSpPr>
          <p:cNvPr id="86" name="TextBox 85">
            <a:extLst>
              <a:ext uri="{FF2B5EF4-FFF2-40B4-BE49-F238E27FC236}">
                <a16:creationId xmlns="" xmlns:a16="http://schemas.microsoft.com/office/drawing/2014/main" id="{B5CD527F-9D6A-49BD-8A4D-A94EEEFAEA0D}"/>
              </a:ext>
            </a:extLst>
          </p:cNvPr>
          <p:cNvSpPr txBox="1"/>
          <p:nvPr/>
        </p:nvSpPr>
        <p:spPr>
          <a:xfrm>
            <a:off x="9169625" y="2490050"/>
            <a:ext cx="761683" cy="276999"/>
          </a:xfrm>
          <a:prstGeom prst="rect">
            <a:avLst/>
          </a:prstGeom>
          <a:noFill/>
        </p:spPr>
        <p:txBody>
          <a:bodyPr wrap="none" rtlCol="0">
            <a:spAutoFit/>
          </a:bodyPr>
          <a:lstStyle/>
          <a:p>
            <a:pPr algn="ctr"/>
            <a:r>
              <a:rPr lang="en-US" sz="1200" dirty="0"/>
              <a:t>Find data</a:t>
            </a:r>
          </a:p>
        </p:txBody>
      </p:sp>
      <p:cxnSp>
        <p:nvCxnSpPr>
          <p:cNvPr id="87" name="Straight Arrow Connector 86">
            <a:extLst>
              <a:ext uri="{FF2B5EF4-FFF2-40B4-BE49-F238E27FC236}">
                <a16:creationId xmlns="" xmlns:a16="http://schemas.microsoft.com/office/drawing/2014/main" id="{E0C9D629-F2EA-4339-A938-59A9614334C0}"/>
              </a:ext>
            </a:extLst>
          </p:cNvPr>
          <p:cNvCxnSpPr>
            <a:cxnSpLocks/>
          </p:cNvCxnSpPr>
          <p:nvPr/>
        </p:nvCxnSpPr>
        <p:spPr>
          <a:xfrm>
            <a:off x="4394451" y="2501773"/>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 xmlns:a16="http://schemas.microsoft.com/office/drawing/2014/main" id="{A453E653-2172-4B38-B04B-8691E7FEE4DD}"/>
              </a:ext>
            </a:extLst>
          </p:cNvPr>
          <p:cNvCxnSpPr>
            <a:cxnSpLocks/>
          </p:cNvCxnSpPr>
          <p:nvPr/>
        </p:nvCxnSpPr>
        <p:spPr>
          <a:xfrm>
            <a:off x="3482444" y="2411094"/>
            <a:ext cx="916617" cy="8722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 xmlns:a16="http://schemas.microsoft.com/office/drawing/2014/main" id="{76A2C46A-0B55-4C8C-AE4A-F7F6BD52BC0C}"/>
              </a:ext>
            </a:extLst>
          </p:cNvPr>
          <p:cNvSpPr txBox="1"/>
          <p:nvPr/>
        </p:nvSpPr>
        <p:spPr>
          <a:xfrm>
            <a:off x="3582836" y="1986599"/>
            <a:ext cx="783098" cy="513859"/>
          </a:xfrm>
          <a:prstGeom prst="rect">
            <a:avLst/>
          </a:prstGeom>
          <a:noFill/>
        </p:spPr>
        <p:txBody>
          <a:bodyPr wrap="none" rtlCol="0">
            <a:spAutoFit/>
          </a:bodyPr>
          <a:lstStyle/>
          <a:p>
            <a:pPr algn="ctr">
              <a:lnSpc>
                <a:spcPct val="75000"/>
              </a:lnSpc>
            </a:pPr>
            <a:r>
              <a:rPr lang="en-US" sz="1200" dirty="0"/>
              <a:t>Read</a:t>
            </a:r>
          </a:p>
          <a:p>
            <a:pPr algn="ctr">
              <a:lnSpc>
                <a:spcPct val="75000"/>
              </a:lnSpc>
            </a:pPr>
            <a:r>
              <a:rPr lang="en-US" sz="1200" dirty="0"/>
              <a:t>request</a:t>
            </a:r>
          </a:p>
          <a:p>
            <a:pPr algn="ctr">
              <a:lnSpc>
                <a:spcPct val="75000"/>
              </a:lnSpc>
            </a:pPr>
            <a:r>
              <a:rPr lang="en-US" sz="1200" dirty="0"/>
              <a:t>fragment</a:t>
            </a:r>
          </a:p>
        </p:txBody>
      </p:sp>
      <p:cxnSp>
        <p:nvCxnSpPr>
          <p:cNvPr id="90" name="Straight Arrow Connector 89">
            <a:extLst>
              <a:ext uri="{FF2B5EF4-FFF2-40B4-BE49-F238E27FC236}">
                <a16:creationId xmlns="" xmlns:a16="http://schemas.microsoft.com/office/drawing/2014/main" id="{6C30E880-7BA0-4ABB-96C9-433B20CA2ED8}"/>
              </a:ext>
            </a:extLst>
          </p:cNvPr>
          <p:cNvCxnSpPr>
            <a:cxnSpLocks/>
          </p:cNvCxnSpPr>
          <p:nvPr/>
        </p:nvCxnSpPr>
        <p:spPr>
          <a:xfrm>
            <a:off x="2552202" y="2321014"/>
            <a:ext cx="916617" cy="8722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 xmlns:a16="http://schemas.microsoft.com/office/drawing/2014/main" id="{2B2B3260-AB04-4FC2-A8C7-D12075CC0E76}"/>
              </a:ext>
            </a:extLst>
          </p:cNvPr>
          <p:cNvSpPr txBox="1"/>
          <p:nvPr/>
        </p:nvSpPr>
        <p:spPr>
          <a:xfrm>
            <a:off x="2794258" y="2120454"/>
            <a:ext cx="414024" cy="276999"/>
          </a:xfrm>
          <a:prstGeom prst="rect">
            <a:avLst/>
          </a:prstGeom>
          <a:noFill/>
        </p:spPr>
        <p:txBody>
          <a:bodyPr wrap="none" rtlCol="0">
            <a:spAutoFit/>
          </a:bodyPr>
          <a:lstStyle/>
          <a:p>
            <a:pPr algn="ctr"/>
            <a:r>
              <a:rPr lang="en-US" sz="1200" dirty="0"/>
              <a:t>Poll</a:t>
            </a:r>
          </a:p>
        </p:txBody>
      </p:sp>
      <p:sp>
        <p:nvSpPr>
          <p:cNvPr id="92" name="TextBox 91">
            <a:extLst>
              <a:ext uri="{FF2B5EF4-FFF2-40B4-BE49-F238E27FC236}">
                <a16:creationId xmlns="" xmlns:a16="http://schemas.microsoft.com/office/drawing/2014/main" id="{15BE7599-D874-49F3-B3EE-0C61D0EF4E33}"/>
              </a:ext>
            </a:extLst>
          </p:cNvPr>
          <p:cNvSpPr txBox="1"/>
          <p:nvPr/>
        </p:nvSpPr>
        <p:spPr>
          <a:xfrm>
            <a:off x="2532709" y="5399242"/>
            <a:ext cx="474746" cy="276999"/>
          </a:xfrm>
          <a:prstGeom prst="rect">
            <a:avLst/>
          </a:prstGeom>
          <a:noFill/>
        </p:spPr>
        <p:txBody>
          <a:bodyPr wrap="none" rtlCol="0">
            <a:spAutoFit/>
          </a:bodyPr>
          <a:lstStyle/>
          <a:p>
            <a:pPr algn="ctr"/>
            <a:r>
              <a:rPr lang="en-US" sz="1200" dirty="0"/>
              <a:t>Data</a:t>
            </a:r>
          </a:p>
        </p:txBody>
      </p:sp>
      <p:cxnSp>
        <p:nvCxnSpPr>
          <p:cNvPr id="95" name="Straight Arrow Connector 94">
            <a:extLst>
              <a:ext uri="{FF2B5EF4-FFF2-40B4-BE49-F238E27FC236}">
                <a16:creationId xmlns="" xmlns:a16="http://schemas.microsoft.com/office/drawing/2014/main" id="{5EFA37E3-6B0E-411A-8CDA-10D9DE63B8E4}"/>
              </a:ext>
            </a:extLst>
          </p:cNvPr>
          <p:cNvCxnSpPr>
            <a:cxnSpLocks/>
          </p:cNvCxnSpPr>
          <p:nvPr/>
        </p:nvCxnSpPr>
        <p:spPr>
          <a:xfrm flipH="1">
            <a:off x="8045479" y="4565304"/>
            <a:ext cx="914276" cy="89995"/>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 xmlns:a16="http://schemas.microsoft.com/office/drawing/2014/main" id="{ABE740C1-4FB0-4C19-9DC6-D5FD8761D612}"/>
              </a:ext>
            </a:extLst>
          </p:cNvPr>
          <p:cNvCxnSpPr>
            <a:cxnSpLocks/>
          </p:cNvCxnSpPr>
          <p:nvPr/>
        </p:nvCxnSpPr>
        <p:spPr>
          <a:xfrm flipH="1">
            <a:off x="7132320" y="4652668"/>
            <a:ext cx="913159"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 xmlns:a16="http://schemas.microsoft.com/office/drawing/2014/main" id="{3DD2A43A-9453-4C54-9F2D-23AEE1EDE521}"/>
              </a:ext>
            </a:extLst>
          </p:cNvPr>
          <p:cNvCxnSpPr>
            <a:cxnSpLocks/>
          </p:cNvCxnSpPr>
          <p:nvPr/>
        </p:nvCxnSpPr>
        <p:spPr>
          <a:xfrm flipH="1">
            <a:off x="7132320" y="4956176"/>
            <a:ext cx="913159"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 xmlns:a16="http://schemas.microsoft.com/office/drawing/2014/main" id="{9A3DCA7F-DBBD-4B99-BEE2-6BAA8EAAAD3E}"/>
              </a:ext>
            </a:extLst>
          </p:cNvPr>
          <p:cNvCxnSpPr>
            <a:cxnSpLocks/>
          </p:cNvCxnSpPr>
          <p:nvPr/>
        </p:nvCxnSpPr>
        <p:spPr>
          <a:xfrm flipH="1">
            <a:off x="7132320" y="5266045"/>
            <a:ext cx="913159"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 xmlns:a16="http://schemas.microsoft.com/office/drawing/2014/main" id="{37D0B5AB-4BC6-487E-8080-2B8E6EE5C5C9}"/>
              </a:ext>
            </a:extLst>
          </p:cNvPr>
          <p:cNvCxnSpPr>
            <a:cxnSpLocks/>
          </p:cNvCxnSpPr>
          <p:nvPr/>
        </p:nvCxnSpPr>
        <p:spPr>
          <a:xfrm flipH="1">
            <a:off x="4389120" y="4862427"/>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 xmlns:a16="http://schemas.microsoft.com/office/drawing/2014/main" id="{BDFD7C78-9668-4B88-82C7-09D5BA18B55C}"/>
              </a:ext>
            </a:extLst>
          </p:cNvPr>
          <p:cNvCxnSpPr>
            <a:cxnSpLocks/>
          </p:cNvCxnSpPr>
          <p:nvPr/>
        </p:nvCxnSpPr>
        <p:spPr>
          <a:xfrm flipH="1">
            <a:off x="5303520" y="4652668"/>
            <a:ext cx="1828801" cy="209759"/>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 xmlns:a16="http://schemas.microsoft.com/office/drawing/2014/main" id="{41001F2A-1BB8-4A47-83B6-EFE175EDB040}"/>
              </a:ext>
            </a:extLst>
          </p:cNvPr>
          <p:cNvSpPr txBox="1"/>
          <p:nvPr/>
        </p:nvSpPr>
        <p:spPr>
          <a:xfrm>
            <a:off x="5295842" y="4559156"/>
            <a:ext cx="1144865" cy="261610"/>
          </a:xfrm>
          <a:prstGeom prst="rect">
            <a:avLst/>
          </a:prstGeom>
          <a:noFill/>
        </p:spPr>
        <p:txBody>
          <a:bodyPr wrap="none" rtlCol="0">
            <a:spAutoFit/>
          </a:bodyPr>
          <a:lstStyle/>
          <a:p>
            <a:pPr algn="ctr"/>
            <a:r>
              <a:rPr lang="en-US" sz="1050" dirty="0"/>
              <a:t>User Data Frame</a:t>
            </a:r>
          </a:p>
        </p:txBody>
      </p:sp>
      <p:cxnSp>
        <p:nvCxnSpPr>
          <p:cNvPr id="102" name="Straight Arrow Connector 101">
            <a:extLst>
              <a:ext uri="{FF2B5EF4-FFF2-40B4-BE49-F238E27FC236}">
                <a16:creationId xmlns="" xmlns:a16="http://schemas.microsoft.com/office/drawing/2014/main" id="{4B08D032-FCC9-4BAC-8F0E-E36510213181}"/>
              </a:ext>
            </a:extLst>
          </p:cNvPr>
          <p:cNvCxnSpPr>
            <a:cxnSpLocks/>
          </p:cNvCxnSpPr>
          <p:nvPr/>
        </p:nvCxnSpPr>
        <p:spPr>
          <a:xfrm flipH="1">
            <a:off x="5303520" y="4956176"/>
            <a:ext cx="1828801" cy="210312"/>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 xmlns:a16="http://schemas.microsoft.com/office/drawing/2014/main" id="{1445BE39-CE10-42AE-B0D1-8F27260F20DF}"/>
              </a:ext>
            </a:extLst>
          </p:cNvPr>
          <p:cNvCxnSpPr>
            <a:cxnSpLocks/>
          </p:cNvCxnSpPr>
          <p:nvPr/>
        </p:nvCxnSpPr>
        <p:spPr>
          <a:xfrm flipH="1">
            <a:off x="5301126" y="5266045"/>
            <a:ext cx="1828801" cy="210312"/>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 xmlns:a16="http://schemas.microsoft.com/office/drawing/2014/main" id="{5C3F2539-A480-4266-9B36-0FA7C1C91381}"/>
              </a:ext>
            </a:extLst>
          </p:cNvPr>
          <p:cNvCxnSpPr>
            <a:cxnSpLocks/>
          </p:cNvCxnSpPr>
          <p:nvPr/>
        </p:nvCxnSpPr>
        <p:spPr>
          <a:xfrm flipH="1">
            <a:off x="4389120" y="5166488"/>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 xmlns:a16="http://schemas.microsoft.com/office/drawing/2014/main" id="{D13BCF4D-7285-42E6-94F7-8FA96BAA1C9E}"/>
              </a:ext>
            </a:extLst>
          </p:cNvPr>
          <p:cNvCxnSpPr>
            <a:cxnSpLocks/>
          </p:cNvCxnSpPr>
          <p:nvPr/>
        </p:nvCxnSpPr>
        <p:spPr>
          <a:xfrm flipH="1">
            <a:off x="4385574" y="5476357"/>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 xmlns:a16="http://schemas.microsoft.com/office/drawing/2014/main" id="{CBD1353E-3A19-47C1-9DB0-EDEF358D06B3}"/>
              </a:ext>
            </a:extLst>
          </p:cNvPr>
          <p:cNvSpPr txBox="1"/>
          <p:nvPr/>
        </p:nvSpPr>
        <p:spPr>
          <a:xfrm>
            <a:off x="5295841" y="4859539"/>
            <a:ext cx="1144865" cy="261610"/>
          </a:xfrm>
          <a:prstGeom prst="rect">
            <a:avLst/>
          </a:prstGeom>
          <a:noFill/>
        </p:spPr>
        <p:txBody>
          <a:bodyPr wrap="none" rtlCol="0">
            <a:spAutoFit/>
          </a:bodyPr>
          <a:lstStyle/>
          <a:p>
            <a:pPr algn="ctr"/>
            <a:r>
              <a:rPr lang="en-US" sz="1050" dirty="0"/>
              <a:t>User Data Frame</a:t>
            </a:r>
          </a:p>
        </p:txBody>
      </p:sp>
      <p:sp>
        <p:nvSpPr>
          <p:cNvPr id="107" name="TextBox 106">
            <a:extLst>
              <a:ext uri="{FF2B5EF4-FFF2-40B4-BE49-F238E27FC236}">
                <a16:creationId xmlns="" xmlns:a16="http://schemas.microsoft.com/office/drawing/2014/main" id="{5EE48F2A-A1D3-4E94-815B-4123D1AF2CC0}"/>
              </a:ext>
            </a:extLst>
          </p:cNvPr>
          <p:cNvSpPr txBox="1"/>
          <p:nvPr/>
        </p:nvSpPr>
        <p:spPr>
          <a:xfrm>
            <a:off x="5293448" y="5169408"/>
            <a:ext cx="1144865" cy="261610"/>
          </a:xfrm>
          <a:prstGeom prst="rect">
            <a:avLst/>
          </a:prstGeom>
          <a:noFill/>
        </p:spPr>
        <p:txBody>
          <a:bodyPr wrap="none" rtlCol="0">
            <a:spAutoFit/>
          </a:bodyPr>
          <a:lstStyle/>
          <a:p>
            <a:pPr algn="ctr"/>
            <a:r>
              <a:rPr lang="en-US" sz="1050" dirty="0"/>
              <a:t>User Data Frame</a:t>
            </a:r>
          </a:p>
        </p:txBody>
      </p:sp>
      <p:cxnSp>
        <p:nvCxnSpPr>
          <p:cNvPr id="108" name="Straight Arrow Connector 107">
            <a:extLst>
              <a:ext uri="{FF2B5EF4-FFF2-40B4-BE49-F238E27FC236}">
                <a16:creationId xmlns="" xmlns:a16="http://schemas.microsoft.com/office/drawing/2014/main" id="{DC75BFFC-1BC6-456E-A578-39BC63FC2F09}"/>
              </a:ext>
            </a:extLst>
          </p:cNvPr>
          <p:cNvCxnSpPr>
            <a:cxnSpLocks/>
          </p:cNvCxnSpPr>
          <p:nvPr/>
        </p:nvCxnSpPr>
        <p:spPr>
          <a:xfrm flipH="1">
            <a:off x="3473693" y="5491899"/>
            <a:ext cx="914276" cy="89995"/>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 xmlns:a16="http://schemas.microsoft.com/office/drawing/2014/main" id="{072D1FD9-F83B-44D1-9798-4E8831DC6194}"/>
              </a:ext>
            </a:extLst>
          </p:cNvPr>
          <p:cNvCxnSpPr>
            <a:cxnSpLocks/>
          </p:cNvCxnSpPr>
          <p:nvPr/>
        </p:nvCxnSpPr>
        <p:spPr>
          <a:xfrm flipH="1">
            <a:off x="2554681" y="5586325"/>
            <a:ext cx="914276" cy="89995"/>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 xmlns:a16="http://schemas.microsoft.com/office/drawing/2014/main" id="{CF5A6A84-5228-4575-8C6C-0E17FA9B93E7}"/>
              </a:ext>
            </a:extLst>
          </p:cNvPr>
          <p:cNvSpPr txBox="1"/>
          <p:nvPr/>
        </p:nvSpPr>
        <p:spPr>
          <a:xfrm>
            <a:off x="3450748" y="5024145"/>
            <a:ext cx="980012" cy="513859"/>
          </a:xfrm>
          <a:prstGeom prst="rect">
            <a:avLst/>
          </a:prstGeom>
          <a:noFill/>
        </p:spPr>
        <p:txBody>
          <a:bodyPr wrap="none" rtlCol="0">
            <a:spAutoFit/>
          </a:bodyPr>
          <a:lstStyle/>
          <a:p>
            <a:pPr algn="ctr">
              <a:lnSpc>
                <a:spcPct val="75000"/>
              </a:lnSpc>
            </a:pPr>
            <a:r>
              <a:rPr lang="en-US" sz="1200" dirty="0"/>
              <a:t>Read</a:t>
            </a:r>
          </a:p>
          <a:p>
            <a:pPr algn="ctr">
              <a:lnSpc>
                <a:spcPct val="75000"/>
              </a:lnSpc>
            </a:pPr>
            <a:r>
              <a:rPr lang="en-US" sz="1200" dirty="0"/>
              <a:t>Response</a:t>
            </a:r>
          </a:p>
          <a:p>
            <a:pPr algn="ctr">
              <a:lnSpc>
                <a:spcPct val="75000"/>
              </a:lnSpc>
            </a:pPr>
            <a:r>
              <a:rPr lang="en-US" sz="1200" dirty="0"/>
              <a:t>2</a:t>
            </a:r>
            <a:r>
              <a:rPr lang="en-US" sz="1200" baseline="30000" dirty="0"/>
              <a:t>nd</a:t>
            </a:r>
            <a:r>
              <a:rPr lang="en-US" sz="1200" dirty="0"/>
              <a:t> fragment</a:t>
            </a:r>
          </a:p>
        </p:txBody>
      </p:sp>
      <p:cxnSp>
        <p:nvCxnSpPr>
          <p:cNvPr id="111" name="Straight Arrow Connector 110">
            <a:extLst>
              <a:ext uri="{FF2B5EF4-FFF2-40B4-BE49-F238E27FC236}">
                <a16:creationId xmlns="" xmlns:a16="http://schemas.microsoft.com/office/drawing/2014/main" id="{9E34FE10-C4AD-4619-A625-435AB68AB108}"/>
              </a:ext>
            </a:extLst>
          </p:cNvPr>
          <p:cNvCxnSpPr>
            <a:cxnSpLocks/>
          </p:cNvCxnSpPr>
          <p:nvPr/>
        </p:nvCxnSpPr>
        <p:spPr>
          <a:xfrm>
            <a:off x="3468957" y="5701535"/>
            <a:ext cx="916617" cy="8722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 xmlns:a16="http://schemas.microsoft.com/office/drawing/2014/main" id="{B5039165-E83A-4BA9-8D06-8D886550FBEA}"/>
              </a:ext>
            </a:extLst>
          </p:cNvPr>
          <p:cNvSpPr txBox="1"/>
          <p:nvPr/>
        </p:nvSpPr>
        <p:spPr>
          <a:xfrm>
            <a:off x="3600880" y="5690519"/>
            <a:ext cx="685509" cy="276999"/>
          </a:xfrm>
          <a:prstGeom prst="rect">
            <a:avLst/>
          </a:prstGeom>
          <a:noFill/>
        </p:spPr>
        <p:txBody>
          <a:bodyPr wrap="none" rtlCol="0">
            <a:spAutoFit/>
          </a:bodyPr>
          <a:lstStyle/>
          <a:p>
            <a:pPr algn="ctr"/>
            <a:r>
              <a:rPr lang="en-US" sz="1200" dirty="0"/>
              <a:t>Confirm</a:t>
            </a:r>
          </a:p>
        </p:txBody>
      </p:sp>
      <p:cxnSp>
        <p:nvCxnSpPr>
          <p:cNvPr id="113" name="Straight Arrow Connector 112">
            <a:extLst>
              <a:ext uri="{FF2B5EF4-FFF2-40B4-BE49-F238E27FC236}">
                <a16:creationId xmlns="" xmlns:a16="http://schemas.microsoft.com/office/drawing/2014/main" id="{4A5134C8-191A-473A-81A7-7F9F43FAEA6D}"/>
              </a:ext>
            </a:extLst>
          </p:cNvPr>
          <p:cNvCxnSpPr>
            <a:cxnSpLocks/>
          </p:cNvCxnSpPr>
          <p:nvPr/>
        </p:nvCxnSpPr>
        <p:spPr>
          <a:xfrm>
            <a:off x="4385574" y="5788759"/>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 xmlns:a16="http://schemas.microsoft.com/office/drawing/2014/main" id="{DE972B0A-61B9-4F45-8289-BC563255C22D}"/>
              </a:ext>
            </a:extLst>
          </p:cNvPr>
          <p:cNvCxnSpPr>
            <a:cxnSpLocks/>
          </p:cNvCxnSpPr>
          <p:nvPr/>
        </p:nvCxnSpPr>
        <p:spPr>
          <a:xfrm>
            <a:off x="5299929" y="5786226"/>
            <a:ext cx="1829996" cy="9759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 xmlns:a16="http://schemas.microsoft.com/office/drawing/2014/main" id="{45A0DEFB-85EA-4BA3-A334-BD2288716154}"/>
              </a:ext>
            </a:extLst>
          </p:cNvPr>
          <p:cNvCxnSpPr>
            <a:cxnSpLocks/>
          </p:cNvCxnSpPr>
          <p:nvPr/>
        </p:nvCxnSpPr>
        <p:spPr>
          <a:xfrm>
            <a:off x="5310003" y="5470548"/>
            <a:ext cx="1829996" cy="97593"/>
          </a:xfrm>
          <a:prstGeom prst="straightConnector1">
            <a:avLst/>
          </a:prstGeom>
          <a:ln w="12700">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 xmlns:a16="http://schemas.microsoft.com/office/drawing/2014/main" id="{5753E4D2-7B44-4E43-B8DB-44CEAFF813DC}"/>
              </a:ext>
            </a:extLst>
          </p:cNvPr>
          <p:cNvSpPr txBox="1"/>
          <p:nvPr/>
        </p:nvSpPr>
        <p:spPr>
          <a:xfrm>
            <a:off x="6072384" y="5643508"/>
            <a:ext cx="1144865" cy="261610"/>
          </a:xfrm>
          <a:prstGeom prst="rect">
            <a:avLst/>
          </a:prstGeom>
          <a:noFill/>
        </p:spPr>
        <p:txBody>
          <a:bodyPr wrap="none" rtlCol="0">
            <a:spAutoFit/>
          </a:bodyPr>
          <a:lstStyle/>
          <a:p>
            <a:pPr algn="ctr"/>
            <a:r>
              <a:rPr lang="en-US" sz="1050" dirty="0"/>
              <a:t>User Data Frame</a:t>
            </a:r>
          </a:p>
        </p:txBody>
      </p:sp>
      <p:sp>
        <p:nvSpPr>
          <p:cNvPr id="117" name="TextBox 116">
            <a:extLst>
              <a:ext uri="{FF2B5EF4-FFF2-40B4-BE49-F238E27FC236}">
                <a16:creationId xmlns="" xmlns:a16="http://schemas.microsoft.com/office/drawing/2014/main" id="{DE74CD3A-57F8-49BD-BEB9-27555D067747}"/>
              </a:ext>
            </a:extLst>
          </p:cNvPr>
          <p:cNvSpPr txBox="1"/>
          <p:nvPr/>
        </p:nvSpPr>
        <p:spPr>
          <a:xfrm>
            <a:off x="6695915" y="5338438"/>
            <a:ext cx="426720" cy="253916"/>
          </a:xfrm>
          <a:prstGeom prst="rect">
            <a:avLst/>
          </a:prstGeom>
          <a:noFill/>
        </p:spPr>
        <p:txBody>
          <a:bodyPr wrap="none" rtlCol="0">
            <a:spAutoFit/>
          </a:bodyPr>
          <a:lstStyle/>
          <a:p>
            <a:pPr algn="ctr"/>
            <a:r>
              <a:rPr lang="en-US" sz="1050" dirty="0"/>
              <a:t>Ack</a:t>
            </a:r>
            <a:r>
              <a:rPr lang="en-US" sz="1050" baseline="30000" dirty="0"/>
              <a:t>1</a:t>
            </a:r>
          </a:p>
        </p:txBody>
      </p:sp>
      <p:sp>
        <p:nvSpPr>
          <p:cNvPr id="118" name="TextBox 117">
            <a:extLst>
              <a:ext uri="{FF2B5EF4-FFF2-40B4-BE49-F238E27FC236}">
                <a16:creationId xmlns="" xmlns:a16="http://schemas.microsoft.com/office/drawing/2014/main" id="{B7E473EF-6DFF-4322-9C23-B5E9E1EE2531}"/>
              </a:ext>
            </a:extLst>
          </p:cNvPr>
          <p:cNvSpPr txBox="1"/>
          <p:nvPr/>
        </p:nvSpPr>
        <p:spPr>
          <a:xfrm>
            <a:off x="6703208" y="5027296"/>
            <a:ext cx="426720" cy="253916"/>
          </a:xfrm>
          <a:prstGeom prst="rect">
            <a:avLst/>
          </a:prstGeom>
          <a:noFill/>
        </p:spPr>
        <p:txBody>
          <a:bodyPr wrap="none" rtlCol="0">
            <a:spAutoFit/>
          </a:bodyPr>
          <a:lstStyle/>
          <a:p>
            <a:pPr algn="ctr"/>
            <a:r>
              <a:rPr lang="en-US" sz="1050" dirty="0"/>
              <a:t>Ack</a:t>
            </a:r>
            <a:r>
              <a:rPr lang="en-US" sz="1050" baseline="30000" dirty="0"/>
              <a:t>1</a:t>
            </a:r>
          </a:p>
        </p:txBody>
      </p:sp>
      <p:sp>
        <p:nvSpPr>
          <p:cNvPr id="119" name="TextBox 118">
            <a:extLst>
              <a:ext uri="{FF2B5EF4-FFF2-40B4-BE49-F238E27FC236}">
                <a16:creationId xmlns="" xmlns:a16="http://schemas.microsoft.com/office/drawing/2014/main" id="{BBB7E5F8-5597-43EF-B61A-F61BB0607134}"/>
              </a:ext>
            </a:extLst>
          </p:cNvPr>
          <p:cNvSpPr txBox="1"/>
          <p:nvPr/>
        </p:nvSpPr>
        <p:spPr>
          <a:xfrm>
            <a:off x="6703205" y="4719477"/>
            <a:ext cx="426720" cy="253916"/>
          </a:xfrm>
          <a:prstGeom prst="rect">
            <a:avLst/>
          </a:prstGeom>
          <a:noFill/>
        </p:spPr>
        <p:txBody>
          <a:bodyPr wrap="none" rtlCol="0">
            <a:spAutoFit/>
          </a:bodyPr>
          <a:lstStyle/>
          <a:p>
            <a:pPr algn="ctr"/>
            <a:r>
              <a:rPr lang="en-US" sz="1050" dirty="0"/>
              <a:t>Ack</a:t>
            </a:r>
            <a:r>
              <a:rPr lang="en-US" sz="1050" baseline="30000" dirty="0"/>
              <a:t>1</a:t>
            </a:r>
          </a:p>
        </p:txBody>
      </p:sp>
      <p:cxnSp>
        <p:nvCxnSpPr>
          <p:cNvPr id="120" name="Straight Arrow Connector 119">
            <a:extLst>
              <a:ext uri="{FF2B5EF4-FFF2-40B4-BE49-F238E27FC236}">
                <a16:creationId xmlns="" xmlns:a16="http://schemas.microsoft.com/office/drawing/2014/main" id="{9B183462-003A-4670-8080-F70C633B1A6A}"/>
              </a:ext>
            </a:extLst>
          </p:cNvPr>
          <p:cNvCxnSpPr>
            <a:cxnSpLocks/>
          </p:cNvCxnSpPr>
          <p:nvPr/>
        </p:nvCxnSpPr>
        <p:spPr>
          <a:xfrm>
            <a:off x="5307112" y="5173441"/>
            <a:ext cx="1829996" cy="97593"/>
          </a:xfrm>
          <a:prstGeom prst="straightConnector1">
            <a:avLst/>
          </a:prstGeom>
          <a:ln w="12700">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 xmlns:a16="http://schemas.microsoft.com/office/drawing/2014/main" id="{1588E010-B052-4153-A428-85889FA162FA}"/>
              </a:ext>
            </a:extLst>
          </p:cNvPr>
          <p:cNvCxnSpPr>
            <a:cxnSpLocks/>
          </p:cNvCxnSpPr>
          <p:nvPr/>
        </p:nvCxnSpPr>
        <p:spPr>
          <a:xfrm>
            <a:off x="5310003" y="4867871"/>
            <a:ext cx="1829996" cy="97593"/>
          </a:xfrm>
          <a:prstGeom prst="straightConnector1">
            <a:avLst/>
          </a:prstGeom>
          <a:ln w="12700">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 xmlns:a16="http://schemas.microsoft.com/office/drawing/2014/main" id="{FA895C23-9691-4D1A-A60F-7EBC7901F749}"/>
              </a:ext>
            </a:extLst>
          </p:cNvPr>
          <p:cNvCxnSpPr>
            <a:cxnSpLocks/>
          </p:cNvCxnSpPr>
          <p:nvPr/>
        </p:nvCxnSpPr>
        <p:spPr>
          <a:xfrm flipH="1">
            <a:off x="5307112" y="5893895"/>
            <a:ext cx="1822815" cy="101902"/>
          </a:xfrm>
          <a:prstGeom prst="straightConnector1">
            <a:avLst/>
          </a:prstGeom>
          <a:ln w="12700">
            <a:prstDash val="dash"/>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 xmlns:a16="http://schemas.microsoft.com/office/drawing/2014/main" id="{F090325D-700D-4153-A1FF-C315D94ADC8F}"/>
              </a:ext>
            </a:extLst>
          </p:cNvPr>
          <p:cNvSpPr txBox="1"/>
          <p:nvPr/>
        </p:nvSpPr>
        <p:spPr>
          <a:xfrm>
            <a:off x="5287322" y="5780148"/>
            <a:ext cx="426720" cy="253916"/>
          </a:xfrm>
          <a:prstGeom prst="rect">
            <a:avLst/>
          </a:prstGeom>
          <a:noFill/>
        </p:spPr>
        <p:txBody>
          <a:bodyPr wrap="none" rtlCol="0">
            <a:spAutoFit/>
          </a:bodyPr>
          <a:lstStyle/>
          <a:p>
            <a:pPr algn="ctr"/>
            <a:r>
              <a:rPr lang="en-US" sz="1050" dirty="0"/>
              <a:t>Ack</a:t>
            </a:r>
            <a:r>
              <a:rPr lang="en-US" sz="1050" baseline="30000" dirty="0"/>
              <a:t>1</a:t>
            </a:r>
          </a:p>
        </p:txBody>
      </p:sp>
      <p:cxnSp>
        <p:nvCxnSpPr>
          <p:cNvPr id="124" name="Straight Arrow Connector 123">
            <a:extLst>
              <a:ext uri="{FF2B5EF4-FFF2-40B4-BE49-F238E27FC236}">
                <a16:creationId xmlns="" xmlns:a16="http://schemas.microsoft.com/office/drawing/2014/main" id="{0B1D4224-3755-4DEC-ACC5-059640C40B34}"/>
              </a:ext>
            </a:extLst>
          </p:cNvPr>
          <p:cNvCxnSpPr>
            <a:cxnSpLocks/>
          </p:cNvCxnSpPr>
          <p:nvPr/>
        </p:nvCxnSpPr>
        <p:spPr>
          <a:xfrm>
            <a:off x="7123590" y="5881876"/>
            <a:ext cx="920613"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 xmlns:a16="http://schemas.microsoft.com/office/drawing/2014/main" id="{30ED322A-8DE5-48FF-BA3A-8A1C82840952}"/>
              </a:ext>
            </a:extLst>
          </p:cNvPr>
          <p:cNvCxnSpPr>
            <a:cxnSpLocks/>
          </p:cNvCxnSpPr>
          <p:nvPr/>
        </p:nvCxnSpPr>
        <p:spPr>
          <a:xfrm>
            <a:off x="8049557" y="5879934"/>
            <a:ext cx="916617" cy="8722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 xmlns:a16="http://schemas.microsoft.com/office/drawing/2014/main" id="{91A23DAA-5999-4DE2-95EC-6856E889D012}"/>
              </a:ext>
            </a:extLst>
          </p:cNvPr>
          <p:cNvSpPr txBox="1"/>
          <p:nvPr/>
        </p:nvSpPr>
        <p:spPr>
          <a:xfrm>
            <a:off x="8145120" y="5676241"/>
            <a:ext cx="685509" cy="276999"/>
          </a:xfrm>
          <a:prstGeom prst="rect">
            <a:avLst/>
          </a:prstGeom>
          <a:noFill/>
        </p:spPr>
        <p:txBody>
          <a:bodyPr wrap="none" rtlCol="0">
            <a:spAutoFit/>
          </a:bodyPr>
          <a:lstStyle/>
          <a:p>
            <a:pPr algn="ctr"/>
            <a:r>
              <a:rPr lang="en-US" sz="1200" dirty="0"/>
              <a:t>Confirm</a:t>
            </a:r>
          </a:p>
        </p:txBody>
      </p:sp>
      <p:cxnSp>
        <p:nvCxnSpPr>
          <p:cNvPr id="127" name="Straight Arrow Connector 126">
            <a:extLst>
              <a:ext uri="{FF2B5EF4-FFF2-40B4-BE49-F238E27FC236}">
                <a16:creationId xmlns="" xmlns:a16="http://schemas.microsoft.com/office/drawing/2014/main" id="{937C15AE-ABB5-4FF7-ACF9-9DF6F0F3BAD8}"/>
              </a:ext>
            </a:extLst>
          </p:cNvPr>
          <p:cNvCxnSpPr>
            <a:cxnSpLocks/>
          </p:cNvCxnSpPr>
          <p:nvPr/>
        </p:nvCxnSpPr>
        <p:spPr>
          <a:xfrm>
            <a:off x="8959755" y="5963846"/>
            <a:ext cx="913759" cy="9144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 xmlns:a16="http://schemas.microsoft.com/office/drawing/2014/main" id="{694A4112-1382-414E-837B-CCE63AA12E72}"/>
              </a:ext>
            </a:extLst>
          </p:cNvPr>
          <p:cNvSpPr txBox="1"/>
          <p:nvPr/>
        </p:nvSpPr>
        <p:spPr>
          <a:xfrm>
            <a:off x="8997186" y="5662088"/>
            <a:ext cx="840262" cy="375359"/>
          </a:xfrm>
          <a:prstGeom prst="rect">
            <a:avLst/>
          </a:prstGeom>
          <a:noFill/>
        </p:spPr>
        <p:txBody>
          <a:bodyPr wrap="square" rtlCol="0">
            <a:spAutoFit/>
          </a:bodyPr>
          <a:lstStyle/>
          <a:p>
            <a:pPr algn="ctr">
              <a:lnSpc>
                <a:spcPct val="75000"/>
              </a:lnSpc>
            </a:pPr>
            <a:r>
              <a:rPr lang="en-US" sz="1200" dirty="0"/>
              <a:t>Events</a:t>
            </a:r>
          </a:p>
          <a:p>
            <a:pPr algn="ctr">
              <a:lnSpc>
                <a:spcPct val="75000"/>
              </a:lnSpc>
            </a:pPr>
            <a:r>
              <a:rPr lang="en-US" sz="1200" dirty="0"/>
              <a:t>Confirmed</a:t>
            </a:r>
          </a:p>
        </p:txBody>
      </p:sp>
      <p:sp>
        <p:nvSpPr>
          <p:cNvPr id="129" name="TextBox 128">
            <a:extLst>
              <a:ext uri="{FF2B5EF4-FFF2-40B4-BE49-F238E27FC236}">
                <a16:creationId xmlns="" xmlns:a16="http://schemas.microsoft.com/office/drawing/2014/main" id="{FA75285A-ACBF-48DF-A62D-DFBEDBBD9752}"/>
              </a:ext>
            </a:extLst>
          </p:cNvPr>
          <p:cNvSpPr txBox="1"/>
          <p:nvPr/>
        </p:nvSpPr>
        <p:spPr>
          <a:xfrm>
            <a:off x="8000226" y="4597911"/>
            <a:ext cx="1015278" cy="513859"/>
          </a:xfrm>
          <a:prstGeom prst="rect">
            <a:avLst/>
          </a:prstGeom>
          <a:noFill/>
        </p:spPr>
        <p:txBody>
          <a:bodyPr wrap="none" rtlCol="0">
            <a:spAutoFit/>
          </a:bodyPr>
          <a:lstStyle/>
          <a:p>
            <a:pPr algn="ctr">
              <a:lnSpc>
                <a:spcPct val="75000"/>
              </a:lnSpc>
            </a:pPr>
            <a:r>
              <a:rPr lang="en-US" sz="1200" dirty="0"/>
              <a:t>Read</a:t>
            </a:r>
          </a:p>
          <a:p>
            <a:pPr algn="ctr">
              <a:lnSpc>
                <a:spcPct val="75000"/>
              </a:lnSpc>
            </a:pPr>
            <a:r>
              <a:rPr lang="en-US" sz="1200" dirty="0"/>
              <a:t>Response</a:t>
            </a:r>
          </a:p>
          <a:p>
            <a:pPr algn="ctr">
              <a:lnSpc>
                <a:spcPct val="75000"/>
              </a:lnSpc>
            </a:pPr>
            <a:r>
              <a:rPr lang="en-US" sz="1200" dirty="0"/>
              <a:t>2</a:t>
            </a:r>
            <a:r>
              <a:rPr lang="en-US" sz="1200" baseline="30000" dirty="0"/>
              <a:t>nd</a:t>
            </a:r>
            <a:r>
              <a:rPr lang="en-US" sz="1200" dirty="0"/>
              <a:t> fragment</a:t>
            </a:r>
          </a:p>
        </p:txBody>
      </p:sp>
      <p:sp>
        <p:nvSpPr>
          <p:cNvPr id="130" name="TextBox 129">
            <a:extLst>
              <a:ext uri="{FF2B5EF4-FFF2-40B4-BE49-F238E27FC236}">
                <a16:creationId xmlns="" xmlns:a16="http://schemas.microsoft.com/office/drawing/2014/main" id="{D74995D4-F294-4341-85E8-B3A11F3D2DD1}"/>
              </a:ext>
            </a:extLst>
          </p:cNvPr>
          <p:cNvSpPr txBox="1"/>
          <p:nvPr/>
        </p:nvSpPr>
        <p:spPr>
          <a:xfrm>
            <a:off x="3907297" y="6420105"/>
            <a:ext cx="4461479" cy="253916"/>
          </a:xfrm>
          <a:prstGeom prst="rect">
            <a:avLst/>
          </a:prstGeom>
          <a:noFill/>
        </p:spPr>
        <p:txBody>
          <a:bodyPr wrap="none" rtlCol="0">
            <a:spAutoFit/>
          </a:bodyPr>
          <a:lstStyle/>
          <a:p>
            <a:pPr algn="ctr"/>
            <a:r>
              <a:rPr lang="en-US" sz="1050" baseline="30000" dirty="0"/>
              <a:t>1 </a:t>
            </a:r>
            <a:r>
              <a:rPr lang="en-US" sz="1050" dirty="0"/>
              <a:t>Ack frames are transmitted only if the user data frames require confirmation</a:t>
            </a:r>
            <a:endParaRPr lang="en-US" sz="1050" baseline="30000" dirty="0"/>
          </a:p>
        </p:txBody>
      </p:sp>
      <p:sp>
        <p:nvSpPr>
          <p:cNvPr id="131" name="TextBox 130">
            <a:extLst>
              <a:ext uri="{FF2B5EF4-FFF2-40B4-BE49-F238E27FC236}">
                <a16:creationId xmlns="" xmlns:a16="http://schemas.microsoft.com/office/drawing/2014/main" id="{4E4F97AF-C7E7-436F-9856-80436CD6A71C}"/>
              </a:ext>
            </a:extLst>
          </p:cNvPr>
          <p:cNvSpPr txBox="1"/>
          <p:nvPr/>
        </p:nvSpPr>
        <p:spPr>
          <a:xfrm>
            <a:off x="3603968" y="4156065"/>
            <a:ext cx="685509" cy="276999"/>
          </a:xfrm>
          <a:prstGeom prst="rect">
            <a:avLst/>
          </a:prstGeom>
          <a:noFill/>
        </p:spPr>
        <p:txBody>
          <a:bodyPr wrap="none" rtlCol="0">
            <a:spAutoFit/>
          </a:bodyPr>
          <a:lstStyle/>
          <a:p>
            <a:pPr algn="ctr"/>
            <a:r>
              <a:rPr lang="en-US" sz="1200" dirty="0"/>
              <a:t>Confirm</a:t>
            </a:r>
          </a:p>
        </p:txBody>
      </p:sp>
      <p:cxnSp>
        <p:nvCxnSpPr>
          <p:cNvPr id="132" name="Straight Arrow Connector 131">
            <a:extLst>
              <a:ext uri="{FF2B5EF4-FFF2-40B4-BE49-F238E27FC236}">
                <a16:creationId xmlns="" xmlns:a16="http://schemas.microsoft.com/office/drawing/2014/main" id="{72F58DBD-B485-407B-A0E9-CADF4FD16E6E}"/>
              </a:ext>
            </a:extLst>
          </p:cNvPr>
          <p:cNvCxnSpPr>
            <a:cxnSpLocks/>
          </p:cNvCxnSpPr>
          <p:nvPr/>
        </p:nvCxnSpPr>
        <p:spPr>
          <a:xfrm>
            <a:off x="3478967" y="4156065"/>
            <a:ext cx="916617" cy="8722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 xmlns:a16="http://schemas.microsoft.com/office/drawing/2014/main" id="{3DCDD097-F1D7-4647-9E12-EE2E45821E0D}"/>
              </a:ext>
            </a:extLst>
          </p:cNvPr>
          <p:cNvCxnSpPr>
            <a:cxnSpLocks/>
          </p:cNvCxnSpPr>
          <p:nvPr/>
        </p:nvCxnSpPr>
        <p:spPr>
          <a:xfrm>
            <a:off x="4395584" y="4240756"/>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 xmlns:a16="http://schemas.microsoft.com/office/drawing/2014/main" id="{1DCBA643-500E-4F01-A01B-265F701E42E5}"/>
              </a:ext>
            </a:extLst>
          </p:cNvPr>
          <p:cNvCxnSpPr>
            <a:cxnSpLocks/>
          </p:cNvCxnSpPr>
          <p:nvPr/>
        </p:nvCxnSpPr>
        <p:spPr>
          <a:xfrm>
            <a:off x="7136991" y="4334464"/>
            <a:ext cx="920613"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020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2"/>
                                        </p:tgtEl>
                                      </p:cBhvr>
                                    </p:animEffect>
                                    <p:set>
                                      <p:cBhvr>
                                        <p:cTn id="10" dur="1" fill="hold">
                                          <p:stCondLst>
                                            <p:cond delay="499"/>
                                          </p:stCondLst>
                                        </p:cTn>
                                        <p:tgtEl>
                                          <p:spTgt spid="6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1"/>
                                        </p:tgtEl>
                                      </p:cBhvr>
                                    </p:animEffect>
                                    <p:set>
                                      <p:cBhvr>
                                        <p:cTn id="16" dur="1" fill="hold">
                                          <p:stCondLst>
                                            <p:cond delay="499"/>
                                          </p:stCondLst>
                                        </p:cTn>
                                        <p:tgtEl>
                                          <p:spTgt spid="6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8"/>
                                        </p:tgtEl>
                                      </p:cBhvr>
                                    </p:animEffect>
                                    <p:set>
                                      <p:cBhvr>
                                        <p:cTn id="19" dur="1" fill="hold">
                                          <p:stCondLst>
                                            <p:cond delay="499"/>
                                          </p:stCondLst>
                                        </p:cTn>
                                        <p:tgtEl>
                                          <p:spTgt spid="5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0"/>
                                        </p:tgtEl>
                                      </p:cBhvr>
                                    </p:animEffect>
                                    <p:set>
                                      <p:cBhvr>
                                        <p:cTn id="22" dur="1" fill="hold">
                                          <p:stCondLst>
                                            <p:cond delay="499"/>
                                          </p:stCondLst>
                                        </p:cTn>
                                        <p:tgtEl>
                                          <p:spTgt spid="6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21"/>
                                        </p:tgtEl>
                                      </p:cBhvr>
                                    </p:animEffect>
                                    <p:set>
                                      <p:cBhvr>
                                        <p:cTn id="25" dur="1" fill="hold">
                                          <p:stCondLst>
                                            <p:cond delay="499"/>
                                          </p:stCondLst>
                                        </p:cTn>
                                        <p:tgtEl>
                                          <p:spTgt spid="12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19"/>
                                        </p:tgtEl>
                                      </p:cBhvr>
                                    </p:animEffect>
                                    <p:set>
                                      <p:cBhvr>
                                        <p:cTn id="28" dur="1" fill="hold">
                                          <p:stCondLst>
                                            <p:cond delay="499"/>
                                          </p:stCondLst>
                                        </p:cTn>
                                        <p:tgtEl>
                                          <p:spTgt spid="11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0"/>
                                        </p:tgtEl>
                                      </p:cBhvr>
                                    </p:animEffect>
                                    <p:set>
                                      <p:cBhvr>
                                        <p:cTn id="31" dur="1" fill="hold">
                                          <p:stCondLst>
                                            <p:cond delay="499"/>
                                          </p:stCondLst>
                                        </p:cTn>
                                        <p:tgtEl>
                                          <p:spTgt spid="120"/>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18"/>
                                        </p:tgtEl>
                                      </p:cBhvr>
                                    </p:animEffect>
                                    <p:set>
                                      <p:cBhvr>
                                        <p:cTn id="34" dur="1" fill="hold">
                                          <p:stCondLst>
                                            <p:cond delay="499"/>
                                          </p:stCondLst>
                                        </p:cTn>
                                        <p:tgtEl>
                                          <p:spTgt spid="11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15"/>
                                        </p:tgtEl>
                                      </p:cBhvr>
                                    </p:animEffect>
                                    <p:set>
                                      <p:cBhvr>
                                        <p:cTn id="37" dur="1" fill="hold">
                                          <p:stCondLst>
                                            <p:cond delay="499"/>
                                          </p:stCondLst>
                                        </p:cTn>
                                        <p:tgtEl>
                                          <p:spTgt spid="11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17"/>
                                        </p:tgtEl>
                                      </p:cBhvr>
                                    </p:animEffect>
                                    <p:set>
                                      <p:cBhvr>
                                        <p:cTn id="40" dur="1" fill="hold">
                                          <p:stCondLst>
                                            <p:cond delay="499"/>
                                          </p:stCondLst>
                                        </p:cTn>
                                        <p:tgtEl>
                                          <p:spTgt spid="1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77"/>
                                        </p:tgtEl>
                                      </p:cBhvr>
                                    </p:animEffect>
                                    <p:set>
                                      <p:cBhvr>
                                        <p:cTn id="45" dur="1" fill="hold">
                                          <p:stCondLst>
                                            <p:cond delay="499"/>
                                          </p:stCondLst>
                                        </p:cTn>
                                        <p:tgtEl>
                                          <p:spTgt spid="77"/>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78"/>
                                        </p:tgtEl>
                                      </p:cBhvr>
                                    </p:animEffect>
                                    <p:set>
                                      <p:cBhvr>
                                        <p:cTn id="48" dur="1" fill="hold">
                                          <p:stCondLst>
                                            <p:cond delay="499"/>
                                          </p:stCondLst>
                                        </p:cTn>
                                        <p:tgtEl>
                                          <p:spTgt spid="7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65"/>
                                        </p:tgtEl>
                                      </p:cBhvr>
                                    </p:animEffect>
                                    <p:set>
                                      <p:cBhvr>
                                        <p:cTn id="51" dur="1" fill="hold">
                                          <p:stCondLst>
                                            <p:cond delay="499"/>
                                          </p:stCondLst>
                                        </p:cTn>
                                        <p:tgtEl>
                                          <p:spTgt spid="65"/>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71"/>
                                        </p:tgtEl>
                                      </p:cBhvr>
                                    </p:animEffect>
                                    <p:set>
                                      <p:cBhvr>
                                        <p:cTn id="54" dur="1" fill="hold">
                                          <p:stCondLst>
                                            <p:cond delay="499"/>
                                          </p:stCondLst>
                                        </p:cTn>
                                        <p:tgtEl>
                                          <p:spTgt spid="7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22"/>
                                        </p:tgtEl>
                                      </p:cBhvr>
                                    </p:animEffect>
                                    <p:set>
                                      <p:cBhvr>
                                        <p:cTn id="57" dur="1" fill="hold">
                                          <p:stCondLst>
                                            <p:cond delay="499"/>
                                          </p:stCondLst>
                                        </p:cTn>
                                        <p:tgtEl>
                                          <p:spTgt spid="122"/>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23"/>
                                        </p:tgtEl>
                                      </p:cBhvr>
                                    </p:animEffect>
                                    <p:set>
                                      <p:cBhvr>
                                        <p:cTn id="60" dur="1" fill="hold">
                                          <p:stCondLst>
                                            <p:cond delay="499"/>
                                          </p:stCondLst>
                                        </p:cTn>
                                        <p:tgtEl>
                                          <p:spTgt spid="123"/>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30"/>
                                        </p:tgtEl>
                                      </p:cBhvr>
                                    </p:animEffect>
                                    <p:set>
                                      <p:cBhvr>
                                        <p:cTn id="63" dur="1" fill="hold">
                                          <p:stCondLst>
                                            <p:cond delay="499"/>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71" grpId="0"/>
      <p:bldP spid="78" grpId="0"/>
      <p:bldP spid="117" grpId="0"/>
      <p:bldP spid="118" grpId="0"/>
      <p:bldP spid="119" grpId="0"/>
      <p:bldP spid="123" grpId="0"/>
      <p:bldP spid="13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en-US" altLang="en-US" dirty="0"/>
              <a:t>DNP3 Unsolicited “Response”</a:t>
            </a:r>
          </a:p>
        </p:txBody>
      </p:sp>
      <p:sp>
        <p:nvSpPr>
          <p:cNvPr id="55" name="Slide Number Placeholder 4">
            <a:extLst>
              <a:ext uri="{FF2B5EF4-FFF2-40B4-BE49-F238E27FC236}">
                <a16:creationId xmlns="" xmlns:a16="http://schemas.microsoft.com/office/drawing/2014/main" id="{6830CD47-8ED1-4FBD-AC1A-0940A48DFB6B}"/>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65</a:t>
            </a:fld>
            <a:endParaRPr lang="en-US" dirty="0"/>
          </a:p>
        </p:txBody>
      </p:sp>
      <p:sp>
        <p:nvSpPr>
          <p:cNvPr id="2" name="TextBox 1">
            <a:extLst>
              <a:ext uri="{FF2B5EF4-FFF2-40B4-BE49-F238E27FC236}">
                <a16:creationId xmlns="" xmlns:a16="http://schemas.microsoft.com/office/drawing/2014/main" id="{604C34DB-44C1-43FD-BD84-F155A58BD83C}"/>
              </a:ext>
            </a:extLst>
          </p:cNvPr>
          <p:cNvSpPr txBox="1"/>
          <p:nvPr/>
        </p:nvSpPr>
        <p:spPr>
          <a:xfrm>
            <a:off x="2270817" y="1378328"/>
            <a:ext cx="579005" cy="523220"/>
          </a:xfrm>
          <a:prstGeom prst="rect">
            <a:avLst/>
          </a:prstGeom>
          <a:noFill/>
        </p:spPr>
        <p:txBody>
          <a:bodyPr wrap="none" rtlCol="0">
            <a:spAutoFit/>
          </a:bodyPr>
          <a:lstStyle/>
          <a:p>
            <a:pPr algn="ctr"/>
            <a:r>
              <a:rPr lang="en-US" sz="1400" dirty="0"/>
              <a:t>User</a:t>
            </a:r>
          </a:p>
          <a:p>
            <a:r>
              <a:rPr lang="en-US" sz="1400" dirty="0"/>
              <a:t>Layer</a:t>
            </a:r>
          </a:p>
        </p:txBody>
      </p:sp>
      <p:sp>
        <p:nvSpPr>
          <p:cNvPr id="5" name="TextBox 4">
            <a:extLst>
              <a:ext uri="{FF2B5EF4-FFF2-40B4-BE49-F238E27FC236}">
                <a16:creationId xmlns="" xmlns:a16="http://schemas.microsoft.com/office/drawing/2014/main" id="{04782DE8-ABD7-4FED-ABA0-6214316E2826}"/>
              </a:ext>
            </a:extLst>
          </p:cNvPr>
          <p:cNvSpPr txBox="1"/>
          <p:nvPr/>
        </p:nvSpPr>
        <p:spPr>
          <a:xfrm>
            <a:off x="2968780" y="1378328"/>
            <a:ext cx="1011879" cy="523220"/>
          </a:xfrm>
          <a:prstGeom prst="rect">
            <a:avLst/>
          </a:prstGeom>
          <a:noFill/>
        </p:spPr>
        <p:txBody>
          <a:bodyPr wrap="none" rtlCol="0">
            <a:spAutoFit/>
          </a:bodyPr>
          <a:lstStyle/>
          <a:p>
            <a:pPr algn="ctr"/>
            <a:r>
              <a:rPr lang="en-US" sz="1400" dirty="0"/>
              <a:t>Application</a:t>
            </a:r>
          </a:p>
          <a:p>
            <a:pPr algn="ctr"/>
            <a:r>
              <a:rPr lang="en-US" sz="1400" dirty="0"/>
              <a:t>Layer</a:t>
            </a:r>
          </a:p>
        </p:txBody>
      </p:sp>
      <p:sp>
        <p:nvSpPr>
          <p:cNvPr id="6" name="TextBox 5">
            <a:extLst>
              <a:ext uri="{FF2B5EF4-FFF2-40B4-BE49-F238E27FC236}">
                <a16:creationId xmlns="" xmlns:a16="http://schemas.microsoft.com/office/drawing/2014/main" id="{0820D7B9-E412-4360-9AC4-EC6D8F3A6DED}"/>
              </a:ext>
            </a:extLst>
          </p:cNvPr>
          <p:cNvSpPr txBox="1"/>
          <p:nvPr/>
        </p:nvSpPr>
        <p:spPr>
          <a:xfrm>
            <a:off x="3946723" y="1378327"/>
            <a:ext cx="884794" cy="523220"/>
          </a:xfrm>
          <a:prstGeom prst="rect">
            <a:avLst/>
          </a:prstGeom>
          <a:noFill/>
        </p:spPr>
        <p:txBody>
          <a:bodyPr wrap="none" rtlCol="0">
            <a:spAutoFit/>
          </a:bodyPr>
          <a:lstStyle/>
          <a:p>
            <a:pPr algn="ctr"/>
            <a:r>
              <a:rPr lang="en-US" sz="1400" dirty="0"/>
              <a:t>Transport</a:t>
            </a:r>
          </a:p>
          <a:p>
            <a:pPr algn="ctr"/>
            <a:r>
              <a:rPr lang="en-US" sz="1400" dirty="0"/>
              <a:t>Function</a:t>
            </a:r>
          </a:p>
        </p:txBody>
      </p:sp>
      <p:sp>
        <p:nvSpPr>
          <p:cNvPr id="7" name="TextBox 6">
            <a:extLst>
              <a:ext uri="{FF2B5EF4-FFF2-40B4-BE49-F238E27FC236}">
                <a16:creationId xmlns="" xmlns:a16="http://schemas.microsoft.com/office/drawing/2014/main" id="{F71D186B-DFA2-4A5D-A711-69168942A10F}"/>
              </a:ext>
            </a:extLst>
          </p:cNvPr>
          <p:cNvSpPr txBox="1"/>
          <p:nvPr/>
        </p:nvSpPr>
        <p:spPr>
          <a:xfrm>
            <a:off x="4874075" y="1378326"/>
            <a:ext cx="858889" cy="523220"/>
          </a:xfrm>
          <a:prstGeom prst="rect">
            <a:avLst/>
          </a:prstGeom>
          <a:noFill/>
        </p:spPr>
        <p:txBody>
          <a:bodyPr wrap="none" rtlCol="0">
            <a:spAutoFit/>
          </a:bodyPr>
          <a:lstStyle/>
          <a:p>
            <a:pPr algn="ctr"/>
            <a:r>
              <a:rPr lang="en-US" sz="1400" dirty="0"/>
              <a:t>Data Link</a:t>
            </a:r>
          </a:p>
          <a:p>
            <a:pPr algn="ctr"/>
            <a:r>
              <a:rPr lang="en-US" sz="1400" dirty="0"/>
              <a:t>Layer</a:t>
            </a:r>
          </a:p>
        </p:txBody>
      </p:sp>
      <p:sp>
        <p:nvSpPr>
          <p:cNvPr id="8" name="TextBox 7">
            <a:extLst>
              <a:ext uri="{FF2B5EF4-FFF2-40B4-BE49-F238E27FC236}">
                <a16:creationId xmlns="" xmlns:a16="http://schemas.microsoft.com/office/drawing/2014/main" id="{9660D60F-6B40-4910-ABB7-4BAE4A7F1D53}"/>
              </a:ext>
            </a:extLst>
          </p:cNvPr>
          <p:cNvSpPr txBox="1"/>
          <p:nvPr/>
        </p:nvSpPr>
        <p:spPr>
          <a:xfrm>
            <a:off x="6700483" y="1378326"/>
            <a:ext cx="858889" cy="523220"/>
          </a:xfrm>
          <a:prstGeom prst="rect">
            <a:avLst/>
          </a:prstGeom>
          <a:noFill/>
        </p:spPr>
        <p:txBody>
          <a:bodyPr wrap="none" rtlCol="0">
            <a:spAutoFit/>
          </a:bodyPr>
          <a:lstStyle/>
          <a:p>
            <a:pPr algn="ctr"/>
            <a:r>
              <a:rPr lang="en-US" sz="1400" dirty="0"/>
              <a:t>Data Link</a:t>
            </a:r>
          </a:p>
          <a:p>
            <a:pPr algn="ctr"/>
            <a:r>
              <a:rPr lang="en-US" sz="1400" dirty="0"/>
              <a:t>Layer</a:t>
            </a:r>
          </a:p>
        </p:txBody>
      </p:sp>
      <p:sp>
        <p:nvSpPr>
          <p:cNvPr id="9" name="TextBox 8">
            <a:extLst>
              <a:ext uri="{FF2B5EF4-FFF2-40B4-BE49-F238E27FC236}">
                <a16:creationId xmlns="" xmlns:a16="http://schemas.microsoft.com/office/drawing/2014/main" id="{8F917402-6318-4D5B-BB93-FC11135935BF}"/>
              </a:ext>
            </a:extLst>
          </p:cNvPr>
          <p:cNvSpPr txBox="1"/>
          <p:nvPr/>
        </p:nvSpPr>
        <p:spPr>
          <a:xfrm>
            <a:off x="7603081" y="1378325"/>
            <a:ext cx="884794" cy="523220"/>
          </a:xfrm>
          <a:prstGeom prst="rect">
            <a:avLst/>
          </a:prstGeom>
          <a:noFill/>
        </p:spPr>
        <p:txBody>
          <a:bodyPr wrap="none" rtlCol="0">
            <a:spAutoFit/>
          </a:bodyPr>
          <a:lstStyle/>
          <a:p>
            <a:pPr algn="ctr"/>
            <a:r>
              <a:rPr lang="en-US" sz="1400" dirty="0"/>
              <a:t>Transport</a:t>
            </a:r>
          </a:p>
          <a:p>
            <a:pPr algn="ctr"/>
            <a:r>
              <a:rPr lang="en-US" sz="1400" dirty="0"/>
              <a:t>Function</a:t>
            </a:r>
          </a:p>
        </p:txBody>
      </p:sp>
      <p:sp>
        <p:nvSpPr>
          <p:cNvPr id="10" name="TextBox 9">
            <a:extLst>
              <a:ext uri="{FF2B5EF4-FFF2-40B4-BE49-F238E27FC236}">
                <a16:creationId xmlns="" xmlns:a16="http://schemas.microsoft.com/office/drawing/2014/main" id="{C41FC25A-CAFB-4952-9C8B-2A2E81F7BE46}"/>
              </a:ext>
            </a:extLst>
          </p:cNvPr>
          <p:cNvSpPr txBox="1"/>
          <p:nvPr/>
        </p:nvSpPr>
        <p:spPr>
          <a:xfrm>
            <a:off x="8546620" y="1378324"/>
            <a:ext cx="1011879" cy="523220"/>
          </a:xfrm>
          <a:prstGeom prst="rect">
            <a:avLst/>
          </a:prstGeom>
          <a:noFill/>
        </p:spPr>
        <p:txBody>
          <a:bodyPr wrap="none" rtlCol="0">
            <a:spAutoFit/>
          </a:bodyPr>
          <a:lstStyle/>
          <a:p>
            <a:pPr algn="ctr"/>
            <a:r>
              <a:rPr lang="en-US" sz="1400" dirty="0"/>
              <a:t>Application</a:t>
            </a:r>
          </a:p>
          <a:p>
            <a:pPr algn="ctr"/>
            <a:r>
              <a:rPr lang="en-US" sz="1400" dirty="0"/>
              <a:t>Layer</a:t>
            </a:r>
          </a:p>
        </p:txBody>
      </p:sp>
      <p:sp>
        <p:nvSpPr>
          <p:cNvPr id="11" name="TextBox 10">
            <a:extLst>
              <a:ext uri="{FF2B5EF4-FFF2-40B4-BE49-F238E27FC236}">
                <a16:creationId xmlns="" xmlns:a16="http://schemas.microsoft.com/office/drawing/2014/main" id="{EC16F709-7764-40BE-9726-6053E2E145A3}"/>
              </a:ext>
            </a:extLst>
          </p:cNvPr>
          <p:cNvSpPr txBox="1"/>
          <p:nvPr/>
        </p:nvSpPr>
        <p:spPr>
          <a:xfrm>
            <a:off x="9585894" y="1378323"/>
            <a:ext cx="579005" cy="523220"/>
          </a:xfrm>
          <a:prstGeom prst="rect">
            <a:avLst/>
          </a:prstGeom>
          <a:noFill/>
        </p:spPr>
        <p:txBody>
          <a:bodyPr wrap="none" rtlCol="0">
            <a:spAutoFit/>
          </a:bodyPr>
          <a:lstStyle/>
          <a:p>
            <a:pPr algn="ctr"/>
            <a:r>
              <a:rPr lang="en-US" sz="1400" dirty="0"/>
              <a:t>User</a:t>
            </a:r>
          </a:p>
          <a:p>
            <a:r>
              <a:rPr lang="en-US" sz="1400" dirty="0"/>
              <a:t>Layer</a:t>
            </a:r>
          </a:p>
        </p:txBody>
      </p:sp>
      <p:cxnSp>
        <p:nvCxnSpPr>
          <p:cNvPr id="4" name="Straight Connector 3">
            <a:extLst>
              <a:ext uri="{FF2B5EF4-FFF2-40B4-BE49-F238E27FC236}">
                <a16:creationId xmlns="" xmlns:a16="http://schemas.microsoft.com/office/drawing/2014/main" id="{9B86ADE4-95F3-439A-A815-CC53E3AFEBD2}"/>
              </a:ext>
            </a:extLst>
          </p:cNvPr>
          <p:cNvCxnSpPr/>
          <p:nvPr/>
        </p:nvCxnSpPr>
        <p:spPr>
          <a:xfrm>
            <a:off x="2560320" y="2029931"/>
            <a:ext cx="0" cy="2926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9528AA6F-47F1-4A95-81D5-C36060DCFA63}"/>
              </a:ext>
            </a:extLst>
          </p:cNvPr>
          <p:cNvCxnSpPr/>
          <p:nvPr/>
        </p:nvCxnSpPr>
        <p:spPr>
          <a:xfrm>
            <a:off x="3474720" y="2029931"/>
            <a:ext cx="0" cy="2926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5978899B-67D5-4EA6-809F-138EC79B8649}"/>
              </a:ext>
            </a:extLst>
          </p:cNvPr>
          <p:cNvCxnSpPr/>
          <p:nvPr/>
        </p:nvCxnSpPr>
        <p:spPr>
          <a:xfrm>
            <a:off x="4389120" y="2029932"/>
            <a:ext cx="0" cy="2926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2FD1202-31CA-4475-A984-B13FC39E81DD}"/>
              </a:ext>
            </a:extLst>
          </p:cNvPr>
          <p:cNvCxnSpPr/>
          <p:nvPr/>
        </p:nvCxnSpPr>
        <p:spPr>
          <a:xfrm>
            <a:off x="5303520" y="2029932"/>
            <a:ext cx="0" cy="2926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7ABCAF96-1B66-4483-AB26-DBA7D7DE1F8C}"/>
              </a:ext>
            </a:extLst>
          </p:cNvPr>
          <p:cNvCxnSpPr/>
          <p:nvPr/>
        </p:nvCxnSpPr>
        <p:spPr>
          <a:xfrm>
            <a:off x="7132320" y="2029932"/>
            <a:ext cx="0" cy="2926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A140D7F8-05EE-48F2-982A-6B2FFFC5C219}"/>
              </a:ext>
            </a:extLst>
          </p:cNvPr>
          <p:cNvCxnSpPr/>
          <p:nvPr/>
        </p:nvCxnSpPr>
        <p:spPr>
          <a:xfrm>
            <a:off x="8046720" y="2029932"/>
            <a:ext cx="0" cy="2926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1C66C7CA-7B54-4E6A-92B7-3C6E75B826D0}"/>
              </a:ext>
            </a:extLst>
          </p:cNvPr>
          <p:cNvCxnSpPr/>
          <p:nvPr/>
        </p:nvCxnSpPr>
        <p:spPr>
          <a:xfrm>
            <a:off x="8961120" y="2029932"/>
            <a:ext cx="0" cy="2926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06B8B243-6205-4AF3-A864-39260949B1C4}"/>
              </a:ext>
            </a:extLst>
          </p:cNvPr>
          <p:cNvCxnSpPr/>
          <p:nvPr/>
        </p:nvCxnSpPr>
        <p:spPr>
          <a:xfrm>
            <a:off x="9875397" y="2029932"/>
            <a:ext cx="0" cy="2926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61A2EE6B-A135-4B80-8377-90DB27B8E109}"/>
              </a:ext>
            </a:extLst>
          </p:cNvPr>
          <p:cNvCxnSpPr/>
          <p:nvPr/>
        </p:nvCxnSpPr>
        <p:spPr>
          <a:xfrm>
            <a:off x="2194560" y="3353247"/>
            <a:ext cx="0" cy="731520"/>
          </a:xfrm>
          <a:prstGeom prst="straightConnector1">
            <a:avLst/>
          </a:prstGeom>
          <a:ln w="15875">
            <a:headEnd type="none"/>
            <a:tailEnd type="stealth" w="sm"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C17A0B3D-E41F-42CD-8D21-301C8E287C39}"/>
              </a:ext>
            </a:extLst>
          </p:cNvPr>
          <p:cNvSpPr txBox="1"/>
          <p:nvPr/>
        </p:nvSpPr>
        <p:spPr>
          <a:xfrm>
            <a:off x="1947583" y="2964854"/>
            <a:ext cx="495649" cy="276999"/>
          </a:xfrm>
          <a:prstGeom prst="rect">
            <a:avLst/>
          </a:prstGeom>
          <a:noFill/>
        </p:spPr>
        <p:txBody>
          <a:bodyPr wrap="none" rtlCol="0">
            <a:spAutoFit/>
          </a:bodyPr>
          <a:lstStyle/>
          <a:p>
            <a:pPr algn="ctr"/>
            <a:r>
              <a:rPr lang="en-US" sz="1200" dirty="0"/>
              <a:t>Time</a:t>
            </a:r>
          </a:p>
        </p:txBody>
      </p:sp>
      <p:cxnSp>
        <p:nvCxnSpPr>
          <p:cNvPr id="26" name="Straight Arrow Connector 25">
            <a:extLst>
              <a:ext uri="{FF2B5EF4-FFF2-40B4-BE49-F238E27FC236}">
                <a16:creationId xmlns="" xmlns:a16="http://schemas.microsoft.com/office/drawing/2014/main" id="{3A943956-6D3F-4150-9EE1-7EE86B0AEE65}"/>
              </a:ext>
            </a:extLst>
          </p:cNvPr>
          <p:cNvCxnSpPr>
            <a:cxnSpLocks/>
          </p:cNvCxnSpPr>
          <p:nvPr/>
        </p:nvCxnSpPr>
        <p:spPr>
          <a:xfrm flipH="1">
            <a:off x="8959755" y="2926044"/>
            <a:ext cx="915642" cy="93552"/>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 xmlns:a16="http://schemas.microsoft.com/office/drawing/2014/main" id="{AA30302F-985C-4FE4-9BA7-979CEBB4C7B9}"/>
              </a:ext>
            </a:extLst>
          </p:cNvPr>
          <p:cNvSpPr txBox="1"/>
          <p:nvPr/>
        </p:nvSpPr>
        <p:spPr>
          <a:xfrm>
            <a:off x="2532709" y="3852204"/>
            <a:ext cx="474746" cy="276999"/>
          </a:xfrm>
          <a:prstGeom prst="rect">
            <a:avLst/>
          </a:prstGeom>
          <a:noFill/>
        </p:spPr>
        <p:txBody>
          <a:bodyPr wrap="none" rtlCol="0">
            <a:spAutoFit/>
          </a:bodyPr>
          <a:lstStyle/>
          <a:p>
            <a:pPr algn="ctr"/>
            <a:r>
              <a:rPr lang="en-US" sz="1200" dirty="0"/>
              <a:t>Data</a:t>
            </a:r>
          </a:p>
        </p:txBody>
      </p:sp>
      <p:sp>
        <p:nvSpPr>
          <p:cNvPr id="54" name="TextBox 53">
            <a:extLst>
              <a:ext uri="{FF2B5EF4-FFF2-40B4-BE49-F238E27FC236}">
                <a16:creationId xmlns="" xmlns:a16="http://schemas.microsoft.com/office/drawing/2014/main" id="{D8AFCB2C-BB83-4A80-9C3D-520FE087BC91}"/>
              </a:ext>
            </a:extLst>
          </p:cNvPr>
          <p:cNvSpPr txBox="1"/>
          <p:nvPr/>
        </p:nvSpPr>
        <p:spPr>
          <a:xfrm>
            <a:off x="3496552" y="3577661"/>
            <a:ext cx="885114" cy="375359"/>
          </a:xfrm>
          <a:prstGeom prst="rect">
            <a:avLst/>
          </a:prstGeom>
          <a:noFill/>
        </p:spPr>
        <p:txBody>
          <a:bodyPr wrap="none" rtlCol="0">
            <a:spAutoFit/>
          </a:bodyPr>
          <a:lstStyle/>
          <a:p>
            <a:pPr algn="ctr">
              <a:lnSpc>
                <a:spcPct val="75000"/>
              </a:lnSpc>
            </a:pPr>
            <a:r>
              <a:rPr lang="en-US" sz="1200" dirty="0"/>
              <a:t>Unsolicited</a:t>
            </a:r>
          </a:p>
          <a:p>
            <a:pPr algn="ctr">
              <a:lnSpc>
                <a:spcPct val="75000"/>
              </a:lnSpc>
            </a:pPr>
            <a:r>
              <a:rPr lang="en-US" sz="1200" dirty="0"/>
              <a:t>response</a:t>
            </a:r>
          </a:p>
        </p:txBody>
      </p:sp>
      <p:sp>
        <p:nvSpPr>
          <p:cNvPr id="80" name="TextBox 79">
            <a:extLst>
              <a:ext uri="{FF2B5EF4-FFF2-40B4-BE49-F238E27FC236}">
                <a16:creationId xmlns="" xmlns:a16="http://schemas.microsoft.com/office/drawing/2014/main" id="{E64AE7A9-A57F-4B9A-AE11-E97735E4E646}"/>
              </a:ext>
            </a:extLst>
          </p:cNvPr>
          <p:cNvSpPr txBox="1"/>
          <p:nvPr/>
        </p:nvSpPr>
        <p:spPr>
          <a:xfrm>
            <a:off x="8057604" y="2727994"/>
            <a:ext cx="885114" cy="375359"/>
          </a:xfrm>
          <a:prstGeom prst="rect">
            <a:avLst/>
          </a:prstGeom>
          <a:noFill/>
        </p:spPr>
        <p:txBody>
          <a:bodyPr wrap="none" rtlCol="0">
            <a:spAutoFit/>
          </a:bodyPr>
          <a:lstStyle/>
          <a:p>
            <a:pPr algn="ctr">
              <a:lnSpc>
                <a:spcPct val="75000"/>
              </a:lnSpc>
            </a:pPr>
            <a:r>
              <a:rPr lang="en-US" sz="1200" dirty="0"/>
              <a:t>Unsolicited</a:t>
            </a:r>
          </a:p>
          <a:p>
            <a:pPr algn="ctr">
              <a:lnSpc>
                <a:spcPct val="75000"/>
              </a:lnSpc>
            </a:pPr>
            <a:r>
              <a:rPr lang="en-US" sz="1200" dirty="0"/>
              <a:t>response</a:t>
            </a:r>
          </a:p>
        </p:txBody>
      </p:sp>
      <p:sp>
        <p:nvSpPr>
          <p:cNvPr id="81" name="TextBox 80">
            <a:extLst>
              <a:ext uri="{FF2B5EF4-FFF2-40B4-BE49-F238E27FC236}">
                <a16:creationId xmlns="" xmlns:a16="http://schemas.microsoft.com/office/drawing/2014/main" id="{1F11BBAB-3B30-4495-9FE0-1B52FD433749}"/>
              </a:ext>
            </a:extLst>
          </p:cNvPr>
          <p:cNvSpPr txBox="1"/>
          <p:nvPr/>
        </p:nvSpPr>
        <p:spPr>
          <a:xfrm>
            <a:off x="8961637" y="2737095"/>
            <a:ext cx="911877" cy="276999"/>
          </a:xfrm>
          <a:prstGeom prst="rect">
            <a:avLst/>
          </a:prstGeom>
          <a:noFill/>
        </p:spPr>
        <p:txBody>
          <a:bodyPr wrap="square" rtlCol="0">
            <a:spAutoFit/>
          </a:bodyPr>
          <a:lstStyle/>
          <a:p>
            <a:pPr algn="ctr"/>
            <a:r>
              <a:rPr lang="en-US" sz="1200" dirty="0"/>
              <a:t>Events</a:t>
            </a:r>
          </a:p>
        </p:txBody>
      </p:sp>
      <p:cxnSp>
        <p:nvCxnSpPr>
          <p:cNvPr id="87" name="Straight Arrow Connector 86">
            <a:extLst>
              <a:ext uri="{FF2B5EF4-FFF2-40B4-BE49-F238E27FC236}">
                <a16:creationId xmlns="" xmlns:a16="http://schemas.microsoft.com/office/drawing/2014/main" id="{F2BCFAD2-E8E4-4330-A4FE-1BFC1E2994B2}"/>
              </a:ext>
            </a:extLst>
          </p:cNvPr>
          <p:cNvCxnSpPr>
            <a:cxnSpLocks/>
          </p:cNvCxnSpPr>
          <p:nvPr/>
        </p:nvCxnSpPr>
        <p:spPr>
          <a:xfrm flipH="1">
            <a:off x="8045479" y="3018266"/>
            <a:ext cx="914276" cy="89995"/>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 xmlns:a16="http://schemas.microsoft.com/office/drawing/2014/main" id="{1F5BD653-6A01-4BE6-971C-A527C3538422}"/>
              </a:ext>
            </a:extLst>
          </p:cNvPr>
          <p:cNvCxnSpPr>
            <a:cxnSpLocks/>
          </p:cNvCxnSpPr>
          <p:nvPr/>
        </p:nvCxnSpPr>
        <p:spPr>
          <a:xfrm flipH="1">
            <a:off x="7132320" y="3105630"/>
            <a:ext cx="913159"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 xmlns:a16="http://schemas.microsoft.com/office/drawing/2014/main" id="{8CE286C6-4DB1-453C-A454-F3324D5DAD8C}"/>
              </a:ext>
            </a:extLst>
          </p:cNvPr>
          <p:cNvCxnSpPr>
            <a:cxnSpLocks/>
          </p:cNvCxnSpPr>
          <p:nvPr/>
        </p:nvCxnSpPr>
        <p:spPr>
          <a:xfrm flipH="1">
            <a:off x="7132320" y="3409138"/>
            <a:ext cx="913159"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 xmlns:a16="http://schemas.microsoft.com/office/drawing/2014/main" id="{91A195BC-CF58-46D1-A4AF-B64AAC09E041}"/>
              </a:ext>
            </a:extLst>
          </p:cNvPr>
          <p:cNvCxnSpPr>
            <a:cxnSpLocks/>
          </p:cNvCxnSpPr>
          <p:nvPr/>
        </p:nvCxnSpPr>
        <p:spPr>
          <a:xfrm flipH="1">
            <a:off x="7132320" y="3719007"/>
            <a:ext cx="913159"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 xmlns:a16="http://schemas.microsoft.com/office/drawing/2014/main" id="{731AE223-33D3-4490-A204-94499B4C48D3}"/>
              </a:ext>
            </a:extLst>
          </p:cNvPr>
          <p:cNvCxnSpPr>
            <a:cxnSpLocks/>
          </p:cNvCxnSpPr>
          <p:nvPr/>
        </p:nvCxnSpPr>
        <p:spPr>
          <a:xfrm flipH="1">
            <a:off x="4389120" y="3315389"/>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 xmlns:a16="http://schemas.microsoft.com/office/drawing/2014/main" id="{153DCF21-CC1E-4560-8602-C5C44B1A23AC}"/>
              </a:ext>
            </a:extLst>
          </p:cNvPr>
          <p:cNvCxnSpPr>
            <a:cxnSpLocks/>
          </p:cNvCxnSpPr>
          <p:nvPr/>
        </p:nvCxnSpPr>
        <p:spPr>
          <a:xfrm flipH="1">
            <a:off x="5303520" y="3105630"/>
            <a:ext cx="1828801" cy="209759"/>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 xmlns:a16="http://schemas.microsoft.com/office/drawing/2014/main" id="{2071F5C8-3378-44C3-ABCD-2C5BA1F4977A}"/>
              </a:ext>
            </a:extLst>
          </p:cNvPr>
          <p:cNvCxnSpPr>
            <a:cxnSpLocks/>
          </p:cNvCxnSpPr>
          <p:nvPr/>
        </p:nvCxnSpPr>
        <p:spPr>
          <a:xfrm flipH="1">
            <a:off x="5303520" y="3409138"/>
            <a:ext cx="1828801" cy="210312"/>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 xmlns:a16="http://schemas.microsoft.com/office/drawing/2014/main" id="{CF8CF194-2816-4EF0-A372-25620B128F60}"/>
              </a:ext>
            </a:extLst>
          </p:cNvPr>
          <p:cNvCxnSpPr>
            <a:cxnSpLocks/>
          </p:cNvCxnSpPr>
          <p:nvPr/>
        </p:nvCxnSpPr>
        <p:spPr>
          <a:xfrm flipH="1">
            <a:off x="5301126" y="3719007"/>
            <a:ext cx="1828801" cy="210312"/>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 xmlns:a16="http://schemas.microsoft.com/office/drawing/2014/main" id="{6E071824-BA46-4795-AA59-B2BFF050A0F1}"/>
              </a:ext>
            </a:extLst>
          </p:cNvPr>
          <p:cNvCxnSpPr>
            <a:cxnSpLocks/>
          </p:cNvCxnSpPr>
          <p:nvPr/>
        </p:nvCxnSpPr>
        <p:spPr>
          <a:xfrm flipH="1">
            <a:off x="4389120" y="3619450"/>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 xmlns:a16="http://schemas.microsoft.com/office/drawing/2014/main" id="{122F7639-2E51-4D06-9DD3-7B1147B263DB}"/>
              </a:ext>
            </a:extLst>
          </p:cNvPr>
          <p:cNvCxnSpPr>
            <a:cxnSpLocks/>
          </p:cNvCxnSpPr>
          <p:nvPr/>
        </p:nvCxnSpPr>
        <p:spPr>
          <a:xfrm flipH="1">
            <a:off x="4385574" y="3929319"/>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 xmlns:a16="http://schemas.microsoft.com/office/drawing/2014/main" id="{671E1AAA-8C83-41D6-A39E-B94AE8194D3A}"/>
              </a:ext>
            </a:extLst>
          </p:cNvPr>
          <p:cNvCxnSpPr>
            <a:cxnSpLocks/>
          </p:cNvCxnSpPr>
          <p:nvPr/>
        </p:nvCxnSpPr>
        <p:spPr>
          <a:xfrm flipH="1">
            <a:off x="3473693" y="3944861"/>
            <a:ext cx="914276" cy="89995"/>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 xmlns:a16="http://schemas.microsoft.com/office/drawing/2014/main" id="{926F4F75-5DFD-42B9-A52A-3910F31067FC}"/>
              </a:ext>
            </a:extLst>
          </p:cNvPr>
          <p:cNvCxnSpPr>
            <a:cxnSpLocks/>
          </p:cNvCxnSpPr>
          <p:nvPr/>
        </p:nvCxnSpPr>
        <p:spPr>
          <a:xfrm flipH="1">
            <a:off x="2554681" y="4039287"/>
            <a:ext cx="914276" cy="89995"/>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 xmlns:a16="http://schemas.microsoft.com/office/drawing/2014/main" id="{C9FA1EB5-F4B8-4C07-8683-EFBFE2949A81}"/>
              </a:ext>
            </a:extLst>
          </p:cNvPr>
          <p:cNvCxnSpPr>
            <a:cxnSpLocks/>
          </p:cNvCxnSpPr>
          <p:nvPr/>
        </p:nvCxnSpPr>
        <p:spPr>
          <a:xfrm>
            <a:off x="3478967" y="4156065"/>
            <a:ext cx="916617" cy="8722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 xmlns:a16="http://schemas.microsoft.com/office/drawing/2014/main" id="{46056A5C-B31D-46F0-BC84-B0A69D60DBF6}"/>
              </a:ext>
            </a:extLst>
          </p:cNvPr>
          <p:cNvSpPr txBox="1"/>
          <p:nvPr/>
        </p:nvSpPr>
        <p:spPr>
          <a:xfrm>
            <a:off x="3603968" y="4156065"/>
            <a:ext cx="685509" cy="276999"/>
          </a:xfrm>
          <a:prstGeom prst="rect">
            <a:avLst/>
          </a:prstGeom>
          <a:noFill/>
        </p:spPr>
        <p:txBody>
          <a:bodyPr wrap="none" rtlCol="0">
            <a:spAutoFit/>
          </a:bodyPr>
          <a:lstStyle/>
          <a:p>
            <a:pPr algn="ctr"/>
            <a:r>
              <a:rPr lang="en-US" sz="1200" dirty="0"/>
              <a:t>Confirm</a:t>
            </a:r>
          </a:p>
        </p:txBody>
      </p:sp>
      <p:cxnSp>
        <p:nvCxnSpPr>
          <p:cNvPr id="118" name="Straight Arrow Connector 117">
            <a:extLst>
              <a:ext uri="{FF2B5EF4-FFF2-40B4-BE49-F238E27FC236}">
                <a16:creationId xmlns="" xmlns:a16="http://schemas.microsoft.com/office/drawing/2014/main" id="{9E5ADBF7-AAF2-46BB-A479-49BE3B49C2CC}"/>
              </a:ext>
            </a:extLst>
          </p:cNvPr>
          <p:cNvCxnSpPr>
            <a:cxnSpLocks/>
          </p:cNvCxnSpPr>
          <p:nvPr/>
        </p:nvCxnSpPr>
        <p:spPr>
          <a:xfrm>
            <a:off x="4395584" y="4240756"/>
            <a:ext cx="915552"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 xmlns:a16="http://schemas.microsoft.com/office/drawing/2014/main" id="{AAC8ECC8-1828-40DE-A067-0DF379F9619B}"/>
              </a:ext>
            </a:extLst>
          </p:cNvPr>
          <p:cNvCxnSpPr>
            <a:cxnSpLocks/>
          </p:cNvCxnSpPr>
          <p:nvPr/>
        </p:nvCxnSpPr>
        <p:spPr>
          <a:xfrm>
            <a:off x="5305921" y="4240973"/>
            <a:ext cx="1829996" cy="9759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 xmlns:a16="http://schemas.microsoft.com/office/drawing/2014/main" id="{38632938-8399-4326-9E96-3E8C0ECAF633}"/>
              </a:ext>
            </a:extLst>
          </p:cNvPr>
          <p:cNvCxnSpPr>
            <a:cxnSpLocks/>
          </p:cNvCxnSpPr>
          <p:nvPr/>
        </p:nvCxnSpPr>
        <p:spPr>
          <a:xfrm>
            <a:off x="7136991" y="4334464"/>
            <a:ext cx="920613" cy="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 xmlns:a16="http://schemas.microsoft.com/office/drawing/2014/main" id="{BEEC7528-EBDE-4A34-837C-D55442A0D83C}"/>
              </a:ext>
            </a:extLst>
          </p:cNvPr>
          <p:cNvSpPr txBox="1"/>
          <p:nvPr/>
        </p:nvSpPr>
        <p:spPr>
          <a:xfrm>
            <a:off x="6072384" y="4096470"/>
            <a:ext cx="1144865" cy="261610"/>
          </a:xfrm>
          <a:prstGeom prst="rect">
            <a:avLst/>
          </a:prstGeom>
          <a:noFill/>
        </p:spPr>
        <p:txBody>
          <a:bodyPr wrap="none" rtlCol="0">
            <a:spAutoFit/>
          </a:bodyPr>
          <a:lstStyle/>
          <a:p>
            <a:pPr algn="ctr"/>
            <a:r>
              <a:rPr lang="en-US" sz="1050" dirty="0"/>
              <a:t>User Data Frame</a:t>
            </a:r>
          </a:p>
        </p:txBody>
      </p:sp>
      <p:sp>
        <p:nvSpPr>
          <p:cNvPr id="127" name="TextBox 126">
            <a:extLst>
              <a:ext uri="{FF2B5EF4-FFF2-40B4-BE49-F238E27FC236}">
                <a16:creationId xmlns="" xmlns:a16="http://schemas.microsoft.com/office/drawing/2014/main" id="{6EF208DF-B8CA-4AE0-BD5F-25A5CC8DCF68}"/>
              </a:ext>
            </a:extLst>
          </p:cNvPr>
          <p:cNvSpPr txBox="1"/>
          <p:nvPr/>
        </p:nvSpPr>
        <p:spPr>
          <a:xfrm>
            <a:off x="5295842" y="3012118"/>
            <a:ext cx="1144865" cy="261610"/>
          </a:xfrm>
          <a:prstGeom prst="rect">
            <a:avLst/>
          </a:prstGeom>
          <a:noFill/>
        </p:spPr>
        <p:txBody>
          <a:bodyPr wrap="none" rtlCol="0">
            <a:spAutoFit/>
          </a:bodyPr>
          <a:lstStyle/>
          <a:p>
            <a:pPr algn="ctr"/>
            <a:r>
              <a:rPr lang="en-US" sz="1050" dirty="0"/>
              <a:t>User Data Frame</a:t>
            </a:r>
          </a:p>
        </p:txBody>
      </p:sp>
      <p:sp>
        <p:nvSpPr>
          <p:cNvPr id="128" name="TextBox 127">
            <a:extLst>
              <a:ext uri="{FF2B5EF4-FFF2-40B4-BE49-F238E27FC236}">
                <a16:creationId xmlns="" xmlns:a16="http://schemas.microsoft.com/office/drawing/2014/main" id="{8E83D2EF-6190-43D6-AD3A-547499051C3F}"/>
              </a:ext>
            </a:extLst>
          </p:cNvPr>
          <p:cNvSpPr txBox="1"/>
          <p:nvPr/>
        </p:nvSpPr>
        <p:spPr>
          <a:xfrm>
            <a:off x="5295841" y="3312501"/>
            <a:ext cx="1144865" cy="261610"/>
          </a:xfrm>
          <a:prstGeom prst="rect">
            <a:avLst/>
          </a:prstGeom>
          <a:noFill/>
        </p:spPr>
        <p:txBody>
          <a:bodyPr wrap="none" rtlCol="0">
            <a:spAutoFit/>
          </a:bodyPr>
          <a:lstStyle/>
          <a:p>
            <a:pPr algn="ctr"/>
            <a:r>
              <a:rPr lang="en-US" sz="1050" dirty="0"/>
              <a:t>User Data Frame</a:t>
            </a:r>
          </a:p>
        </p:txBody>
      </p:sp>
      <p:sp>
        <p:nvSpPr>
          <p:cNvPr id="129" name="TextBox 128">
            <a:extLst>
              <a:ext uri="{FF2B5EF4-FFF2-40B4-BE49-F238E27FC236}">
                <a16:creationId xmlns="" xmlns:a16="http://schemas.microsoft.com/office/drawing/2014/main" id="{CC566D48-79D9-4774-B548-D58351731996}"/>
              </a:ext>
            </a:extLst>
          </p:cNvPr>
          <p:cNvSpPr txBox="1"/>
          <p:nvPr/>
        </p:nvSpPr>
        <p:spPr>
          <a:xfrm>
            <a:off x="5293448" y="3622370"/>
            <a:ext cx="1144865" cy="261610"/>
          </a:xfrm>
          <a:prstGeom prst="rect">
            <a:avLst/>
          </a:prstGeom>
          <a:noFill/>
        </p:spPr>
        <p:txBody>
          <a:bodyPr wrap="none" rtlCol="0">
            <a:spAutoFit/>
          </a:bodyPr>
          <a:lstStyle/>
          <a:p>
            <a:pPr algn="ctr"/>
            <a:r>
              <a:rPr lang="en-US" sz="1050" dirty="0"/>
              <a:t>User Data Frame</a:t>
            </a:r>
          </a:p>
        </p:txBody>
      </p:sp>
      <p:cxnSp>
        <p:nvCxnSpPr>
          <p:cNvPr id="130" name="Straight Arrow Connector 129">
            <a:extLst>
              <a:ext uri="{FF2B5EF4-FFF2-40B4-BE49-F238E27FC236}">
                <a16:creationId xmlns="" xmlns:a16="http://schemas.microsoft.com/office/drawing/2014/main" id="{208F664E-8237-4895-A261-ABC81FA9C1FF}"/>
              </a:ext>
            </a:extLst>
          </p:cNvPr>
          <p:cNvCxnSpPr>
            <a:cxnSpLocks/>
          </p:cNvCxnSpPr>
          <p:nvPr/>
        </p:nvCxnSpPr>
        <p:spPr>
          <a:xfrm>
            <a:off x="8049557" y="4332896"/>
            <a:ext cx="916617" cy="87223"/>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 xmlns:a16="http://schemas.microsoft.com/office/drawing/2014/main" id="{E18C3C70-BC81-4F98-AF22-A3EAAD466897}"/>
              </a:ext>
            </a:extLst>
          </p:cNvPr>
          <p:cNvSpPr txBox="1"/>
          <p:nvPr/>
        </p:nvSpPr>
        <p:spPr>
          <a:xfrm>
            <a:off x="8145120" y="4129203"/>
            <a:ext cx="685509" cy="276999"/>
          </a:xfrm>
          <a:prstGeom prst="rect">
            <a:avLst/>
          </a:prstGeom>
          <a:noFill/>
        </p:spPr>
        <p:txBody>
          <a:bodyPr wrap="none" rtlCol="0">
            <a:spAutoFit/>
          </a:bodyPr>
          <a:lstStyle/>
          <a:p>
            <a:pPr algn="ctr"/>
            <a:r>
              <a:rPr lang="en-US" sz="1200" dirty="0"/>
              <a:t>Confirm</a:t>
            </a:r>
          </a:p>
        </p:txBody>
      </p:sp>
      <p:cxnSp>
        <p:nvCxnSpPr>
          <p:cNvPr id="132" name="Straight Arrow Connector 131">
            <a:extLst>
              <a:ext uri="{FF2B5EF4-FFF2-40B4-BE49-F238E27FC236}">
                <a16:creationId xmlns="" xmlns:a16="http://schemas.microsoft.com/office/drawing/2014/main" id="{7640B2E3-6885-47F3-A824-16898AA4703B}"/>
              </a:ext>
            </a:extLst>
          </p:cNvPr>
          <p:cNvCxnSpPr>
            <a:cxnSpLocks/>
          </p:cNvCxnSpPr>
          <p:nvPr/>
        </p:nvCxnSpPr>
        <p:spPr>
          <a:xfrm>
            <a:off x="8962667" y="4416808"/>
            <a:ext cx="913759" cy="91440"/>
          </a:xfrm>
          <a:prstGeom prst="straightConnector1">
            <a:avLst/>
          </a:prstGeom>
          <a:ln w="15875">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 xmlns:a16="http://schemas.microsoft.com/office/drawing/2014/main" id="{107B26E0-236C-471E-8278-FE2F741DA36B}"/>
              </a:ext>
            </a:extLst>
          </p:cNvPr>
          <p:cNvSpPr txBox="1"/>
          <p:nvPr/>
        </p:nvSpPr>
        <p:spPr>
          <a:xfrm>
            <a:off x="8997186" y="4115050"/>
            <a:ext cx="840262" cy="375359"/>
          </a:xfrm>
          <a:prstGeom prst="rect">
            <a:avLst/>
          </a:prstGeom>
          <a:noFill/>
        </p:spPr>
        <p:txBody>
          <a:bodyPr wrap="square" rtlCol="0">
            <a:spAutoFit/>
          </a:bodyPr>
          <a:lstStyle/>
          <a:p>
            <a:pPr algn="ctr">
              <a:lnSpc>
                <a:spcPct val="75000"/>
              </a:lnSpc>
            </a:pPr>
            <a:r>
              <a:rPr lang="en-US" sz="1200" dirty="0"/>
              <a:t>Events</a:t>
            </a:r>
          </a:p>
          <a:p>
            <a:pPr algn="ctr">
              <a:lnSpc>
                <a:spcPct val="75000"/>
              </a:lnSpc>
            </a:pPr>
            <a:r>
              <a:rPr lang="en-US" sz="1200" dirty="0"/>
              <a:t>Confirmed</a:t>
            </a:r>
          </a:p>
        </p:txBody>
      </p:sp>
      <p:sp>
        <p:nvSpPr>
          <p:cNvPr id="57357" name="TextBox 57356">
            <a:extLst>
              <a:ext uri="{FF2B5EF4-FFF2-40B4-BE49-F238E27FC236}">
                <a16:creationId xmlns="" xmlns:a16="http://schemas.microsoft.com/office/drawing/2014/main" id="{AB510945-62F9-4C54-92B7-26CD57A8C732}"/>
              </a:ext>
            </a:extLst>
          </p:cNvPr>
          <p:cNvSpPr txBox="1"/>
          <p:nvPr/>
        </p:nvSpPr>
        <p:spPr>
          <a:xfrm>
            <a:off x="2562204" y="5259474"/>
            <a:ext cx="7311307" cy="461665"/>
          </a:xfrm>
          <a:prstGeom prst="rect">
            <a:avLst/>
          </a:prstGeom>
          <a:noFill/>
        </p:spPr>
        <p:txBody>
          <a:bodyPr wrap="square" rtlCol="0">
            <a:spAutoFit/>
          </a:bodyPr>
          <a:lstStyle/>
          <a:p>
            <a:pPr algn="ctr"/>
            <a:r>
              <a:rPr lang="en-US" sz="2400" dirty="0"/>
              <a:t>Unsolicited responses are always a single fragment in size</a:t>
            </a:r>
          </a:p>
        </p:txBody>
      </p:sp>
    </p:spTree>
    <p:extLst>
      <p:ext uri="{BB962C8B-B14F-4D97-AF65-F5344CB8AC3E}">
        <p14:creationId xmlns:p14="http://schemas.microsoft.com/office/powerpoint/2010/main" val="247822939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57"/>
                                        </p:tgtEl>
                                        <p:attrNameLst>
                                          <p:attrName>style.visibility</p:attrName>
                                        </p:attrNameLst>
                                      </p:cBhvr>
                                      <p:to>
                                        <p:strVal val="visible"/>
                                      </p:to>
                                    </p:set>
                                    <p:animEffect transition="in" filter="fade">
                                      <p:cBhvr>
                                        <p:cTn id="7" dur="500"/>
                                        <p:tgtEl>
                                          <p:spTgt spid="57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p:cNvSpPr>
          <p:nvPr>
            <p:ph type="title"/>
          </p:nvPr>
        </p:nvSpPr>
        <p:spPr/>
        <p:txBody>
          <a:bodyPr/>
          <a:lstStyle/>
          <a:p>
            <a:r>
              <a:rPr lang="en-US" altLang="en-US" dirty="0"/>
              <a:t>DNP3 LAN/WAN Usage</a:t>
            </a:r>
          </a:p>
        </p:txBody>
      </p:sp>
      <p:sp>
        <p:nvSpPr>
          <p:cNvPr id="58371" name="Rectangle 3"/>
          <p:cNvSpPr>
            <a:spLocks noGrp="1"/>
          </p:cNvSpPr>
          <p:nvPr>
            <p:ph idx="1"/>
          </p:nvPr>
        </p:nvSpPr>
        <p:spPr/>
        <p:txBody>
          <a:bodyPr/>
          <a:lstStyle/>
          <a:p>
            <a:r>
              <a:rPr lang="en-US" altLang="en-US" dirty="0"/>
              <a:t>DNP3 on LAN/WAN specification</a:t>
            </a:r>
          </a:p>
          <a:p>
            <a:pPr lvl="1"/>
            <a:r>
              <a:rPr lang="en-US" altLang="en-US" dirty="0"/>
              <a:t>First published December 1998</a:t>
            </a:r>
          </a:p>
          <a:p>
            <a:pPr lvl="1"/>
            <a:r>
              <a:rPr lang="en-US" altLang="en-US" dirty="0"/>
              <a:t>Specifies UDP/IP for single-segment LANs</a:t>
            </a:r>
          </a:p>
          <a:p>
            <a:pPr lvl="1"/>
            <a:r>
              <a:rPr lang="en-US" altLang="en-US" dirty="0"/>
              <a:t>Specifies TCP/IP for WANs and multi-segment LANs</a:t>
            </a:r>
          </a:p>
          <a:p>
            <a:pPr lvl="1"/>
            <a:r>
              <a:rPr lang="en-US" altLang="en-US" dirty="0"/>
              <a:t>Assigned TCP/UDP port number 20000</a:t>
            </a:r>
          </a:p>
          <a:p>
            <a:pPr lvl="1"/>
            <a:r>
              <a:rPr lang="en-US" altLang="en-US" dirty="0"/>
              <a:t>Adds time sync function for single-segment LANs</a:t>
            </a:r>
          </a:p>
          <a:p>
            <a:r>
              <a:rPr lang="en-US" altLang="en-US" dirty="0"/>
              <a:t>Encapsulates “serial” DNP3 in an IP packet</a:t>
            </a:r>
          </a:p>
          <a:p>
            <a:r>
              <a:rPr lang="en-US" altLang="en-US" dirty="0"/>
              <a:t>Adds 56-byte packet overhead in TCP/IP</a:t>
            </a:r>
          </a:p>
        </p:txBody>
      </p:sp>
      <p:sp>
        <p:nvSpPr>
          <p:cNvPr id="4" name="Slide Number Placeholder 4">
            <a:extLst>
              <a:ext uri="{FF2B5EF4-FFF2-40B4-BE49-F238E27FC236}">
                <a16:creationId xmlns="" xmlns:a16="http://schemas.microsoft.com/office/drawing/2014/main" id="{45C5A18A-503D-4E85-88DF-D6CA2BB229CA}"/>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66</a:t>
            </a:fld>
            <a:endParaRPr lang="en-US" dirty="0"/>
          </a:p>
        </p:txBody>
      </p:sp>
    </p:spTree>
    <p:extLst>
      <p:ext uri="{BB962C8B-B14F-4D97-AF65-F5344CB8AC3E}">
        <p14:creationId xmlns:p14="http://schemas.microsoft.com/office/powerpoint/2010/main" val="1614642571"/>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p:cNvSpPr>
          <p:nvPr>
            <p:ph type="title"/>
          </p:nvPr>
        </p:nvSpPr>
        <p:spPr/>
        <p:txBody>
          <a:bodyPr/>
          <a:lstStyle/>
          <a:p>
            <a:r>
              <a:rPr lang="en-US" altLang="en-US" dirty="0"/>
              <a:t>DNP3 Operation over IP</a:t>
            </a:r>
          </a:p>
        </p:txBody>
      </p:sp>
      <p:sp>
        <p:nvSpPr>
          <p:cNvPr id="43" name="Slide Number Placeholder 4">
            <a:extLst>
              <a:ext uri="{FF2B5EF4-FFF2-40B4-BE49-F238E27FC236}">
                <a16:creationId xmlns="" xmlns:a16="http://schemas.microsoft.com/office/drawing/2014/main" id="{632E7683-FC3E-4837-A8B6-7BF5B01AB2D3}"/>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67</a:t>
            </a:fld>
            <a:endParaRPr lang="en-US" dirty="0"/>
          </a:p>
        </p:txBody>
      </p:sp>
      <p:grpSp>
        <p:nvGrpSpPr>
          <p:cNvPr id="60423" name="Group 8"/>
          <p:cNvGrpSpPr>
            <a:grpSpLocks/>
          </p:cNvGrpSpPr>
          <p:nvPr/>
        </p:nvGrpSpPr>
        <p:grpSpPr bwMode="auto">
          <a:xfrm>
            <a:off x="2514601" y="1340224"/>
            <a:ext cx="7250113" cy="4800600"/>
            <a:chOff x="990600" y="1447800"/>
            <a:chExt cx="7250368" cy="4800600"/>
          </a:xfrm>
        </p:grpSpPr>
        <p:sp>
          <p:nvSpPr>
            <p:cNvPr id="60424" name="TextBox 9"/>
            <p:cNvSpPr txBox="1">
              <a:spLocks noChangeArrowheads="1"/>
            </p:cNvSpPr>
            <p:nvPr/>
          </p:nvSpPr>
          <p:spPr bwMode="auto">
            <a:xfrm>
              <a:off x="6913771" y="3708400"/>
              <a:ext cx="130655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DCSI: Defined in</a:t>
              </a:r>
            </a:p>
            <a:p>
              <a:pPr algn="ctr" eaLnBrk="1" hangingPunct="1">
                <a:defRPr/>
              </a:pPr>
              <a:r>
                <a:rPr lang="en-AU" sz="1200" dirty="0">
                  <a:latin typeface="+mn-lt"/>
                  <a:cs typeface="Times New Roman" pitchFamily="18" charset="0"/>
                </a:rPr>
                <a:t>DNP3 Specification</a:t>
              </a:r>
            </a:p>
          </p:txBody>
        </p:sp>
        <p:sp>
          <p:nvSpPr>
            <p:cNvPr id="11" name="TextBox 10"/>
            <p:cNvSpPr txBox="1"/>
            <p:nvPr/>
          </p:nvSpPr>
          <p:spPr>
            <a:xfrm>
              <a:off x="2514654" y="2362200"/>
              <a:ext cx="1371648" cy="461963"/>
            </a:xfrm>
            <a:prstGeom prst="rect">
              <a:avLst/>
            </a:prstGeom>
            <a:solidFill>
              <a:schemeClr val="accent1">
                <a:lumMod val="40000"/>
                <a:lumOff val="60000"/>
              </a:schemeClr>
            </a:solidFill>
            <a:ln>
              <a:solidFill>
                <a:schemeClr val="tx1"/>
              </a:solidFill>
            </a:ln>
          </p:spPr>
          <p:txBody>
            <a:bodyPr/>
            <a:lstStyle/>
            <a:p>
              <a:pPr algn="ctr">
                <a:defRPr/>
              </a:pPr>
              <a:r>
                <a:rPr lang="en-AU" sz="1200" dirty="0">
                  <a:cs typeface="Times New Roman" pitchFamily="18" charset="0"/>
                </a:rPr>
                <a:t>DNP3 Application</a:t>
              </a:r>
            </a:p>
            <a:p>
              <a:pPr algn="ctr">
                <a:defRPr/>
              </a:pPr>
              <a:r>
                <a:rPr lang="en-AU" sz="1200" dirty="0">
                  <a:cs typeface="Times New Roman" pitchFamily="18" charset="0"/>
                </a:rPr>
                <a:t>Layer</a:t>
              </a:r>
            </a:p>
          </p:txBody>
        </p:sp>
        <p:sp>
          <p:nvSpPr>
            <p:cNvPr id="12" name="TextBox 11"/>
            <p:cNvSpPr txBox="1"/>
            <p:nvPr/>
          </p:nvSpPr>
          <p:spPr>
            <a:xfrm>
              <a:off x="2514654" y="2819400"/>
              <a:ext cx="1371648" cy="461963"/>
            </a:xfrm>
            <a:prstGeom prst="rect">
              <a:avLst/>
            </a:prstGeom>
            <a:solidFill>
              <a:schemeClr val="accent1">
                <a:lumMod val="40000"/>
                <a:lumOff val="60000"/>
              </a:schemeClr>
            </a:solidFill>
            <a:ln>
              <a:solidFill>
                <a:schemeClr val="tx1"/>
              </a:solidFill>
            </a:ln>
          </p:spPr>
          <p:txBody>
            <a:bodyPr/>
            <a:lstStyle/>
            <a:p>
              <a:pPr algn="ctr">
                <a:defRPr/>
              </a:pPr>
              <a:r>
                <a:rPr lang="en-AU" sz="1200" dirty="0">
                  <a:cs typeface="Times New Roman" pitchFamily="18" charset="0"/>
                </a:rPr>
                <a:t>DNP3 Transport Function</a:t>
              </a:r>
            </a:p>
          </p:txBody>
        </p:sp>
        <p:sp>
          <p:nvSpPr>
            <p:cNvPr id="13" name="TextBox 12"/>
            <p:cNvSpPr txBox="1"/>
            <p:nvPr/>
          </p:nvSpPr>
          <p:spPr>
            <a:xfrm>
              <a:off x="2514654" y="3271838"/>
              <a:ext cx="1371648" cy="461962"/>
            </a:xfrm>
            <a:prstGeom prst="rect">
              <a:avLst/>
            </a:prstGeom>
            <a:solidFill>
              <a:schemeClr val="accent1">
                <a:lumMod val="40000"/>
                <a:lumOff val="60000"/>
              </a:schemeClr>
            </a:solidFill>
            <a:ln>
              <a:solidFill>
                <a:schemeClr val="tx1"/>
              </a:solidFill>
            </a:ln>
          </p:spPr>
          <p:txBody>
            <a:bodyPr/>
            <a:lstStyle/>
            <a:p>
              <a:pPr algn="ctr">
                <a:defRPr/>
              </a:pPr>
              <a:r>
                <a:rPr lang="en-AU" sz="1200" dirty="0">
                  <a:cs typeface="Times New Roman" pitchFamily="18" charset="0"/>
                </a:rPr>
                <a:t>DNP3 Data Link Layer</a:t>
              </a:r>
            </a:p>
          </p:txBody>
        </p:sp>
        <p:sp>
          <p:nvSpPr>
            <p:cNvPr id="14" name="TextBox 13"/>
            <p:cNvSpPr txBox="1"/>
            <p:nvPr/>
          </p:nvSpPr>
          <p:spPr>
            <a:xfrm>
              <a:off x="2514654" y="3733800"/>
              <a:ext cx="1371648" cy="461963"/>
            </a:xfrm>
            <a:prstGeom prst="rect">
              <a:avLst/>
            </a:prstGeom>
            <a:solidFill>
              <a:schemeClr val="bg1">
                <a:lumMod val="75000"/>
              </a:schemeClr>
            </a:solidFill>
            <a:ln>
              <a:solidFill>
                <a:schemeClr val="tx1"/>
              </a:solidFill>
            </a:ln>
          </p:spPr>
          <p:txBody>
            <a:bodyPr/>
            <a:lstStyle/>
            <a:p>
              <a:pPr algn="ctr">
                <a:defRPr/>
              </a:pPr>
              <a:r>
                <a:rPr lang="en-AU" sz="1200" dirty="0">
                  <a:cs typeface="Times New Roman" pitchFamily="18" charset="0"/>
                </a:rPr>
                <a:t>Connection Management</a:t>
              </a:r>
            </a:p>
          </p:txBody>
        </p:sp>
        <p:sp>
          <p:nvSpPr>
            <p:cNvPr id="60429" name="TextBox 14"/>
            <p:cNvSpPr txBox="1">
              <a:spLocks noChangeArrowheads="1"/>
            </p:cNvSpPr>
            <p:nvPr/>
          </p:nvSpPr>
          <p:spPr bwMode="auto">
            <a:xfrm>
              <a:off x="2514654" y="4191000"/>
              <a:ext cx="1371648" cy="461963"/>
            </a:xfrm>
            <a:prstGeom prst="rect">
              <a:avLst/>
            </a:prstGeom>
            <a:solidFill>
              <a:srgbClr val="92D050"/>
            </a:solidFill>
            <a:ln w="9525">
              <a:solidFill>
                <a:schemeClr val="tx1"/>
              </a:solidFill>
              <a:miter lim="800000"/>
              <a:headEnd/>
              <a:tailEnd/>
            </a:ln>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Transport</a:t>
              </a:r>
            </a:p>
          </p:txBody>
        </p:sp>
        <p:sp>
          <p:nvSpPr>
            <p:cNvPr id="60430" name="TextBox 15"/>
            <p:cNvSpPr txBox="1">
              <a:spLocks noChangeArrowheads="1"/>
            </p:cNvSpPr>
            <p:nvPr/>
          </p:nvSpPr>
          <p:spPr bwMode="auto">
            <a:xfrm>
              <a:off x="2514654" y="4648200"/>
              <a:ext cx="1371648" cy="461963"/>
            </a:xfrm>
            <a:prstGeom prst="rect">
              <a:avLst/>
            </a:prstGeom>
            <a:solidFill>
              <a:srgbClr val="92D050"/>
            </a:solidFill>
            <a:ln w="9525">
              <a:solidFill>
                <a:schemeClr val="tx1"/>
              </a:solidFill>
              <a:miter lim="800000"/>
              <a:headEnd/>
              <a:tailEnd/>
            </a:ln>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Network</a:t>
              </a:r>
            </a:p>
          </p:txBody>
        </p:sp>
        <p:sp>
          <p:nvSpPr>
            <p:cNvPr id="60431" name="TextBox 16"/>
            <p:cNvSpPr txBox="1">
              <a:spLocks noChangeArrowheads="1"/>
            </p:cNvSpPr>
            <p:nvPr/>
          </p:nvSpPr>
          <p:spPr bwMode="auto">
            <a:xfrm>
              <a:off x="2514654" y="5105400"/>
              <a:ext cx="1371648" cy="461963"/>
            </a:xfrm>
            <a:prstGeom prst="rect">
              <a:avLst/>
            </a:prstGeom>
            <a:solidFill>
              <a:srgbClr val="92D050"/>
            </a:solidFill>
            <a:ln w="9525">
              <a:solidFill>
                <a:schemeClr val="tx1"/>
              </a:solidFill>
              <a:miter lim="800000"/>
              <a:headEnd/>
              <a:tailEnd/>
            </a:ln>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Link/Physical</a:t>
              </a:r>
            </a:p>
          </p:txBody>
        </p:sp>
        <p:cxnSp>
          <p:nvCxnSpPr>
            <p:cNvPr id="18" name="Straight Connector 17"/>
            <p:cNvCxnSpPr/>
            <p:nvPr/>
          </p:nvCxnSpPr>
          <p:spPr>
            <a:xfrm>
              <a:off x="2286046" y="4191000"/>
              <a:ext cx="1828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86046" y="4191000"/>
              <a:ext cx="182886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0431" idx="2"/>
            </p:cNvCxnSpPr>
            <p:nvPr/>
          </p:nvCxnSpPr>
          <p:spPr>
            <a:xfrm>
              <a:off x="3200478" y="5567363"/>
              <a:ext cx="0" cy="300037"/>
            </a:xfrm>
            <a:prstGeom prst="straightConnector1">
              <a:avLst/>
            </a:prstGeom>
            <a:ln w="15875">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57950" y="2362200"/>
              <a:ext cx="1371648" cy="461963"/>
            </a:xfrm>
            <a:prstGeom prst="rect">
              <a:avLst/>
            </a:prstGeom>
            <a:solidFill>
              <a:schemeClr val="accent1">
                <a:lumMod val="40000"/>
                <a:lumOff val="60000"/>
              </a:schemeClr>
            </a:solidFill>
            <a:ln>
              <a:solidFill>
                <a:schemeClr val="tx1"/>
              </a:solidFill>
            </a:ln>
          </p:spPr>
          <p:txBody>
            <a:bodyPr/>
            <a:lstStyle/>
            <a:p>
              <a:pPr algn="ctr">
                <a:defRPr/>
              </a:pPr>
              <a:r>
                <a:rPr lang="en-AU" sz="1200" dirty="0">
                  <a:cs typeface="Times New Roman" pitchFamily="18" charset="0"/>
                </a:rPr>
                <a:t>DNP3 Application</a:t>
              </a:r>
            </a:p>
            <a:p>
              <a:pPr algn="ctr">
                <a:defRPr/>
              </a:pPr>
              <a:r>
                <a:rPr lang="en-AU" sz="1200" dirty="0">
                  <a:cs typeface="Times New Roman" pitchFamily="18" charset="0"/>
                </a:rPr>
                <a:t>Layer</a:t>
              </a:r>
            </a:p>
          </p:txBody>
        </p:sp>
        <p:sp>
          <p:nvSpPr>
            <p:cNvPr id="22" name="TextBox 21"/>
            <p:cNvSpPr txBox="1"/>
            <p:nvPr/>
          </p:nvSpPr>
          <p:spPr>
            <a:xfrm>
              <a:off x="5257950" y="2819400"/>
              <a:ext cx="1371648" cy="461963"/>
            </a:xfrm>
            <a:prstGeom prst="rect">
              <a:avLst/>
            </a:prstGeom>
            <a:solidFill>
              <a:schemeClr val="accent1">
                <a:lumMod val="40000"/>
                <a:lumOff val="60000"/>
              </a:schemeClr>
            </a:solidFill>
            <a:ln>
              <a:solidFill>
                <a:schemeClr val="tx1"/>
              </a:solidFill>
            </a:ln>
          </p:spPr>
          <p:txBody>
            <a:bodyPr/>
            <a:lstStyle/>
            <a:p>
              <a:pPr algn="ctr">
                <a:defRPr/>
              </a:pPr>
              <a:r>
                <a:rPr lang="en-AU" sz="1200" dirty="0">
                  <a:cs typeface="Times New Roman" pitchFamily="18" charset="0"/>
                </a:rPr>
                <a:t>DNP3 Transport Function</a:t>
              </a:r>
            </a:p>
          </p:txBody>
        </p:sp>
        <p:sp>
          <p:nvSpPr>
            <p:cNvPr id="23" name="TextBox 22"/>
            <p:cNvSpPr txBox="1"/>
            <p:nvPr/>
          </p:nvSpPr>
          <p:spPr>
            <a:xfrm>
              <a:off x="5257950" y="3271838"/>
              <a:ext cx="1371648" cy="461962"/>
            </a:xfrm>
            <a:prstGeom prst="rect">
              <a:avLst/>
            </a:prstGeom>
            <a:solidFill>
              <a:schemeClr val="accent1">
                <a:lumMod val="40000"/>
                <a:lumOff val="60000"/>
              </a:schemeClr>
            </a:solidFill>
            <a:ln>
              <a:solidFill>
                <a:schemeClr val="tx1"/>
              </a:solidFill>
            </a:ln>
          </p:spPr>
          <p:txBody>
            <a:bodyPr/>
            <a:lstStyle/>
            <a:p>
              <a:pPr algn="ctr">
                <a:defRPr/>
              </a:pPr>
              <a:r>
                <a:rPr lang="en-AU" sz="1200" dirty="0">
                  <a:cs typeface="Times New Roman" pitchFamily="18" charset="0"/>
                </a:rPr>
                <a:t>DNP3 Data Link Layer</a:t>
              </a:r>
            </a:p>
          </p:txBody>
        </p:sp>
        <p:sp>
          <p:nvSpPr>
            <p:cNvPr id="24" name="TextBox 23"/>
            <p:cNvSpPr txBox="1"/>
            <p:nvPr/>
          </p:nvSpPr>
          <p:spPr>
            <a:xfrm>
              <a:off x="5257950" y="3733800"/>
              <a:ext cx="1371648" cy="461963"/>
            </a:xfrm>
            <a:prstGeom prst="rect">
              <a:avLst/>
            </a:prstGeom>
            <a:solidFill>
              <a:schemeClr val="bg1">
                <a:lumMod val="75000"/>
              </a:schemeClr>
            </a:solidFill>
            <a:ln>
              <a:solidFill>
                <a:schemeClr val="tx1"/>
              </a:solidFill>
            </a:ln>
          </p:spPr>
          <p:txBody>
            <a:bodyPr/>
            <a:lstStyle/>
            <a:p>
              <a:pPr algn="ctr">
                <a:defRPr/>
              </a:pPr>
              <a:r>
                <a:rPr lang="en-AU" sz="1200" dirty="0">
                  <a:cs typeface="Times New Roman" pitchFamily="18" charset="0"/>
                </a:rPr>
                <a:t>Connection Management</a:t>
              </a:r>
            </a:p>
          </p:txBody>
        </p:sp>
        <p:sp>
          <p:nvSpPr>
            <p:cNvPr id="60439" name="TextBox 24"/>
            <p:cNvSpPr txBox="1">
              <a:spLocks noChangeArrowheads="1"/>
            </p:cNvSpPr>
            <p:nvPr/>
          </p:nvSpPr>
          <p:spPr bwMode="auto">
            <a:xfrm>
              <a:off x="5257950" y="4191000"/>
              <a:ext cx="1371648" cy="461963"/>
            </a:xfrm>
            <a:prstGeom prst="rect">
              <a:avLst/>
            </a:prstGeom>
            <a:solidFill>
              <a:srgbClr val="92D050"/>
            </a:solidFill>
            <a:ln w="9525">
              <a:solidFill>
                <a:schemeClr val="tx1"/>
              </a:solidFill>
              <a:miter lim="800000"/>
              <a:headEnd/>
              <a:tailEnd/>
            </a:ln>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Transport</a:t>
              </a:r>
            </a:p>
          </p:txBody>
        </p:sp>
        <p:sp>
          <p:nvSpPr>
            <p:cNvPr id="60440" name="TextBox 25"/>
            <p:cNvSpPr txBox="1">
              <a:spLocks noChangeArrowheads="1"/>
            </p:cNvSpPr>
            <p:nvPr/>
          </p:nvSpPr>
          <p:spPr bwMode="auto">
            <a:xfrm>
              <a:off x="5257950" y="4648200"/>
              <a:ext cx="1371648" cy="461963"/>
            </a:xfrm>
            <a:prstGeom prst="rect">
              <a:avLst/>
            </a:prstGeom>
            <a:solidFill>
              <a:srgbClr val="92D050"/>
            </a:solidFill>
            <a:ln w="9525">
              <a:solidFill>
                <a:schemeClr val="tx1"/>
              </a:solidFill>
              <a:miter lim="800000"/>
              <a:headEnd/>
              <a:tailEnd/>
            </a:ln>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Network</a:t>
              </a:r>
            </a:p>
          </p:txBody>
        </p:sp>
        <p:sp>
          <p:nvSpPr>
            <p:cNvPr id="60441" name="TextBox 26"/>
            <p:cNvSpPr txBox="1">
              <a:spLocks noChangeArrowheads="1"/>
            </p:cNvSpPr>
            <p:nvPr/>
          </p:nvSpPr>
          <p:spPr bwMode="auto">
            <a:xfrm>
              <a:off x="5257950" y="5105400"/>
              <a:ext cx="1371648" cy="461963"/>
            </a:xfrm>
            <a:prstGeom prst="rect">
              <a:avLst/>
            </a:prstGeom>
            <a:solidFill>
              <a:srgbClr val="92D050"/>
            </a:solidFill>
            <a:ln w="9525">
              <a:solidFill>
                <a:schemeClr val="tx1"/>
              </a:solidFill>
              <a:miter lim="800000"/>
              <a:headEnd/>
              <a:tailEnd/>
            </a:ln>
          </p:spPr>
          <p:txBody>
            <a:bodyPr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Link/Physical</a:t>
              </a:r>
            </a:p>
          </p:txBody>
        </p:sp>
        <p:cxnSp>
          <p:nvCxnSpPr>
            <p:cNvPr id="28" name="Straight Connector 27"/>
            <p:cNvCxnSpPr/>
            <p:nvPr/>
          </p:nvCxnSpPr>
          <p:spPr>
            <a:xfrm>
              <a:off x="5029342" y="4191000"/>
              <a:ext cx="18288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029342" y="4191000"/>
              <a:ext cx="1828864"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0441" idx="2"/>
            </p:cNvCxnSpPr>
            <p:nvPr/>
          </p:nvCxnSpPr>
          <p:spPr>
            <a:xfrm>
              <a:off x="5943774" y="5567363"/>
              <a:ext cx="0" cy="300037"/>
            </a:xfrm>
            <a:prstGeom prst="straightConnector1">
              <a:avLst/>
            </a:prstGeom>
            <a:ln w="15875">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3"/>
              <a:endCxn id="21" idx="1"/>
            </p:cNvCxnSpPr>
            <p:nvPr/>
          </p:nvCxnSpPr>
          <p:spPr>
            <a:xfrm>
              <a:off x="3886302" y="2592388"/>
              <a:ext cx="1371648" cy="0"/>
            </a:xfrm>
            <a:prstGeom prst="straightConnector1">
              <a:avLst/>
            </a:prstGeom>
            <a:ln w="19050">
              <a:solidFill>
                <a:schemeClr val="accent2"/>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0429" idx="3"/>
              <a:endCxn id="60439" idx="1"/>
            </p:cNvCxnSpPr>
            <p:nvPr/>
          </p:nvCxnSpPr>
          <p:spPr>
            <a:xfrm>
              <a:off x="3886302" y="4421188"/>
              <a:ext cx="1371648" cy="0"/>
            </a:xfrm>
            <a:prstGeom prst="straightConnector1">
              <a:avLst/>
            </a:prstGeom>
            <a:ln w="19050">
              <a:solidFill>
                <a:srgbClr val="00B050"/>
              </a:solidFill>
              <a:prstDash val="dash"/>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6726440" y="3940175"/>
              <a:ext cx="284172"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0448" name="TextBox 33"/>
            <p:cNvSpPr txBox="1">
              <a:spLocks noChangeArrowheads="1"/>
            </p:cNvSpPr>
            <p:nvPr/>
          </p:nvSpPr>
          <p:spPr bwMode="auto">
            <a:xfrm>
              <a:off x="6934409" y="4643438"/>
              <a:ext cx="130655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Internet Protocol Suite</a:t>
              </a:r>
            </a:p>
          </p:txBody>
        </p:sp>
        <p:sp>
          <p:nvSpPr>
            <p:cNvPr id="60449" name="TextBox 34"/>
            <p:cNvSpPr txBox="1">
              <a:spLocks noChangeArrowheads="1"/>
            </p:cNvSpPr>
            <p:nvPr/>
          </p:nvSpPr>
          <p:spPr bwMode="auto">
            <a:xfrm>
              <a:off x="6934409" y="2819400"/>
              <a:ext cx="130655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DNP3 Protocol</a:t>
              </a:r>
            </a:p>
          </p:txBody>
        </p:sp>
        <p:sp>
          <p:nvSpPr>
            <p:cNvPr id="60450" name="TextBox 35"/>
            <p:cNvSpPr txBox="1">
              <a:spLocks noChangeArrowheads="1"/>
            </p:cNvSpPr>
            <p:nvPr/>
          </p:nvSpPr>
          <p:spPr bwMode="auto">
            <a:xfrm>
              <a:off x="5257950" y="1900238"/>
              <a:ext cx="1371648" cy="4619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Outstation</a:t>
              </a:r>
            </a:p>
          </p:txBody>
        </p:sp>
        <p:sp>
          <p:nvSpPr>
            <p:cNvPr id="60451" name="TextBox 36"/>
            <p:cNvSpPr txBox="1">
              <a:spLocks noChangeArrowheads="1"/>
            </p:cNvSpPr>
            <p:nvPr/>
          </p:nvSpPr>
          <p:spPr bwMode="auto">
            <a:xfrm>
              <a:off x="2514654" y="1900238"/>
              <a:ext cx="1371648" cy="4619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smtClean="0">
                  <a:latin typeface="+mn-lt"/>
                  <a:cs typeface="Times New Roman" pitchFamily="18" charset="0"/>
                </a:rPr>
                <a:t>Controlling Station</a:t>
              </a:r>
              <a:endParaRPr lang="en-AU" sz="1200" dirty="0">
                <a:latin typeface="+mn-lt"/>
                <a:cs typeface="Times New Roman" pitchFamily="18" charset="0"/>
              </a:endParaRPr>
            </a:p>
          </p:txBody>
        </p:sp>
        <p:sp>
          <p:nvSpPr>
            <p:cNvPr id="60452" name="TextBox 37"/>
            <p:cNvSpPr txBox="1">
              <a:spLocks noChangeArrowheads="1"/>
            </p:cNvSpPr>
            <p:nvPr/>
          </p:nvSpPr>
          <p:spPr bwMode="auto">
            <a:xfrm>
              <a:off x="3886302" y="1447800"/>
              <a:ext cx="137164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Logical Communications</a:t>
              </a:r>
            </a:p>
          </p:txBody>
        </p:sp>
        <p:cxnSp>
          <p:nvCxnSpPr>
            <p:cNvPr id="39" name="Straight Arrow Connector 38"/>
            <p:cNvCxnSpPr>
              <a:stCxn id="60452" idx="2"/>
            </p:cNvCxnSpPr>
            <p:nvPr/>
          </p:nvCxnSpPr>
          <p:spPr>
            <a:xfrm>
              <a:off x="4572126" y="1909763"/>
              <a:ext cx="0" cy="528637"/>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86046" y="5867400"/>
              <a:ext cx="4561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455" name="TextBox 40"/>
            <p:cNvSpPr txBox="1">
              <a:spLocks noChangeArrowheads="1"/>
            </p:cNvSpPr>
            <p:nvPr/>
          </p:nvSpPr>
          <p:spPr bwMode="auto">
            <a:xfrm>
              <a:off x="3886302" y="5786438"/>
              <a:ext cx="137164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400" dirty="0">
                  <a:latin typeface="+mn-lt"/>
                  <a:cs typeface="Times New Roman" pitchFamily="18" charset="0"/>
                </a:rPr>
                <a:t>TCP/IP Network</a:t>
              </a:r>
            </a:p>
          </p:txBody>
        </p:sp>
        <p:sp>
          <p:nvSpPr>
            <p:cNvPr id="60456" name="TextBox 41"/>
            <p:cNvSpPr txBox="1">
              <a:spLocks noChangeArrowheads="1"/>
            </p:cNvSpPr>
            <p:nvPr/>
          </p:nvSpPr>
          <p:spPr bwMode="auto">
            <a:xfrm>
              <a:off x="990600" y="2357438"/>
              <a:ext cx="137164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Application Fragment</a:t>
              </a:r>
            </a:p>
          </p:txBody>
        </p:sp>
        <p:sp>
          <p:nvSpPr>
            <p:cNvPr id="60457" name="TextBox 42"/>
            <p:cNvSpPr txBox="1">
              <a:spLocks noChangeArrowheads="1"/>
            </p:cNvSpPr>
            <p:nvPr/>
          </p:nvSpPr>
          <p:spPr bwMode="auto">
            <a:xfrm>
              <a:off x="990600" y="2814638"/>
              <a:ext cx="137164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Transport Segment</a:t>
              </a:r>
            </a:p>
          </p:txBody>
        </p:sp>
        <p:sp>
          <p:nvSpPr>
            <p:cNvPr id="60458" name="TextBox 43"/>
            <p:cNvSpPr txBox="1">
              <a:spLocks noChangeArrowheads="1"/>
            </p:cNvSpPr>
            <p:nvPr/>
          </p:nvSpPr>
          <p:spPr bwMode="auto">
            <a:xfrm>
              <a:off x="990600" y="3271838"/>
              <a:ext cx="137164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Data Link Frame</a:t>
              </a:r>
            </a:p>
          </p:txBody>
        </p:sp>
        <p:sp>
          <p:nvSpPr>
            <p:cNvPr id="60459" name="TextBox 44"/>
            <p:cNvSpPr txBox="1">
              <a:spLocks noChangeArrowheads="1"/>
            </p:cNvSpPr>
            <p:nvPr/>
          </p:nvSpPr>
          <p:spPr bwMode="auto">
            <a:xfrm>
              <a:off x="990600" y="4186238"/>
              <a:ext cx="137164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TCP, UDP</a:t>
              </a:r>
            </a:p>
          </p:txBody>
        </p:sp>
        <p:sp>
          <p:nvSpPr>
            <p:cNvPr id="60460" name="TextBox 45"/>
            <p:cNvSpPr txBox="1">
              <a:spLocks noChangeArrowheads="1"/>
            </p:cNvSpPr>
            <p:nvPr/>
          </p:nvSpPr>
          <p:spPr bwMode="auto">
            <a:xfrm>
              <a:off x="990600" y="4643438"/>
              <a:ext cx="137164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IPv4, IPv6, ICMP, IGMP</a:t>
              </a:r>
            </a:p>
          </p:txBody>
        </p:sp>
        <p:sp>
          <p:nvSpPr>
            <p:cNvPr id="60461" name="TextBox 46"/>
            <p:cNvSpPr txBox="1">
              <a:spLocks noChangeArrowheads="1"/>
            </p:cNvSpPr>
            <p:nvPr/>
          </p:nvSpPr>
          <p:spPr bwMode="auto">
            <a:xfrm>
              <a:off x="990600" y="5100638"/>
              <a:ext cx="137164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AU" sz="1200" dirty="0">
                  <a:latin typeface="+mn-lt"/>
                  <a:cs typeface="Times New Roman" pitchFamily="18" charset="0"/>
                </a:rPr>
                <a:t>Device driver/hardware</a:t>
              </a:r>
            </a:p>
          </p:txBody>
        </p:sp>
      </p:grpSp>
    </p:spTree>
    <p:extLst>
      <p:ext uri="{BB962C8B-B14F-4D97-AF65-F5344CB8AC3E}">
        <p14:creationId xmlns:p14="http://schemas.microsoft.com/office/powerpoint/2010/main" val="3601586000"/>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1B16118-5920-4879-8745-52E1504A3C7C}"/>
              </a:ext>
            </a:extLst>
          </p:cNvPr>
          <p:cNvSpPr>
            <a:spLocks noGrp="1"/>
          </p:cNvSpPr>
          <p:nvPr>
            <p:ph type="title"/>
          </p:nvPr>
        </p:nvSpPr>
        <p:spPr/>
        <p:txBody>
          <a:bodyPr/>
          <a:lstStyle/>
          <a:p>
            <a:r>
              <a:rPr lang="en-US" dirty="0" smtClean="0"/>
              <a:t>Interoperability</a:t>
            </a:r>
            <a:endParaRPr lang="en-US" dirty="0"/>
          </a:p>
        </p:txBody>
      </p:sp>
      <p:sp>
        <p:nvSpPr>
          <p:cNvPr id="6" name="Slide Number Placeholder 4">
            <a:extLst>
              <a:ext uri="{FF2B5EF4-FFF2-40B4-BE49-F238E27FC236}">
                <a16:creationId xmlns="" xmlns:a16="http://schemas.microsoft.com/office/drawing/2014/main" id="{92BAAB9B-1F6D-41B7-A727-0261B08BD247}"/>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68</a:t>
            </a:fld>
            <a:endParaRPr lang="en-US" dirty="0"/>
          </a:p>
        </p:txBody>
      </p:sp>
    </p:spTree>
    <p:extLst>
      <p:ext uri="{BB962C8B-B14F-4D97-AF65-F5344CB8AC3E}">
        <p14:creationId xmlns:p14="http://schemas.microsoft.com/office/powerpoint/2010/main" val="38313719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p:cNvSpPr>
          <p:nvPr>
            <p:ph type="title"/>
          </p:nvPr>
        </p:nvSpPr>
        <p:spPr/>
        <p:txBody>
          <a:bodyPr/>
          <a:lstStyle/>
          <a:p>
            <a:r>
              <a:rPr lang="en-US" altLang="en-US" dirty="0"/>
              <a:t>DNP3 The Easy Way</a:t>
            </a:r>
          </a:p>
        </p:txBody>
      </p:sp>
      <p:sp>
        <p:nvSpPr>
          <p:cNvPr id="49157" name="Rectangle 5"/>
          <p:cNvSpPr>
            <a:spLocks noGrp="1"/>
          </p:cNvSpPr>
          <p:nvPr>
            <p:ph idx="1"/>
          </p:nvPr>
        </p:nvSpPr>
        <p:spPr/>
        <p:txBody>
          <a:bodyPr>
            <a:normAutofit fontScale="92500" lnSpcReduction="10000"/>
          </a:bodyPr>
          <a:lstStyle/>
          <a:p>
            <a:r>
              <a:rPr lang="en-US" altLang="en-US" dirty="0"/>
              <a:t>At startup, clear the Device Restart flag &amp; Issue a combined</a:t>
            </a:r>
            <a:br>
              <a:rPr lang="en-US" altLang="en-US" dirty="0"/>
            </a:br>
            <a:r>
              <a:rPr lang="en-US" altLang="en-US" dirty="0"/>
              <a:t>Class 1, 2, 3 &amp; 0 (integrity) poll</a:t>
            </a:r>
          </a:p>
          <a:p>
            <a:r>
              <a:rPr lang="en-US" altLang="en-US" dirty="0"/>
              <a:t>Periodically issue a combined Class 1, 2, 3 poll (or individually at different rates)</a:t>
            </a:r>
          </a:p>
          <a:p>
            <a:r>
              <a:rPr lang="en-US" altLang="en-US" dirty="0"/>
              <a:t>When the device requests time synch, issue a write time request</a:t>
            </a:r>
          </a:p>
          <a:p>
            <a:r>
              <a:rPr lang="en-US" altLang="en-US" dirty="0"/>
              <a:t>Messages containing events request confirmation</a:t>
            </a:r>
          </a:p>
          <a:p>
            <a:pPr lvl="1"/>
            <a:r>
              <a:rPr lang="en-US" altLang="en-US" dirty="0" smtClean="0"/>
              <a:t>Controlling station </a:t>
            </a:r>
            <a:r>
              <a:rPr lang="en-US" altLang="en-US" dirty="0"/>
              <a:t>sends an Application Confirm after processing the message</a:t>
            </a:r>
          </a:p>
          <a:p>
            <a:pPr lvl="2"/>
            <a:r>
              <a:rPr lang="en-US" altLang="en-US" dirty="0"/>
              <a:t>The Outstation clears the events from the event buffer after receiving the Application Confirm</a:t>
            </a:r>
          </a:p>
        </p:txBody>
      </p:sp>
      <p:sp>
        <p:nvSpPr>
          <p:cNvPr id="7" name="Slide Number Placeholder 4">
            <a:extLst>
              <a:ext uri="{FF2B5EF4-FFF2-40B4-BE49-F238E27FC236}">
                <a16:creationId xmlns="" xmlns:a16="http://schemas.microsoft.com/office/drawing/2014/main" id="{06664F2A-6A50-43D5-81B6-DC39C0B3F18A}"/>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69</a:t>
            </a:fld>
            <a:endParaRPr lang="en-US" dirty="0"/>
          </a:p>
        </p:txBody>
      </p:sp>
      <p:sp>
        <p:nvSpPr>
          <p:cNvPr id="305154" name="AutoShape 2"/>
          <p:cNvSpPr>
            <a:spLocks noChangeArrowheads="1"/>
          </p:cNvSpPr>
          <p:nvPr/>
        </p:nvSpPr>
        <p:spPr bwMode="auto">
          <a:xfrm>
            <a:off x="533400" y="2590800"/>
            <a:ext cx="10624453" cy="76896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solidFill>
                <a:srgbClr val="000000"/>
              </a:solidFill>
              <a:ea typeface="ヒラギノ角ゴ Pro W3"/>
              <a:cs typeface="ヒラギノ角ゴ Pro W3"/>
            </a:endParaRPr>
          </a:p>
        </p:txBody>
      </p:sp>
      <p:sp>
        <p:nvSpPr>
          <p:cNvPr id="305155" name="AutoShape 3"/>
          <p:cNvSpPr>
            <a:spLocks noChangeArrowheads="1"/>
          </p:cNvSpPr>
          <p:nvPr/>
        </p:nvSpPr>
        <p:spPr bwMode="auto">
          <a:xfrm>
            <a:off x="533400" y="1600200"/>
            <a:ext cx="10624453" cy="863180"/>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solidFill>
                <a:srgbClr val="000000"/>
              </a:solidFill>
              <a:ea typeface="ヒラギノ角ゴ Pro W3"/>
              <a:cs typeface="ヒラギノ角ゴ Pro W3"/>
            </a:endParaRPr>
          </a:p>
        </p:txBody>
      </p:sp>
      <p:sp>
        <p:nvSpPr>
          <p:cNvPr id="11" name="AutoShape 2"/>
          <p:cNvSpPr>
            <a:spLocks noChangeArrowheads="1"/>
          </p:cNvSpPr>
          <p:nvPr/>
        </p:nvSpPr>
        <p:spPr bwMode="auto">
          <a:xfrm>
            <a:off x="533400" y="3886200"/>
            <a:ext cx="10624454" cy="525723"/>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solidFill>
                <a:srgbClr val="000000"/>
              </a:solidFill>
              <a:ea typeface="ヒラギノ角ゴ Pro W3"/>
              <a:cs typeface="ヒラギノ角ゴ Pro W3"/>
            </a:endParaRPr>
          </a:p>
        </p:txBody>
      </p:sp>
    </p:spTree>
    <p:extLst>
      <p:ext uri="{BB962C8B-B14F-4D97-AF65-F5344CB8AC3E}">
        <p14:creationId xmlns:p14="http://schemas.microsoft.com/office/powerpoint/2010/main" val="400465823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5155"/>
                                        </p:tgtEl>
                                        <p:attrNameLst>
                                          <p:attrName>style.visibility</p:attrName>
                                        </p:attrNameLst>
                                      </p:cBhvr>
                                      <p:to>
                                        <p:strVal val="visible"/>
                                      </p:to>
                                    </p:set>
                                    <p:anim calcmode="lin" valueType="num">
                                      <p:cBhvr>
                                        <p:cTn id="7" dur="500" fill="hold"/>
                                        <p:tgtEl>
                                          <p:spTgt spid="305155"/>
                                        </p:tgtEl>
                                        <p:attrNameLst>
                                          <p:attrName>ppt_w</p:attrName>
                                        </p:attrNameLst>
                                      </p:cBhvr>
                                      <p:tavLst>
                                        <p:tav tm="0">
                                          <p:val>
                                            <p:fltVal val="0"/>
                                          </p:val>
                                        </p:tav>
                                        <p:tav tm="100000">
                                          <p:val>
                                            <p:strVal val="#ppt_w"/>
                                          </p:val>
                                        </p:tav>
                                      </p:tavLst>
                                    </p:anim>
                                    <p:anim calcmode="lin" valueType="num">
                                      <p:cBhvr>
                                        <p:cTn id="8" dur="500" fill="hold"/>
                                        <p:tgtEl>
                                          <p:spTgt spid="305155"/>
                                        </p:tgtEl>
                                        <p:attrNameLst>
                                          <p:attrName>ppt_h</p:attrName>
                                        </p:attrNameLst>
                                      </p:cBhvr>
                                      <p:tavLst>
                                        <p:tav tm="0">
                                          <p:val>
                                            <p:fltVal val="0"/>
                                          </p:val>
                                        </p:tav>
                                        <p:tav tm="100000">
                                          <p:val>
                                            <p:strVal val="#ppt_h"/>
                                          </p:val>
                                        </p:tav>
                                      </p:tavLst>
                                    </p:anim>
                                    <p:animEffect transition="in" filter="fade">
                                      <p:cBhvr>
                                        <p:cTn id="9" dur="500"/>
                                        <p:tgtEl>
                                          <p:spTgt spid="30515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5154"/>
                                        </p:tgtEl>
                                        <p:attrNameLst>
                                          <p:attrName>style.visibility</p:attrName>
                                        </p:attrNameLst>
                                      </p:cBhvr>
                                      <p:to>
                                        <p:strVal val="visible"/>
                                      </p:to>
                                    </p:set>
                                    <p:anim calcmode="lin" valueType="num">
                                      <p:cBhvr>
                                        <p:cTn id="14" dur="500" fill="hold"/>
                                        <p:tgtEl>
                                          <p:spTgt spid="305154"/>
                                        </p:tgtEl>
                                        <p:attrNameLst>
                                          <p:attrName>ppt_w</p:attrName>
                                        </p:attrNameLst>
                                      </p:cBhvr>
                                      <p:tavLst>
                                        <p:tav tm="0">
                                          <p:val>
                                            <p:fltVal val="0"/>
                                          </p:val>
                                        </p:tav>
                                        <p:tav tm="100000">
                                          <p:val>
                                            <p:strVal val="#ppt_w"/>
                                          </p:val>
                                        </p:tav>
                                      </p:tavLst>
                                    </p:anim>
                                    <p:anim calcmode="lin" valueType="num">
                                      <p:cBhvr>
                                        <p:cTn id="15" dur="500" fill="hold"/>
                                        <p:tgtEl>
                                          <p:spTgt spid="305154"/>
                                        </p:tgtEl>
                                        <p:attrNameLst>
                                          <p:attrName>ppt_h</p:attrName>
                                        </p:attrNameLst>
                                      </p:cBhvr>
                                      <p:tavLst>
                                        <p:tav tm="0">
                                          <p:val>
                                            <p:fltVal val="0"/>
                                          </p:val>
                                        </p:tav>
                                        <p:tav tm="100000">
                                          <p:val>
                                            <p:strVal val="#ppt_h"/>
                                          </p:val>
                                        </p:tav>
                                      </p:tavLst>
                                    </p:anim>
                                    <p:animEffect transition="in" filter="fade">
                                      <p:cBhvr>
                                        <p:cTn id="16" dur="500"/>
                                        <p:tgtEl>
                                          <p:spTgt spid="3051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animBg="1"/>
      <p:bldP spid="305155"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098971" y="566610"/>
            <a:ext cx="3744480" cy="5093961"/>
          </a:xfrm>
          <a:prstGeom prst="ellipse">
            <a:avLst/>
          </a:prstGeom>
          <a:gradFill flip="none" rotWithShape="1">
            <a:gsLst>
              <a:gs pos="46000">
                <a:srgbClr val="FFFFFF"/>
              </a:gs>
              <a:gs pos="73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p:txBody>
          <a:bodyPr/>
          <a:lstStyle/>
          <a:p>
            <a:r>
              <a:rPr lang="en-AU" dirty="0" smtClean="0"/>
              <a:t>Introductions</a:t>
            </a:r>
            <a:endParaRPr lang="en-AU" dirty="0"/>
          </a:p>
        </p:txBody>
      </p:sp>
      <p:sp>
        <p:nvSpPr>
          <p:cNvPr id="3" name="Content Placeholder 2"/>
          <p:cNvSpPr>
            <a:spLocks noGrp="1"/>
          </p:cNvSpPr>
          <p:nvPr>
            <p:ph idx="1"/>
          </p:nvPr>
        </p:nvSpPr>
        <p:spPr>
          <a:xfrm>
            <a:off x="838200" y="1825625"/>
            <a:ext cx="8044347" cy="4351338"/>
          </a:xfrm>
          <a:prstGeom prst="rect">
            <a:avLst/>
          </a:prstGeom>
        </p:spPr>
        <p:txBody>
          <a:bodyPr>
            <a:normAutofit/>
          </a:bodyPr>
          <a:lstStyle/>
          <a:p>
            <a:pPr marL="457200" lvl="1" indent="0" algn="ctr">
              <a:buNone/>
            </a:pPr>
            <a:r>
              <a:rPr lang="en-US" sz="6600" dirty="0"/>
              <a:t>Who are you?</a:t>
            </a:r>
          </a:p>
          <a:p>
            <a:pPr marL="457200" lvl="1" indent="0" algn="ctr">
              <a:buNone/>
            </a:pPr>
            <a:r>
              <a:rPr lang="en-US" sz="6600" dirty="0"/>
              <a:t>What do you do?</a:t>
            </a:r>
          </a:p>
          <a:p>
            <a:pPr marL="457200" lvl="1" indent="0" algn="ctr">
              <a:buNone/>
            </a:pPr>
            <a:r>
              <a:rPr lang="en-US" sz="6600" dirty="0"/>
              <a:t>Why are you here?</a:t>
            </a:r>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259919" y="1804968"/>
            <a:ext cx="1393762" cy="2455676"/>
          </a:xfrm>
          <a:prstGeom prst="rect">
            <a:avLst/>
          </a:prstGeom>
        </p:spPr>
      </p:pic>
      <p:sp>
        <p:nvSpPr>
          <p:cNvPr id="9" name="Slide Number Placeholder 4">
            <a:extLst>
              <a:ext uri="{FF2B5EF4-FFF2-40B4-BE49-F238E27FC236}">
                <a16:creationId xmlns="" xmlns:a16="http://schemas.microsoft.com/office/drawing/2014/main" id="{92BAAB9B-1F6D-41B7-A727-0261B08BD247}"/>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D39A3-CB09-4656-919B-B0D0B5D41CEA}" type="slidenum">
              <a:rPr lang="en-US" smtClean="0"/>
              <a:pPr/>
              <a:t>7</a:t>
            </a:fld>
            <a:endParaRPr lang="en-US" dirty="0"/>
          </a:p>
        </p:txBody>
      </p:sp>
    </p:spTree>
    <p:extLst>
      <p:ext uri="{BB962C8B-B14F-4D97-AF65-F5344CB8AC3E}">
        <p14:creationId xmlns:p14="http://schemas.microsoft.com/office/powerpoint/2010/main" val="30899084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most common error</a:t>
            </a:r>
            <a:endParaRPr lang="en-AU" dirty="0"/>
          </a:p>
        </p:txBody>
      </p:sp>
      <p:sp>
        <p:nvSpPr>
          <p:cNvPr id="3" name="Content Placeholder 2"/>
          <p:cNvSpPr>
            <a:spLocks noGrp="1"/>
          </p:cNvSpPr>
          <p:nvPr>
            <p:ph idx="1"/>
          </p:nvPr>
        </p:nvSpPr>
        <p:spPr/>
        <p:txBody>
          <a:bodyPr>
            <a:normAutofit fontScale="92500"/>
          </a:bodyPr>
          <a:lstStyle/>
          <a:p>
            <a:r>
              <a:rPr lang="en-AU" dirty="0" smtClean="0"/>
              <a:t>Systems that pass initial installation testing sometimes later fail in operation in this manner:</a:t>
            </a:r>
          </a:p>
          <a:p>
            <a:pPr lvl="1"/>
            <a:r>
              <a:rPr lang="en-AU" dirty="0" smtClean="0"/>
              <a:t>Outstation reports buffer overflow (loss of events)</a:t>
            </a:r>
          </a:p>
          <a:p>
            <a:pPr lvl="1"/>
            <a:r>
              <a:rPr lang="en-AU" dirty="0" smtClean="0"/>
              <a:t>Controlling station performs integrity poll to recover data</a:t>
            </a:r>
          </a:p>
          <a:p>
            <a:pPr lvl="1"/>
            <a:r>
              <a:rPr lang="en-AU" dirty="0" smtClean="0"/>
              <a:t>Cycle repeats</a:t>
            </a:r>
          </a:p>
          <a:p>
            <a:r>
              <a:rPr lang="en-AU" dirty="0" smtClean="0"/>
              <a:t>Reason: Application confirmation timeout is configured too short</a:t>
            </a:r>
          </a:p>
          <a:p>
            <a:pPr lvl="1"/>
            <a:r>
              <a:rPr lang="en-AU" dirty="0" smtClean="0"/>
              <a:t>The outstation never successfully reports and clears event buffers</a:t>
            </a:r>
          </a:p>
          <a:p>
            <a:r>
              <a:rPr lang="en-AU" dirty="0" smtClean="0"/>
              <a:t>To avoid this: During commissioning testing, verify operation with maximum messages sizes</a:t>
            </a:r>
            <a:endParaRPr lang="en-AU" dirty="0"/>
          </a:p>
        </p:txBody>
      </p:sp>
      <p:sp>
        <p:nvSpPr>
          <p:cNvPr id="4" name="Slide Number Placeholder 4">
            <a:extLst>
              <a:ext uri="{FF2B5EF4-FFF2-40B4-BE49-F238E27FC236}">
                <a16:creationId xmlns="" xmlns:a16="http://schemas.microsoft.com/office/drawing/2014/main" id="{09A02DDC-C2C6-4D6D-9EB2-A74D615F44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70</a:t>
            </a:fld>
            <a:endParaRPr lang="en-US" dirty="0"/>
          </a:p>
        </p:txBody>
      </p:sp>
    </p:spTree>
    <p:extLst>
      <p:ext uri="{BB962C8B-B14F-4D97-AF65-F5344CB8AC3E}">
        <p14:creationId xmlns:p14="http://schemas.microsoft.com/office/powerpoint/2010/main" val="343975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7152E0-F210-4997-B16F-EEB36B324C9F}"/>
              </a:ext>
            </a:extLst>
          </p:cNvPr>
          <p:cNvSpPr>
            <a:spLocks noGrp="1"/>
          </p:cNvSpPr>
          <p:nvPr>
            <p:ph type="title"/>
          </p:nvPr>
        </p:nvSpPr>
        <p:spPr/>
        <p:txBody>
          <a:bodyPr/>
          <a:lstStyle/>
          <a:p>
            <a:r>
              <a:rPr lang="en-US" dirty="0" smtClean="0"/>
              <a:t>Summary</a:t>
            </a:r>
            <a:endParaRPr lang="en-US" dirty="0"/>
          </a:p>
        </p:txBody>
      </p:sp>
      <p:sp>
        <p:nvSpPr>
          <p:cNvPr id="3" name="Content Placeholder 2">
            <a:extLst>
              <a:ext uri="{FF2B5EF4-FFF2-40B4-BE49-F238E27FC236}">
                <a16:creationId xmlns="" xmlns:a16="http://schemas.microsoft.com/office/drawing/2014/main" id="{F944CECD-7CC5-4D4A-9F15-EBC8032F4003}"/>
              </a:ext>
            </a:extLst>
          </p:cNvPr>
          <p:cNvSpPr>
            <a:spLocks noGrp="1"/>
          </p:cNvSpPr>
          <p:nvPr>
            <p:ph idx="1"/>
          </p:nvPr>
        </p:nvSpPr>
        <p:spPr>
          <a:xfrm>
            <a:off x="609600" y="1600200"/>
            <a:ext cx="6705600" cy="4525963"/>
          </a:xfrm>
        </p:spPr>
        <p:txBody>
          <a:bodyPr>
            <a:normAutofit fontScale="92500"/>
          </a:bodyPr>
          <a:lstStyle/>
          <a:p>
            <a:r>
              <a:rPr lang="en-US" dirty="0" smtClean="0"/>
              <a:t>DNP3 is still actively being enhanced to support utility industry goals</a:t>
            </a:r>
          </a:p>
          <a:p>
            <a:r>
              <a:rPr lang="en-US" dirty="0" smtClean="0"/>
              <a:t>All DNP3 documentation is available to DNP3 Users Group members</a:t>
            </a:r>
          </a:p>
          <a:p>
            <a:pPr lvl="1"/>
            <a:r>
              <a:rPr lang="en-US" dirty="0" smtClean="0"/>
              <a:t>Anyone implementing or using DNP3 should be a member!</a:t>
            </a:r>
          </a:p>
          <a:p>
            <a:r>
              <a:rPr lang="en-US" dirty="0" smtClean="0"/>
              <a:t>All DNP-UG members can contribute to</a:t>
            </a:r>
            <a:br>
              <a:rPr lang="en-US" dirty="0" smtClean="0"/>
            </a:br>
            <a:r>
              <a:rPr lang="en-US" dirty="0" smtClean="0"/>
              <a:t>technical and cybersecurity committees</a:t>
            </a:r>
          </a:p>
          <a:p>
            <a:r>
              <a:rPr lang="en-US" dirty="0" smtClean="0"/>
              <a:t>More information at www.dnp.org</a:t>
            </a:r>
            <a:endParaRPr lang="en-US" dirty="0"/>
          </a:p>
        </p:txBody>
      </p:sp>
      <p:pic>
        <p:nvPicPr>
          <p:cNvPr id="4" name="Picture 4" descr="dnp_stkr">
            <a:extLst>
              <a:ext uri="{FF2B5EF4-FFF2-40B4-BE49-F238E27FC236}">
                <a16:creationId xmlns="" xmlns:a16="http://schemas.microsoft.com/office/drawing/2014/main" id="{D09C66B4-369C-4662-980C-D87311D60553}"/>
              </a:ext>
            </a:extLst>
          </p:cNvPr>
          <p:cNvPicPr>
            <a:picLocks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59706" y="1204721"/>
            <a:ext cx="4500563" cy="4407694"/>
          </a:xfrm>
          <a:prstGeom prst="rect">
            <a:avLst/>
          </a:prstGeom>
        </p:spPr>
      </p:pic>
      <p:sp>
        <p:nvSpPr>
          <p:cNvPr id="6" name="Slide Number Placeholder 4">
            <a:extLst>
              <a:ext uri="{FF2B5EF4-FFF2-40B4-BE49-F238E27FC236}">
                <a16:creationId xmlns="" xmlns:a16="http://schemas.microsoft.com/office/drawing/2014/main" id="{5C372BBA-EB49-4169-B107-ECBB1735998E}"/>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DD39A3-CB09-4656-919B-B0D0B5D41CEA}" type="slidenum">
              <a:rPr lang="en-US" smtClean="0"/>
              <a:pPr/>
              <a:t>71</a:t>
            </a:fld>
            <a:endParaRPr lang="en-US" dirty="0"/>
          </a:p>
        </p:txBody>
      </p:sp>
    </p:spTree>
    <p:extLst>
      <p:ext uri="{BB962C8B-B14F-4D97-AF65-F5344CB8AC3E}">
        <p14:creationId xmlns:p14="http://schemas.microsoft.com/office/powerpoint/2010/main" val="15061661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Thank you for your participation</a:t>
            </a:r>
            <a:endParaRPr lang="en-AU" dirty="0"/>
          </a:p>
        </p:txBody>
      </p:sp>
      <p:sp>
        <p:nvSpPr>
          <p:cNvPr id="5" name="Subtitle 4"/>
          <p:cNvSpPr>
            <a:spLocks noGrp="1"/>
          </p:cNvSpPr>
          <p:nvPr>
            <p:ph type="subTitle" idx="1"/>
          </p:nvPr>
        </p:nvSpPr>
        <p:spPr/>
        <p:txBody>
          <a:bodyPr/>
          <a:lstStyle/>
          <a:p>
            <a:r>
              <a:rPr lang="en-AU" dirty="0" smtClean="0"/>
              <a:t>Complete the post-course survey in order to receive certificate of attendance for PDH</a:t>
            </a:r>
            <a:endParaRPr lang="en-AU" dirty="0"/>
          </a:p>
        </p:txBody>
      </p:sp>
      <p:sp>
        <p:nvSpPr>
          <p:cNvPr id="6" name="Slide Number Placeholder 4">
            <a:extLst>
              <a:ext uri="{FF2B5EF4-FFF2-40B4-BE49-F238E27FC236}">
                <a16:creationId xmlns="" xmlns:a16="http://schemas.microsoft.com/office/drawing/2014/main" id="{09A02DDC-C2C6-4D6D-9EB2-A74D615F44A4}"/>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72</a:t>
            </a:fld>
            <a:endParaRPr lang="en-US" dirty="0"/>
          </a:p>
        </p:txBody>
      </p:sp>
    </p:spTree>
    <p:extLst>
      <p:ext uri="{BB962C8B-B14F-4D97-AF65-F5344CB8AC3E}">
        <p14:creationId xmlns:p14="http://schemas.microsoft.com/office/powerpoint/2010/main" val="222502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131A35-6BCC-4DCA-9FE7-A259C19E4D21}"/>
              </a:ext>
            </a:extLst>
          </p:cNvPr>
          <p:cNvSpPr>
            <a:spLocks noGrp="1"/>
          </p:cNvSpPr>
          <p:nvPr>
            <p:ph type="title"/>
          </p:nvPr>
        </p:nvSpPr>
        <p:spPr/>
        <p:txBody>
          <a:bodyPr/>
          <a:lstStyle/>
          <a:p>
            <a:r>
              <a:rPr lang="en-US" dirty="0" smtClean="0"/>
              <a:t>Notes</a:t>
            </a:r>
            <a:endParaRPr lang="en-US" dirty="0"/>
          </a:p>
        </p:txBody>
      </p:sp>
      <p:sp>
        <p:nvSpPr>
          <p:cNvPr id="3" name="Content Placeholder 2">
            <a:extLst>
              <a:ext uri="{FF2B5EF4-FFF2-40B4-BE49-F238E27FC236}">
                <a16:creationId xmlns="" xmlns:a16="http://schemas.microsoft.com/office/drawing/2014/main" id="{BBA26F8A-D92C-4B9B-92BD-12AD5F60497A}"/>
              </a:ext>
            </a:extLst>
          </p:cNvPr>
          <p:cNvSpPr>
            <a:spLocks noGrp="1"/>
          </p:cNvSpPr>
          <p:nvPr>
            <p:ph idx="1"/>
          </p:nvPr>
        </p:nvSpPr>
        <p:spPr/>
        <p:txBody>
          <a:bodyPr>
            <a:normAutofit fontScale="92500"/>
          </a:bodyPr>
          <a:lstStyle/>
          <a:p>
            <a:r>
              <a:rPr lang="en-US" dirty="0" smtClean="0"/>
              <a:t>Throughout: Be mindful of anything…</a:t>
            </a:r>
          </a:p>
          <a:p>
            <a:pPr lvl="1"/>
            <a:r>
              <a:rPr lang="en-US" dirty="0" smtClean="0"/>
              <a:t>Highlighted like this</a:t>
            </a:r>
          </a:p>
          <a:p>
            <a:r>
              <a:rPr lang="en-US" dirty="0" smtClean="0"/>
              <a:t>There is no summary or specific conclusion in this overview:</a:t>
            </a:r>
          </a:p>
          <a:p>
            <a:pPr lvl="1"/>
            <a:r>
              <a:rPr lang="en-US" dirty="0" smtClean="0"/>
              <a:t>Reference will be made to good SCADA practice and its support in DNP3</a:t>
            </a:r>
          </a:p>
          <a:p>
            <a:pPr lvl="1"/>
            <a:r>
              <a:rPr lang="en-US" dirty="0" smtClean="0"/>
              <a:t>Any topic might be particularly important for you:</a:t>
            </a:r>
            <a:br>
              <a:rPr lang="en-US" dirty="0" smtClean="0"/>
            </a:br>
            <a:r>
              <a:rPr lang="en-US" dirty="0" smtClean="0"/>
              <a:t>Use your own judgement about which parts of the discussion are most relevant for your circumstances</a:t>
            </a:r>
          </a:p>
          <a:p>
            <a:r>
              <a:rPr lang="en-US" dirty="0" smtClean="0"/>
              <a:t>Ask questions if anything is unclear</a:t>
            </a:r>
          </a:p>
          <a:p>
            <a:r>
              <a:rPr lang="en-US" dirty="0" smtClean="0"/>
              <a:t>There is a lot more that we are not discussing today</a:t>
            </a:r>
            <a:endParaRPr lang="en-US" dirty="0"/>
          </a:p>
        </p:txBody>
      </p:sp>
      <p:sp>
        <p:nvSpPr>
          <p:cNvPr id="4" name="AutoShape 3">
            <a:extLst>
              <a:ext uri="{FF2B5EF4-FFF2-40B4-BE49-F238E27FC236}">
                <a16:creationId xmlns="" xmlns:a16="http://schemas.microsoft.com/office/drawing/2014/main" id="{BE40193F-51A8-4215-83A4-46543AC5EE9F}"/>
              </a:ext>
            </a:extLst>
          </p:cNvPr>
          <p:cNvSpPr>
            <a:spLocks noChangeArrowheads="1"/>
          </p:cNvSpPr>
          <p:nvPr/>
        </p:nvSpPr>
        <p:spPr bwMode="auto">
          <a:xfrm>
            <a:off x="833281" y="2148114"/>
            <a:ext cx="8229600" cy="455469"/>
          </a:xfrm>
          <a:prstGeom prst="roundRect">
            <a:avLst>
              <a:gd name="adj" fmla="val 16667"/>
            </a:avLst>
          </a:prstGeom>
          <a:solidFill>
            <a:schemeClr val="accent2">
              <a:alpha val="20000"/>
            </a:schemeClr>
          </a:solidFill>
          <a:ln>
            <a:noFill/>
          </a:ln>
          <a:extLst>
            <a:ext uri="{91240B29-F687-4F45-9708-019B960494DF}">
              <a14:hiddenLine xmlns:a14="http://schemas.microsoft.com/office/drawing/2010/main" w="25400">
                <a:solidFill>
                  <a:srgbClr val="000000"/>
                </a:solidFill>
                <a:round/>
                <a:headEnd type="none" w="sm" len="sm"/>
                <a:tailEnd type="none" w="sm" len="sm"/>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
        <p:nvSpPr>
          <p:cNvPr id="5" name="Slide Number Placeholder 4">
            <a:extLst>
              <a:ext uri="{FF2B5EF4-FFF2-40B4-BE49-F238E27FC236}">
                <a16:creationId xmlns="" xmlns:a16="http://schemas.microsoft.com/office/drawing/2014/main" id="{77F19B8D-4BE9-4D57-927F-E523682C6BF8}"/>
              </a:ext>
            </a:extLst>
          </p:cNvPr>
          <p:cNvSpPr txBox="1">
            <a:spLocks/>
          </p:cNvSpPr>
          <p:nvPr/>
        </p:nvSpPr>
        <p:spPr>
          <a:xfrm>
            <a:off x="11428923" y="384048"/>
            <a:ext cx="414528"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BDD39A3-CB09-4656-919B-B0D0B5D41CEA}" type="slidenum">
              <a:rPr lang="en-US" smtClean="0"/>
              <a:pPr/>
              <a:t>8</a:t>
            </a:fld>
            <a:endParaRPr lang="en-US" dirty="0"/>
          </a:p>
        </p:txBody>
      </p:sp>
    </p:spTree>
    <p:extLst>
      <p:ext uri="{BB962C8B-B14F-4D97-AF65-F5344CB8AC3E}">
        <p14:creationId xmlns:p14="http://schemas.microsoft.com/office/powerpoint/2010/main" val="18860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1B16118-5920-4879-8745-52E1504A3C7C}"/>
              </a:ext>
            </a:extLst>
          </p:cNvPr>
          <p:cNvSpPr>
            <a:spLocks noGrp="1"/>
          </p:cNvSpPr>
          <p:nvPr>
            <p:ph type="title"/>
          </p:nvPr>
        </p:nvSpPr>
        <p:spPr/>
        <p:txBody>
          <a:bodyPr/>
          <a:lstStyle/>
          <a:p>
            <a:r>
              <a:rPr lang="en-US" dirty="0"/>
              <a:t>DNP3 philosophy &amp; terminology</a:t>
            </a:r>
          </a:p>
        </p:txBody>
      </p:sp>
      <p:sp>
        <p:nvSpPr>
          <p:cNvPr id="6" name="Slide Number Placeholder 4">
            <a:extLst>
              <a:ext uri="{FF2B5EF4-FFF2-40B4-BE49-F238E27FC236}">
                <a16:creationId xmlns="" xmlns:a16="http://schemas.microsoft.com/office/drawing/2014/main" id="{92BAAB9B-1F6D-41B7-A727-0261B08BD247}"/>
              </a:ext>
            </a:extLst>
          </p:cNvPr>
          <p:cNvSpPr>
            <a:spLocks noGrp="1"/>
          </p:cNvSpPr>
          <p:nvPr>
            <p:ph type="sldNum" sz="quarter" idx="4294967295"/>
          </p:nvPr>
        </p:nvSpPr>
        <p:spPr>
          <a:xfrm>
            <a:off x="11428923" y="384048"/>
            <a:ext cx="414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D39A3-CB09-4656-919B-B0D0B5D41CEA}" type="slidenum">
              <a:rPr lang="en-US" smtClean="0"/>
              <a:pPr/>
              <a:t>9</a:t>
            </a:fld>
            <a:endParaRPr lang="en-US" dirty="0"/>
          </a:p>
        </p:txBody>
      </p:sp>
    </p:spTree>
    <p:extLst>
      <p:ext uri="{BB962C8B-B14F-4D97-AF65-F5344CB8AC3E}">
        <p14:creationId xmlns:p14="http://schemas.microsoft.com/office/powerpoint/2010/main" val="2273517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TotalTime>
  <Words>4236</Words>
  <Application>Microsoft Office PowerPoint</Application>
  <PresentationFormat>Custom</PresentationFormat>
  <Paragraphs>840</Paragraphs>
  <Slides>72</Slides>
  <Notes>34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72</vt:i4>
      </vt:variant>
    </vt:vector>
  </HeadingPairs>
  <TitlesOfParts>
    <vt:vector size="77" baseType="lpstr">
      <vt:lpstr>Custom Design</vt:lpstr>
      <vt:lpstr>VISIO</vt:lpstr>
      <vt:lpstr>Visio.Drawing.11</vt:lpstr>
      <vt:lpstr>Visio</vt:lpstr>
      <vt:lpstr>Worksheet</vt:lpstr>
      <vt:lpstr>PowerPoint Presentation</vt:lpstr>
      <vt:lpstr>Utility University UU203</vt:lpstr>
      <vt:lpstr>Disclaimer</vt:lpstr>
      <vt:lpstr>Agenda</vt:lpstr>
      <vt:lpstr>Introductions</vt:lpstr>
      <vt:lpstr>Contact Details</vt:lpstr>
      <vt:lpstr>Introductions</vt:lpstr>
      <vt:lpstr>Notes</vt:lpstr>
      <vt:lpstr>DNP3 philosophy &amp; terminology</vt:lpstr>
      <vt:lpstr>What is DNP3?</vt:lpstr>
      <vt:lpstr>What is DNP3?</vt:lpstr>
      <vt:lpstr>Programmers beware!</vt:lpstr>
      <vt:lpstr>Terminology: Controlling System / Head End</vt:lpstr>
      <vt:lpstr>Terminology: Field Equipment</vt:lpstr>
      <vt:lpstr>Terminology: Association</vt:lpstr>
      <vt:lpstr>DNP3 Device identification </vt:lpstr>
      <vt:lpstr>DNP3 Device identification </vt:lpstr>
      <vt:lpstr>DNP3 Device identification </vt:lpstr>
      <vt:lpstr>Fundamentals of DNP3 design &amp; operation</vt:lpstr>
      <vt:lpstr>Supported Topologies</vt:lpstr>
      <vt:lpstr>DNP3 Data Model &amp; Data Types</vt:lpstr>
      <vt:lpstr>Data Identification</vt:lpstr>
      <vt:lpstr>Data Identification</vt:lpstr>
      <vt:lpstr>DNP3 Object Groups</vt:lpstr>
      <vt:lpstr>DNP3 Object Groups</vt:lpstr>
      <vt:lpstr>DNP3 Application Layer Payload</vt:lpstr>
      <vt:lpstr>DNP3 Data Object Structure</vt:lpstr>
      <vt:lpstr>DNP3 Data Object Structure</vt:lpstr>
      <vt:lpstr>DNP3 Data Object Structure</vt:lpstr>
      <vt:lpstr>DNP3 Data Object Qualifier Flags</vt:lpstr>
      <vt:lpstr>Binary Input Variations</vt:lpstr>
      <vt:lpstr>Analog Input Variations</vt:lpstr>
      <vt:lpstr>Polling</vt:lpstr>
      <vt:lpstr>Polling for Events</vt:lpstr>
      <vt:lpstr>RBE Reporting Model</vt:lpstr>
      <vt:lpstr>RBE Reporting</vt:lpstr>
      <vt:lpstr>Small Outstations</vt:lpstr>
      <vt:lpstr>Data Handling</vt:lpstr>
      <vt:lpstr>Internal Indications</vt:lpstr>
      <vt:lpstr>Control Commands</vt:lpstr>
      <vt:lpstr>Control Commands</vt:lpstr>
      <vt:lpstr>Structures and Paradigms</vt:lpstr>
      <vt:lpstr>DNP3 Classes</vt:lpstr>
      <vt:lpstr>DNP3 Classes</vt:lpstr>
      <vt:lpstr>DNP3 Classes</vt:lpstr>
      <vt:lpstr>DNP3 Classes</vt:lpstr>
      <vt:lpstr>DNP3 Classes</vt:lpstr>
      <vt:lpstr>DNP3 Classes</vt:lpstr>
      <vt:lpstr>DNP3 Classes</vt:lpstr>
      <vt:lpstr>DNP3 Event Buffering</vt:lpstr>
      <vt:lpstr>DNP3 Layers (EPA Model)</vt:lpstr>
      <vt:lpstr>DNP3 Layer Terminology</vt:lpstr>
      <vt:lpstr>DNP3 Message Components</vt:lpstr>
      <vt:lpstr>DNP3 Link Layer Usage</vt:lpstr>
      <vt:lpstr>DNP3 Application Confirmation</vt:lpstr>
      <vt:lpstr>DNP3 Command Summary</vt:lpstr>
      <vt:lpstr>DNP3 Subset Levels</vt:lpstr>
      <vt:lpstr>DNP3 Output Commands</vt:lpstr>
      <vt:lpstr>DNP3 Binary Outputs</vt:lpstr>
      <vt:lpstr>Binary Output Models</vt:lpstr>
      <vt:lpstr>Binary Output Models</vt:lpstr>
      <vt:lpstr>Binary Output Models</vt:lpstr>
      <vt:lpstr>DNP3 Unsolicited Reporting</vt:lpstr>
      <vt:lpstr>DNP3 Poll Transaction Sequence</vt:lpstr>
      <vt:lpstr>DNP3 Unsolicited “Response”</vt:lpstr>
      <vt:lpstr>DNP3 LAN/WAN Usage</vt:lpstr>
      <vt:lpstr>DNP3 Operation over IP</vt:lpstr>
      <vt:lpstr>Interoperability</vt:lpstr>
      <vt:lpstr>DNP3 The Easy Way</vt:lpstr>
      <vt:lpstr>The most common error</vt:lpstr>
      <vt:lpstr>Summary</vt:lpstr>
      <vt:lpstr>Thank you for your participation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Vail</dc:creator>
  <cp:lastModifiedBy>Andrew West</cp:lastModifiedBy>
  <cp:revision>25</cp:revision>
  <dcterms:created xsi:type="dcterms:W3CDTF">2024-09-20T19:49:40Z</dcterms:created>
  <dcterms:modified xsi:type="dcterms:W3CDTF">2025-03-23T17:21:18Z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2024-08-28T00:00:00Z</vt:filetime>
  </property>
  <property fmtid="{D5CDD505-2E9C-101B-9397-08002B2CF9AE}" pid="3" name="Creator">
    <vt:lpwstr>Acrobat PDFMaker 24 for PowerPoint</vt:lpwstr>
  </property>
  <property fmtid="{D5CDD505-2E9C-101B-9397-08002B2CF9AE}" pid="4" name="LastSaved">
    <vt:filetime>2024-09-20T00:00:00Z</vt:filetime>
  </property>
  <property fmtid="{D5CDD505-2E9C-101B-9397-08002B2CF9AE}" pid="5" name="Producer">
    <vt:lpwstr>Adobe PDF Library 24.3.86</vt:lpwstr>
  </property>
</Properties>
</file>